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412" r:id="rId2"/>
    <p:sldId id="261" r:id="rId3"/>
    <p:sldId id="330" r:id="rId4"/>
    <p:sldId id="287" r:id="rId5"/>
    <p:sldId id="288" r:id="rId6"/>
    <p:sldId id="289" r:id="rId7"/>
    <p:sldId id="290" r:id="rId8"/>
    <p:sldId id="292" r:id="rId9"/>
    <p:sldId id="293" r:id="rId10"/>
    <p:sldId id="294" r:id="rId11"/>
    <p:sldId id="295" r:id="rId12"/>
    <p:sldId id="451" r:id="rId13"/>
    <p:sldId id="452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455" r:id="rId22"/>
    <p:sldId id="459" r:id="rId23"/>
    <p:sldId id="463" r:id="rId24"/>
    <p:sldId id="464" r:id="rId25"/>
    <p:sldId id="466" r:id="rId26"/>
    <p:sldId id="465" r:id="rId27"/>
    <p:sldId id="467" r:id="rId28"/>
    <p:sldId id="456" r:id="rId29"/>
    <p:sldId id="457" r:id="rId30"/>
    <p:sldId id="461" r:id="rId31"/>
    <p:sldId id="462" r:id="rId32"/>
    <p:sldId id="468" r:id="rId33"/>
    <p:sldId id="469" r:id="rId34"/>
    <p:sldId id="470" r:id="rId35"/>
    <p:sldId id="317" r:id="rId36"/>
    <p:sldId id="409" r:id="rId37"/>
    <p:sldId id="363" r:id="rId38"/>
    <p:sldId id="407" r:id="rId39"/>
    <p:sldId id="322" r:id="rId40"/>
    <p:sldId id="453" r:id="rId41"/>
    <p:sldId id="327" r:id="rId42"/>
    <p:sldId id="454" r:id="rId43"/>
  </p:sldIdLst>
  <p:sldSz cx="9144000" cy="6858000" type="screen4x3"/>
  <p:notesSz cx="6858000" cy="9947275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4B28"/>
    <a:srgbClr val="5A4E06"/>
    <a:srgbClr val="4BBB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208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2D6D-1F05-40F3-978D-54D09D6EB7EB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E0F20-CEDC-41AE-AE21-8C3559AB3EE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45396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00AA-D87F-4BCD-B876-F2AF5248A74B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6C7E3-2110-41C5-A62B-38865343F9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6104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4.4.2022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tr-TR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FontTx/>
              <a:buNone/>
            </a:pPr>
            <a:endParaRPr lang="tr-TR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FontTx/>
              <a:buNone/>
            </a:pPr>
            <a:endParaRPr lang="tr-TR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FontTx/>
              <a:buNone/>
            </a:pPr>
            <a:endParaRPr lang="tr-TR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FontTx/>
              <a:buNone/>
            </a:pPr>
            <a:r>
              <a:rPr lang="tr-TR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YÜKSEKOVA </a:t>
            </a:r>
          </a:p>
          <a:p>
            <a:pPr marL="0" indent="0" algn="ctr">
              <a:buFontTx/>
              <a:buNone/>
            </a:pPr>
            <a:r>
              <a:rPr lang="tr-TR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REHBERLİK ve ARAŞTIRMA MERKEZİ</a:t>
            </a:r>
          </a:p>
          <a:p>
            <a:pPr marL="0" indent="0" algn="ctr">
              <a:buFontTx/>
              <a:buNone/>
            </a:pPr>
            <a:endParaRPr lang="tr-TR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FontTx/>
              <a:buNone/>
            </a:pPr>
            <a:r>
              <a:rPr lang="tr-TR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VELİ SEMİNERİ</a:t>
            </a:r>
          </a:p>
          <a:p>
            <a:pPr marL="0" indent="0" algn="ctr">
              <a:buFontTx/>
              <a:buNone/>
            </a:pPr>
            <a:endParaRPr lang="tr-TR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FontTx/>
              <a:buNone/>
            </a:pPr>
            <a:endParaRPr lang="tr-TR" sz="11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FontTx/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ANNE-BABA TUTUMLARI</a:t>
            </a:r>
          </a:p>
          <a:p>
            <a:pPr marL="0" indent="0" algn="ctr">
              <a:buFontTx/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AİLE İÇİ İLETİŞİM</a:t>
            </a:r>
          </a:p>
          <a:p>
            <a:pPr marL="0" indent="0" algn="ctr">
              <a:buFontTx/>
              <a:buNone/>
            </a:pPr>
            <a:endParaRPr lang="tr-TR" sz="28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cASPER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</p:spPr>
      </p:pic>
      <p:pic>
        <p:nvPicPr>
          <p:cNvPr id="1026" name="Picture 2" descr="C:\Users\cASPER\Desktop\meb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580"/>
            <a:ext cx="2143126" cy="1999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6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143932" cy="5643602"/>
          </a:xfrm>
        </p:spPr>
        <p:txBody>
          <a:bodyPr>
            <a:normAutofit/>
          </a:bodyPr>
          <a:lstStyle/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8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ahoma" pitchFamily="34" charset="0"/>
              </a:rPr>
              <a:t>Aşırı Koruma Nasıl Olur?</a:t>
            </a:r>
            <a:endParaRPr lang="tr-TR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Tahoma" pitchFamily="34" charset="0"/>
            </a:endParaRP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Okul çantasını hazırlamak. </a:t>
            </a: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Giysilerini seçmek ve giydirmek.</a:t>
            </a: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Çocuk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kendi yiyebilecek yaşta iken annenin yedirmesi.</a:t>
            </a: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Gereğinden fazla yemek yedirmek.</a:t>
            </a: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Okul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servisini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her kaçırdığında kendi götürmek.</a:t>
            </a: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Düşmesine,koşmasına,gözden uzaklaşmasına izin vermemek.</a:t>
            </a: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Hata yapmasına izin vermemek,yanlışlarını fazla ayıplamak.</a:t>
            </a: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Ailenin tüm yaşamını çocuğun etrafında,çocuk-odaklı sürdürmesi.</a:t>
            </a: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Baba çocuk arasındaki iletişime sürekli müdahale etmek.</a:t>
            </a: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Aşırı kontrol etmek.</a:t>
            </a:r>
          </a:p>
          <a:p>
            <a:pPr algn="l"/>
            <a:endParaRPr lang="tr-T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1837" y="1245996"/>
            <a:ext cx="8561196" cy="5326276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Çocuğun </a:t>
            </a:r>
            <a:r>
              <a:rPr lang="tr-T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aşırı bağımlı,ürkek,çekingen ve güvensiz bir kişilik geliştirmesine neden olur.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Çocuğun hatalarının sonucunu yaşayarak öğrenmesine izin verilmez,sorumluluk duygusunun gelişmesi engellenir.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Çocuk ileriki yaşamında karar almakta ve uygulamakta zorluk çekeceği gibi yaşama karşı içinde bir korku oluşturur.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Çocuğun kişiliği gelişmez.İnatçı,istediğini tutturan,mantıksız kavgalar çıkaran,çabuk mutsuz olan bir çocuk ve ileride benzer niteliklere sahip bir yetişkin olur.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Çevresindeki insanlarla iletişim kurmakta güçlük çeker.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Karşılaştığı sorunlarla başa çıkamayacağına inanır ve sürekli hata yapma eğilimi içindedir.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endParaRPr lang="tr-T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57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Aşırı Koruyucu Aile Tutumunun Çocuğun Kişilik Gelişimine Etkileri </a:t>
            </a:r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04835"/>
            <a:ext cx="9144000" cy="5853165"/>
          </a:xfrm>
          <a:solidFill>
            <a:schemeClr val="accent6">
              <a:lumMod val="40000"/>
              <a:lumOff val="60000"/>
              <a:alpha val="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tr-TR" b="1" dirty="0">
                <a:latin typeface="Franklin Gothic Demi"/>
                <a:ea typeface="Calibri"/>
              </a:rPr>
              <a:t> </a:t>
            </a:r>
            <a:endParaRPr lang="tr-TR" sz="5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r-TR" sz="4200" dirty="0">
                <a:solidFill>
                  <a:srgbClr val="1D4B28"/>
                </a:solidFill>
                <a:latin typeface="Franklin Gothic Demi"/>
                <a:ea typeface="Calibri"/>
              </a:rPr>
              <a:t>Çocuğun davranışları karşısında ilgisiz ve vurdumduymaz davranışlar sergileyen anne babalardır. Bu tip aileler için çocuğun varlığı ile yokluğu belli değildir</a:t>
            </a: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 </a:t>
            </a: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Bu </a:t>
            </a:r>
            <a:r>
              <a:rPr lang="tr-TR" sz="4200" dirty="0">
                <a:solidFill>
                  <a:srgbClr val="1D4B28"/>
                </a:solidFill>
                <a:latin typeface="Franklin Gothic Demi"/>
                <a:ea typeface="Calibri"/>
              </a:rPr>
              <a:t>gruba giren anne babalar genellikle hoşgörü ile boş vermeyi birbirine karıştırmaktadırlar. </a:t>
            </a:r>
            <a:endParaRPr lang="tr-TR" sz="4200" dirty="0" smtClean="0">
              <a:solidFill>
                <a:srgbClr val="1D4B28"/>
              </a:solidFill>
              <a:latin typeface="Franklin Gothic Demi"/>
              <a:ea typeface="Calibri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Çocuk </a:t>
            </a:r>
            <a:r>
              <a:rPr lang="tr-TR" sz="4200" dirty="0">
                <a:solidFill>
                  <a:srgbClr val="1D4B28"/>
                </a:solidFill>
                <a:latin typeface="Franklin Gothic Demi"/>
                <a:ea typeface="Calibri"/>
              </a:rPr>
              <a:t>anne babayı rahatsız etmediği </a:t>
            </a: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müddetçe,çocukla</a:t>
            </a:r>
          </a:p>
          <a:p>
            <a:pPr>
              <a:spcAft>
                <a:spcPts val="0"/>
              </a:spcAft>
              <a:buNone/>
            </a:pP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 ilgili problem </a:t>
            </a:r>
            <a:r>
              <a:rPr lang="tr-TR" sz="4200" dirty="0">
                <a:solidFill>
                  <a:srgbClr val="1D4B28"/>
                </a:solidFill>
                <a:latin typeface="Franklin Gothic Demi"/>
                <a:ea typeface="Calibri"/>
              </a:rPr>
              <a:t>yoktur, eğer çocuk anne </a:t>
            </a: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babayı</a:t>
            </a:r>
          </a:p>
          <a:p>
            <a:pPr>
              <a:spcAft>
                <a:spcPts val="0"/>
              </a:spcAft>
              <a:buNone/>
            </a:pP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 </a:t>
            </a:r>
            <a:r>
              <a:rPr lang="tr-TR" sz="4200" dirty="0">
                <a:solidFill>
                  <a:srgbClr val="1D4B28"/>
                </a:solidFill>
                <a:latin typeface="Franklin Gothic Demi"/>
                <a:ea typeface="Calibri"/>
              </a:rPr>
              <a:t>rahatsız ederse </a:t>
            </a: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o </a:t>
            </a:r>
            <a:r>
              <a:rPr lang="tr-TR" sz="4200" dirty="0">
                <a:solidFill>
                  <a:srgbClr val="1D4B28"/>
                </a:solidFill>
                <a:latin typeface="Franklin Gothic Demi"/>
                <a:ea typeface="Calibri"/>
              </a:rPr>
              <a:t>zaman çocuk ile ilgili gündem oluşur. </a:t>
            </a:r>
            <a:endParaRPr lang="tr-TR" sz="4200" dirty="0" smtClean="0">
              <a:solidFill>
                <a:srgbClr val="1D4B28"/>
              </a:solidFill>
              <a:latin typeface="Franklin Gothic Dem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tr-TR" sz="4200" dirty="0" smtClean="0">
              <a:solidFill>
                <a:srgbClr val="1D4B28"/>
              </a:solidFill>
              <a:latin typeface="Franklin Gothic Demi"/>
              <a:ea typeface="Calibri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Bu </a:t>
            </a:r>
            <a:r>
              <a:rPr lang="tr-TR" sz="4200" dirty="0">
                <a:solidFill>
                  <a:srgbClr val="1D4B28"/>
                </a:solidFill>
                <a:latin typeface="Franklin Gothic Demi"/>
                <a:ea typeface="Calibri"/>
              </a:rPr>
              <a:t>gündem daha çok şikayetlerle doludur. Bu tip ailelerde </a:t>
            </a:r>
            <a:endParaRPr lang="tr-TR" sz="4200" dirty="0" smtClean="0">
              <a:solidFill>
                <a:srgbClr val="1D4B28"/>
              </a:solidFill>
              <a:latin typeface="Franklin Gothic Demi"/>
              <a:ea typeface="Calibri"/>
            </a:endParaRPr>
          </a:p>
          <a:p>
            <a:pPr>
              <a:spcAft>
                <a:spcPts val="0"/>
              </a:spcAft>
              <a:buNone/>
            </a:pP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çocuk </a:t>
            </a:r>
            <a:r>
              <a:rPr lang="tr-TR" sz="4200" dirty="0">
                <a:solidFill>
                  <a:srgbClr val="1D4B28"/>
                </a:solidFill>
                <a:latin typeface="Franklin Gothic Demi"/>
                <a:ea typeface="Calibri"/>
              </a:rPr>
              <a:t>fiziksel ve duygusal yalnızlığa itilmektedir. </a:t>
            </a:r>
            <a:endParaRPr lang="tr-TR" sz="4200" dirty="0" smtClean="0">
              <a:solidFill>
                <a:srgbClr val="1D4B28"/>
              </a:solidFill>
              <a:latin typeface="Franklin Gothic Dem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tr-TR" sz="4200" dirty="0" smtClean="0">
              <a:solidFill>
                <a:srgbClr val="1D4B28"/>
              </a:solidFill>
              <a:latin typeface="Franklin Gothic Demi"/>
              <a:ea typeface="Calibri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Çocuğun </a:t>
            </a:r>
            <a:r>
              <a:rPr lang="tr-TR" sz="4200" dirty="0">
                <a:solidFill>
                  <a:srgbClr val="1D4B28"/>
                </a:solidFill>
                <a:latin typeface="Franklin Gothic Demi"/>
                <a:ea typeface="Calibri"/>
              </a:rPr>
              <a:t>hareketlerinin görmezlikten gelinerek dışlanması </a:t>
            </a:r>
            <a:endParaRPr lang="tr-TR" sz="4200" dirty="0" smtClean="0">
              <a:solidFill>
                <a:srgbClr val="1D4B28"/>
              </a:solidFill>
              <a:latin typeface="Franklin Gothic Demi"/>
              <a:ea typeface="Calibri"/>
            </a:endParaRPr>
          </a:p>
          <a:p>
            <a:pPr>
              <a:spcAft>
                <a:spcPts val="0"/>
              </a:spcAft>
              <a:buNone/>
            </a:pP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söz </a:t>
            </a:r>
            <a:r>
              <a:rPr lang="tr-TR" sz="4200" dirty="0">
                <a:solidFill>
                  <a:srgbClr val="1D4B28"/>
                </a:solidFill>
                <a:latin typeface="Franklin Gothic Demi"/>
                <a:ea typeface="Calibri"/>
              </a:rPr>
              <a:t>konusudur.  Anne, baba, çocuk arasında iletişim kopukluğu vardır. </a:t>
            </a:r>
            <a:endParaRPr lang="tr-TR" sz="4200" dirty="0" smtClean="0">
              <a:solidFill>
                <a:srgbClr val="1D4B28"/>
              </a:solidFill>
              <a:latin typeface="Franklin Gothic Dem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tr-TR" sz="4200" dirty="0" smtClean="0">
              <a:solidFill>
                <a:srgbClr val="1D4B28"/>
              </a:solidFill>
              <a:latin typeface="Franklin Gothic Demi"/>
              <a:ea typeface="Calibri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r-TR" sz="4200" dirty="0" smtClean="0">
                <a:solidFill>
                  <a:srgbClr val="1D4B28"/>
                </a:solidFill>
                <a:latin typeface="Franklin Gothic Demi"/>
                <a:ea typeface="Calibri"/>
              </a:rPr>
              <a:t>Ailenin </a:t>
            </a:r>
            <a:r>
              <a:rPr lang="tr-TR" sz="4200" dirty="0">
                <a:solidFill>
                  <a:srgbClr val="1D4B28"/>
                </a:solidFill>
                <a:latin typeface="Franklin Gothic Demi"/>
                <a:ea typeface="Calibri"/>
              </a:rPr>
              <a:t>çocuğa tepkileri düşük seviyededir. </a:t>
            </a:r>
            <a:endParaRPr lang="tr-TR" sz="4200" dirty="0">
              <a:solidFill>
                <a:srgbClr val="1D4B28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1225"/>
              </a:spcAft>
              <a:buNone/>
            </a:pPr>
            <a:endParaRPr lang="tr-TR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787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Franklin Gothic Demi"/>
                <a:ea typeface="Calibri"/>
              </a:rPr>
              <a:t>4- İlgisiz Anne Baba Tutumları</a:t>
            </a:r>
            <a:r>
              <a:rPr lang="tr-TR" sz="2800" dirty="0" smtClean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tr-TR" sz="2800" dirty="0" smtClean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cASPER\Desktop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2637" y="2652762"/>
            <a:ext cx="2361363" cy="262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58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74690"/>
            <a:ext cx="8335108" cy="55466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endParaRPr lang="tr-TR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Çocuk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dikkat çekmek için etrafına zarar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verebilir.</a:t>
            </a:r>
            <a:endParaRPr lang="tr-TR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tr-TR" sz="24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r-TR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İnsanlarla </a:t>
            </a:r>
            <a:r>
              <a:rPr lang="tr-TR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ilişki kuramaması sonucu sosyal gelişmesinde gecikme ve saldırganlık sergileyebilir</a:t>
            </a:r>
            <a:r>
              <a:rPr lang="tr-TR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tr-TR" sz="24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r-TR" sz="2400" b="1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Sözlü </a:t>
            </a:r>
            <a:r>
              <a:rPr lang="tr-TR" sz="2400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iletişim yetersizliğinden dolayı dil gelişiminde gecikme, konuşma bozuklukları ortaya </a:t>
            </a:r>
            <a:r>
              <a:rPr lang="tr-TR" sz="2400" b="1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çıkabilir.</a:t>
            </a:r>
          </a:p>
          <a:p>
            <a:pPr marL="0" indent="0">
              <a:spcAft>
                <a:spcPts val="0"/>
              </a:spcAft>
              <a:buNone/>
            </a:pPr>
            <a:endParaRPr lang="tr-TR" sz="24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tr-TR" sz="24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r-TR" sz="2400" b="1" dirty="0" smtClean="0">
                <a:solidFill>
                  <a:srgbClr val="1D4B28"/>
                </a:solidFill>
                <a:latin typeface="Arial" pitchFamily="34" charset="0"/>
                <a:ea typeface="Calibri"/>
                <a:cs typeface="Arial" pitchFamily="34" charset="0"/>
              </a:rPr>
              <a:t>Hayattan </a:t>
            </a:r>
            <a:r>
              <a:rPr lang="tr-TR" sz="2400" b="1" dirty="0">
                <a:solidFill>
                  <a:srgbClr val="1D4B28"/>
                </a:solidFill>
                <a:latin typeface="Arial" pitchFamily="34" charset="0"/>
                <a:ea typeface="Calibri"/>
                <a:cs typeface="Arial" pitchFamily="34" charset="0"/>
              </a:rPr>
              <a:t>ve kendisinden beklentisi </a:t>
            </a:r>
            <a:r>
              <a:rPr lang="tr-TR" sz="2400" b="1" dirty="0" smtClean="0">
                <a:solidFill>
                  <a:srgbClr val="1D4B28"/>
                </a:solidFill>
                <a:latin typeface="Arial" pitchFamily="34" charset="0"/>
                <a:ea typeface="Calibri"/>
                <a:cs typeface="Arial" pitchFamily="34" charset="0"/>
              </a:rPr>
              <a:t>olmaz.</a:t>
            </a:r>
            <a:endParaRPr lang="tr-TR" sz="2400" b="1" dirty="0">
              <a:solidFill>
                <a:srgbClr val="1D4B28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1225"/>
              </a:spcAft>
              <a:buFont typeface="Wingdings" pitchFamily="2" charset="2"/>
              <a:buChar char="q"/>
            </a:pP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" y="-1"/>
            <a:ext cx="9143999" cy="834014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tr-TR" sz="3200" dirty="0" smtClean="0">
                <a:solidFill>
                  <a:schemeClr val="accent4"/>
                </a:solidFill>
                <a:latin typeface="Franklin Gothic Demi"/>
                <a:ea typeface="Calibri"/>
              </a:rPr>
              <a:t>İlgisiz Tutumla Yetişen Çocukların Özellikleri:</a:t>
            </a:r>
          </a:p>
        </p:txBody>
      </p:sp>
    </p:spTree>
    <p:extLst>
      <p:ext uri="{BB962C8B-B14F-4D97-AF65-F5344CB8AC3E}">
        <p14:creationId xmlns:p14="http://schemas.microsoft.com/office/powerpoint/2010/main" xmlns="" val="29032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1258" y="1477108"/>
            <a:ext cx="5817996" cy="4618892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000" b="1" dirty="0">
                <a:solidFill>
                  <a:srgbClr val="1D4B28"/>
                </a:solidFill>
              </a:rPr>
              <a:t>Bu ailelerde çocuğun yaptığı bir davranış bazen çok sert bir tepki alabilirken, bazen de çok olumlu karşılanabilmektedir.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36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000" b="1" dirty="0">
                <a:solidFill>
                  <a:schemeClr val="accent3">
                    <a:lumMod val="75000"/>
                  </a:schemeClr>
                </a:solidFill>
              </a:rPr>
              <a:t>Tutarsız anne babanın iki çocuğuna karşı farklı tutumu ya da anne babanın kendi eğitim tarzlarındaki farklı tutumları çocukları olumsuz yönde etkileyebilir</a:t>
            </a:r>
            <a:r>
              <a:rPr lang="tr-TR" sz="3000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319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tr-TR" sz="44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tr-TR" sz="44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tr-TR" sz="44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tr-TR" sz="44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tr-TR" sz="4000" b="1" dirty="0" smtClean="0">
                <a:solidFill>
                  <a:srgbClr val="FFFF00"/>
                </a:solidFill>
                <a:latin typeface="Arial Black" pitchFamily="34" charset="0"/>
              </a:rPr>
              <a:t> 5.Tutarsız Aile Tutumu</a:t>
            </a:r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39543" y="1095269"/>
            <a:ext cx="3004457" cy="499403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21064" y="1125414"/>
            <a:ext cx="8641582" cy="551905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Bir davranışın kimi zaman ödüllendirilmesi kimi zaman da cezalandırılması çocuğun ne zaman, nerede, ne yapacağını bilememesine yol açar.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Çocuk hangi davranışın nerde ve ne zaman yapılmayacağını kestiremez. Ayrıca yaptığı davranışın doğru olup olmamasından daha çok “Ne zaman yaparsam cezadan kurtulabilirim “ düşüncesiyle ilgilenir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Kendi görüş ve düşüncelerini aktaramazlar.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Çocuk kendini kanıtlamak ve dikkatleri üzerine çekmek için, ürkek, yumuşak huylu, söz dinleyen ya da kendi benliğini ve bağımsızlığını göstermek için kavgacı, sinirli bir çocuk olabilir.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Zamanla çevrelerindeki insanlara güvenmeyen, </a:t>
            </a:r>
            <a:endParaRPr lang="tr-TR" b="1" dirty="0" smtClean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   her </a:t>
            </a:r>
            <a:r>
              <a:rPr lang="tr-TR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şeyden şüphelenen, kararsız bir kişilik </a:t>
            </a:r>
            <a:r>
              <a:rPr lang="tr-TR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yapısı geliştirebilirler</a:t>
            </a:r>
            <a:r>
              <a:rPr lang="tr-TR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tr-TR" dirty="0"/>
          </a:p>
        </p:txBody>
      </p:sp>
      <p:pic>
        <p:nvPicPr>
          <p:cNvPr id="5" name="Picture 9" descr="benneyapt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45661">
            <a:off x="7296369" y="4797730"/>
            <a:ext cx="20272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150725" y="-1"/>
            <a:ext cx="8721970" cy="112541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Tutarsız Anne Babanın Çocuğun Kişilik Gelişimine Etkileri</a:t>
            </a:r>
            <a:endParaRPr lang="tr-TR" sz="28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221064" y="1286189"/>
            <a:ext cx="8510954" cy="5235191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Anne baba çocuğundan her şeyin en iyisini bekler.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Kendi gerçekleştiremediği yaşantıları çocuğunun gerçekleştirmesini ister ve çocuk olduğu gibi kabul edilmez.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Aile, bedensel ve zihinsel yönden beklentileri karşılaması için çocuğu kapasitesinin çok üstünde eğitimlere tabii tutar.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Çocuktan aşırı titizlik ve temizlik beklenir.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Kurallar ve kalıplar belirlenir ve çocuğun bunlara mutlaka uyması beklenir.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Çocuğa bütün çocukça davranışlar yasaklanır</a:t>
            </a:r>
            <a:r>
              <a:rPr lang="tr-TR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Arkadaş seçimi de aileye aittir. </a:t>
            </a:r>
          </a:p>
          <a:p>
            <a:endParaRPr lang="tr-TR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448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6. Mükemmeliyetçi Anne Baba Tutumu </a:t>
            </a:r>
            <a:endParaRPr lang="tr-T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199" y="1524000"/>
            <a:ext cx="8315011" cy="497728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Aşırı titiz yada tam tersi dağınık çocuklardır.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Kendilerine güvenleri yoktur.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Başarısızlığa uğradıklarında kolayca hayal kırıklığı yaşarlar.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Yanlış yapmaktan korkarlar.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Okuldaki sıraları hep derli toplu,ders aralarında ödev yapan, grup çalışması yapmak gerektiğinde şikayet eden,bir işi tam yapmak için günler öncesinden çalışmaya başlayan çocuklardır. 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0919" y="0"/>
            <a:ext cx="8812404" cy="13716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Mükemmeliyetçi Anne Baba Tutumunun Çocuğun Kişilik Gelişimine Etkileri </a:t>
            </a:r>
            <a:endParaRPr lang="tr-TR" sz="32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208963"/>
            <a:ext cx="7063991" cy="46490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Sevgi, saygı, huzur, güven ve şeffaflık olan ailede çocuk tüm yönleriyle kabul edilir.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Anne baba davranışları ile çocuğa uygun birer modeldir, alacağı kararlar konusunda serbest bırakır.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Aile içinde kurallar ve sınırlar herkes için ve hep birlikte belirlenir ve bu sınırlar içinde çocuk özgürdür. </a:t>
            </a:r>
          </a:p>
          <a:p>
            <a:endParaRPr lang="tr-T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55077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7. Güven Verici ve Destekleyici Aile Tutumu </a:t>
            </a:r>
            <a:endParaRPr lang="tr-TR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cASPER\Desktop\indir (1).jpg"/>
          <p:cNvPicPr>
            <a:picLocks noChangeAspect="1" noChangeArrowheads="1"/>
          </p:cNvPicPr>
          <p:nvPr/>
        </p:nvPicPr>
        <p:blipFill>
          <a:blip r:embed="rId2"/>
          <a:srcRect l="3638" t="23054"/>
          <a:stretch>
            <a:fillRect/>
          </a:stretch>
        </p:blipFill>
        <p:spPr bwMode="auto">
          <a:xfrm>
            <a:off x="6581670" y="1055077"/>
            <a:ext cx="2562330" cy="2773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Kuralların </a:t>
            </a:r>
            <a:r>
              <a:rPr lang="tr-T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mantıklı açıklaması yapılır.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Aile fertlerinin hepsinin eşit söz ve oy hakkı vardır.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1D4B28"/>
                </a:solidFill>
                <a:latin typeface="Arial" pitchFamily="34" charset="0"/>
                <a:cs typeface="Arial" pitchFamily="34" charset="0"/>
              </a:rPr>
              <a:t>Aileyi ilgilendiren kararlar birlikte alınır. Her konuda çocuğun düşünce ve fikirleri dinlenir.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Anne baba birbirlerine ve çocuklarına karşı olan duygularında net ve açıktır. 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Güven Verici ve Destekleyici Aile Tutumu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İçerik Yer Tutucusu" descr="ai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434801">
            <a:off x="5230486" y="603718"/>
            <a:ext cx="3533867" cy="262151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199" y="273050"/>
            <a:ext cx="6174713" cy="4727586"/>
          </a:xfrm>
        </p:spPr>
        <p:txBody>
          <a:bodyPr>
            <a:normAutofit fontScale="90000"/>
          </a:bodyPr>
          <a:lstStyle/>
          <a:p>
            <a:r>
              <a:rPr lang="tr-TR" sz="6000" b="1" i="1" dirty="0" smtClean="0">
                <a:solidFill>
                  <a:srgbClr val="FF0000"/>
                </a:solidFill>
              </a:rPr>
              <a:t/>
            </a:r>
            <a:br>
              <a:rPr lang="tr-TR" sz="6000" b="1" i="1" dirty="0" smtClean="0">
                <a:solidFill>
                  <a:srgbClr val="FF0000"/>
                </a:solidFill>
              </a:rPr>
            </a:br>
            <a:r>
              <a:rPr lang="tr-TR" sz="6000" i="1" dirty="0">
                <a:solidFill>
                  <a:srgbClr val="FF0000"/>
                </a:solidFill>
              </a:rPr>
              <a:t/>
            </a:r>
            <a:br>
              <a:rPr lang="tr-TR" sz="6000" i="1" dirty="0">
                <a:solidFill>
                  <a:srgbClr val="FF0000"/>
                </a:solidFill>
              </a:rPr>
            </a:br>
            <a:r>
              <a:rPr lang="tr-TR" sz="6000" i="1" dirty="0" smtClean="0">
                <a:solidFill>
                  <a:srgbClr val="FF0000"/>
                </a:solidFill>
              </a:rPr>
              <a:t/>
            </a:r>
            <a:br>
              <a:rPr lang="tr-TR" sz="6000" i="1" dirty="0" smtClean="0">
                <a:solidFill>
                  <a:srgbClr val="FF0000"/>
                </a:solidFill>
              </a:rPr>
            </a:br>
            <a:r>
              <a:rPr lang="tr-TR" sz="6000" i="1" dirty="0">
                <a:solidFill>
                  <a:srgbClr val="FF0000"/>
                </a:solidFill>
              </a:rPr>
              <a:t/>
            </a:r>
            <a:br>
              <a:rPr lang="tr-TR" sz="6000" i="1" dirty="0">
                <a:solidFill>
                  <a:srgbClr val="FF0000"/>
                </a:solidFill>
              </a:rPr>
            </a:br>
            <a:r>
              <a:rPr lang="tr-TR" sz="6000" i="1" dirty="0" smtClean="0">
                <a:solidFill>
                  <a:srgbClr val="FF0000"/>
                </a:solidFill>
              </a:rPr>
              <a:t/>
            </a:r>
            <a:br>
              <a:rPr lang="tr-TR" sz="6000" i="1" dirty="0" smtClean="0">
                <a:solidFill>
                  <a:srgbClr val="FF0000"/>
                </a:solidFill>
              </a:rPr>
            </a:br>
            <a:r>
              <a:rPr lang="tr-TR" sz="6000" i="1" dirty="0">
                <a:solidFill>
                  <a:srgbClr val="FF0000"/>
                </a:solidFill>
              </a:rPr>
              <a:t/>
            </a:r>
            <a:br>
              <a:rPr lang="tr-TR" sz="6000" i="1" dirty="0">
                <a:solidFill>
                  <a:srgbClr val="FF0000"/>
                </a:solidFill>
              </a:rPr>
            </a:br>
            <a:r>
              <a:rPr lang="tr-TR" sz="6000" i="1" dirty="0" smtClean="0">
                <a:solidFill>
                  <a:srgbClr val="FF0000"/>
                </a:solidFill>
              </a:rPr>
              <a:t/>
            </a:r>
            <a:br>
              <a:rPr lang="tr-TR" sz="6000" i="1" dirty="0" smtClean="0">
                <a:solidFill>
                  <a:srgbClr val="FF0000"/>
                </a:solidFill>
              </a:rPr>
            </a:br>
            <a:r>
              <a:rPr lang="tr-TR" sz="6000" i="1" dirty="0">
                <a:solidFill>
                  <a:srgbClr val="FF0000"/>
                </a:solidFill>
              </a:rPr>
              <a:t/>
            </a:r>
            <a:br>
              <a:rPr lang="tr-TR" sz="6000" i="1" dirty="0">
                <a:solidFill>
                  <a:srgbClr val="FF0000"/>
                </a:solidFill>
              </a:rPr>
            </a:br>
            <a:r>
              <a:rPr lang="tr-TR" sz="4400" b="1" i="1" dirty="0" smtClean="0">
                <a:solidFill>
                  <a:srgbClr val="FF0000"/>
                </a:solidFill>
              </a:rPr>
              <a:t>“</a:t>
            </a:r>
            <a:r>
              <a:rPr lang="tr-TR" sz="4400" b="1" i="1" dirty="0" smtClean="0">
                <a:solidFill>
                  <a:schemeClr val="accent5">
                    <a:lumMod val="75000"/>
                  </a:schemeClr>
                </a:solidFill>
              </a:rPr>
              <a:t>Aile</a:t>
            </a:r>
            <a:r>
              <a:rPr lang="tr-TR" sz="4400" b="1" i="1" dirty="0" smtClean="0">
                <a:solidFill>
                  <a:srgbClr val="FF0000"/>
                </a:solidFill>
              </a:rPr>
              <a:t>; anne-baba ve çocuklardan oluşan en küçük sosyal birim.” </a:t>
            </a:r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endParaRPr lang="tr-T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5846" y="1413467"/>
            <a:ext cx="8405446" cy="5128009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Sosyalleşmiş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işbirliğine yatkın çocuklardır. </a:t>
            </a:r>
            <a:endParaRPr lang="tr-TR" b="1" dirty="0">
              <a:solidFill>
                <a:srgbClr val="FF6699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Arkadaş canlısı ve duygusaldırlar. 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Sosyal açıdan dengeli ve mutlu bireylerdir. </a:t>
            </a:r>
            <a:endParaRPr lang="tr-TR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Özgüvenleri yüksektir, sorumluluk </a:t>
            </a:r>
            <a:r>
              <a:rPr lang="tr-TR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sahibidirler. </a:t>
            </a:r>
            <a:endParaRPr lang="tr-TR" b="1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Kendine ve başkalarına güvenir. </a:t>
            </a:r>
            <a:endParaRPr lang="tr-TR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Yaratıcı ve </a:t>
            </a:r>
            <a:r>
              <a:rPr lang="tr-TR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bağımsızdır.</a:t>
            </a:r>
            <a:endParaRPr lang="tr-TR" b="1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Kurallara </a:t>
            </a:r>
            <a:r>
              <a:rPr lang="tr-TR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ve otoriteye saygı duyar.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08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tr-TR" sz="3100" b="1" dirty="0" smtClean="0">
                <a:solidFill>
                  <a:schemeClr val="accent4"/>
                </a:solidFill>
              </a:rPr>
              <a:t>Güven Verici ve Destekleyici  Anne Baba Tutumunun Çocuğun Kişilik Gelişimine Etkileri</a:t>
            </a:r>
            <a:r>
              <a:rPr lang="tr-TR" sz="3100" dirty="0" smtClean="0">
                <a:solidFill>
                  <a:schemeClr val="accent4"/>
                </a:solidFill>
              </a:rPr>
              <a:t> </a:t>
            </a:r>
            <a:endParaRPr lang="tr-TR" sz="31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37103" y="1182356"/>
            <a:ext cx="8229600" cy="4572000"/>
          </a:xfrm>
        </p:spPr>
        <p:txBody>
          <a:bodyPr/>
          <a:lstStyle/>
          <a:p>
            <a:pPr algn="ctr"/>
            <a:endParaRPr lang="tr-T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tr-TR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tr-TR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</a:rPr>
              <a:t>ÇOCUKLARDA GÖRÜLEN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</a:rPr>
              <a:t>DAVRANIŞ PROBLEMLERİ VE ÇÖZÜMLERİ</a:t>
            </a:r>
            <a:endParaRPr lang="tr-T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PER\Desktop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527" y="3260690"/>
            <a:ext cx="3215473" cy="359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81837" y="371789"/>
            <a:ext cx="8531050" cy="5968721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200" b="1" dirty="0" smtClean="0">
                <a:solidFill>
                  <a:schemeClr val="accent2"/>
                </a:solidFill>
              </a:rPr>
              <a:t>  </a:t>
            </a:r>
          </a:p>
          <a:p>
            <a:pPr>
              <a:buNone/>
            </a:pPr>
            <a:r>
              <a:rPr lang="tr-TR" sz="2200" b="1" dirty="0" smtClean="0">
                <a:solidFill>
                  <a:schemeClr val="accent2"/>
                </a:solidFill>
              </a:rPr>
              <a:t> </a:t>
            </a:r>
            <a:r>
              <a:rPr lang="tr-TR" sz="2200" b="1" dirty="0" smtClean="0">
                <a:solidFill>
                  <a:schemeClr val="accent2"/>
                </a:solidFill>
                <a:latin typeface="Arial Black" pitchFamily="34" charset="0"/>
              </a:rPr>
              <a:t>Davranış;</a:t>
            </a:r>
          </a:p>
          <a:p>
            <a:pPr>
              <a:buNone/>
            </a:pPr>
            <a:r>
              <a:rPr lang="tr-TR" sz="2200" b="1" dirty="0" smtClean="0">
                <a:solidFill>
                  <a:schemeClr val="accent2"/>
                </a:solidFill>
                <a:latin typeface="Arial Black" pitchFamily="34" charset="0"/>
              </a:rPr>
              <a:t>  Bireyin dış dünyadan gözlenebilen, </a:t>
            </a:r>
          </a:p>
          <a:p>
            <a:pPr>
              <a:buNone/>
            </a:pPr>
            <a:r>
              <a:rPr lang="tr-TR" sz="2200" b="1" dirty="0" smtClean="0">
                <a:solidFill>
                  <a:schemeClr val="accent2"/>
                </a:solidFill>
                <a:latin typeface="Arial Black" pitchFamily="34" charset="0"/>
              </a:rPr>
              <a:t>duygusal, bilişsel ve </a:t>
            </a:r>
            <a:r>
              <a:rPr lang="tr-TR" sz="2200" b="1" dirty="0" err="1" smtClean="0">
                <a:solidFill>
                  <a:schemeClr val="accent2"/>
                </a:solidFill>
                <a:latin typeface="Arial Black" pitchFamily="34" charset="0"/>
              </a:rPr>
              <a:t>psikomotor</a:t>
            </a:r>
            <a:r>
              <a:rPr lang="tr-TR" sz="2200" b="1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tr-TR" sz="2200" b="1" dirty="0" smtClean="0">
                <a:solidFill>
                  <a:schemeClr val="accent2"/>
                </a:solidFill>
                <a:latin typeface="Arial Black" pitchFamily="34" charset="0"/>
              </a:rPr>
              <a:t>tepki ve tutumlarıdır.</a:t>
            </a:r>
          </a:p>
          <a:p>
            <a:pPr>
              <a:buNone/>
            </a:pPr>
            <a:endParaRPr lang="tr-TR" sz="22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tr-TR" sz="22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Problem davranış ise ortaya çıktığında bireye ve çevresine zarar verebilecek, sosyal ilişkilerini ve öğrenmesini olumsuz etkileyebilecek davranışlardır.</a:t>
            </a:r>
          </a:p>
          <a:p>
            <a:pPr>
              <a:buFont typeface="Wingdings" pitchFamily="2" charset="2"/>
              <a:buChar char="Ø"/>
            </a:pPr>
            <a:r>
              <a:rPr lang="tr-TR" sz="22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Yönergelere uymama</a:t>
            </a:r>
          </a:p>
          <a:p>
            <a:pPr>
              <a:buFont typeface="Wingdings" pitchFamily="2" charset="2"/>
              <a:buChar char="Ø"/>
            </a:pPr>
            <a:r>
              <a:rPr lang="tr-TR" sz="22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Öfke nöbetleri</a:t>
            </a:r>
          </a:p>
          <a:p>
            <a:pPr>
              <a:buFont typeface="Wingdings" pitchFamily="2" charset="2"/>
              <a:buChar char="Ø"/>
            </a:pPr>
            <a:r>
              <a:rPr lang="tr-TR" sz="22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Saldırgan davranışlar</a:t>
            </a:r>
          </a:p>
          <a:p>
            <a:pPr>
              <a:buFont typeface="Wingdings" pitchFamily="2" charset="2"/>
              <a:buChar char="Ø"/>
            </a:pPr>
            <a:r>
              <a:rPr lang="tr-TR" sz="22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Uyku ve yeme problemleri</a:t>
            </a:r>
          </a:p>
          <a:p>
            <a:pPr>
              <a:buFont typeface="Wingdings" pitchFamily="2" charset="2"/>
              <a:buChar char="Ø"/>
            </a:pPr>
            <a:r>
              <a:rPr lang="tr-TR" sz="22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Aşırı hareketlilik</a:t>
            </a:r>
          </a:p>
          <a:p>
            <a:pPr>
              <a:buFont typeface="Wingdings" pitchFamily="2" charset="2"/>
              <a:buChar char="Ø"/>
            </a:pPr>
            <a:r>
              <a:rPr lang="tr-TR" sz="22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Okula uyum sorunları örnek verilebilir.</a:t>
            </a:r>
          </a:p>
          <a:p>
            <a:pPr>
              <a:buFont typeface="Wingdings" pitchFamily="2" charset="2"/>
              <a:buChar char="Ø"/>
            </a:pPr>
            <a:endParaRPr lang="tr-TR" sz="22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tr-TR" sz="2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SPER\Desktop\indir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2154" y="-1"/>
            <a:ext cx="2461846" cy="607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200" b="1" dirty="0" smtClean="0">
                <a:solidFill>
                  <a:schemeClr val="accent5">
                    <a:lumMod val="75000"/>
                  </a:schemeClr>
                </a:solidFill>
              </a:rPr>
              <a:t>Kendilerini iyi ifade edememeleri,</a:t>
            </a:r>
          </a:p>
          <a:p>
            <a:pPr>
              <a:defRPr/>
            </a:pPr>
            <a:endParaRPr lang="tr-T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tr-TR" sz="3200" b="1" dirty="0" smtClean="0">
                <a:solidFill>
                  <a:schemeClr val="accent5">
                    <a:lumMod val="75000"/>
                  </a:schemeClr>
                </a:solidFill>
              </a:rPr>
              <a:t>Dikkat çekmek istemeleri,</a:t>
            </a:r>
          </a:p>
          <a:p>
            <a:pPr>
              <a:defRPr/>
            </a:pPr>
            <a:endParaRPr lang="tr-T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tr-TR" sz="3200" b="1" dirty="0" smtClean="0">
                <a:solidFill>
                  <a:schemeClr val="accent5">
                    <a:lumMod val="75000"/>
                  </a:schemeClr>
                </a:solidFill>
              </a:rPr>
              <a:t>Anne babayı cezalandırma dürtüsü,</a:t>
            </a:r>
          </a:p>
          <a:p>
            <a:pPr>
              <a:defRPr/>
            </a:pPr>
            <a:endParaRPr lang="tr-T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tr-TR" sz="3200" b="1" dirty="0" smtClean="0">
                <a:solidFill>
                  <a:schemeClr val="accent5">
                    <a:lumMod val="75000"/>
                  </a:schemeClr>
                </a:solidFill>
              </a:rPr>
              <a:t>Kendilerini yetersiz hissetme,</a:t>
            </a:r>
          </a:p>
          <a:p>
            <a:endParaRPr lang="tr-TR" sz="3200" b="1" dirty="0">
              <a:solidFill>
                <a:schemeClr val="accent4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Nedenleri Nelerdir?</a:t>
            </a:r>
            <a:endParaRPr lang="tr-TR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Kendini İfade Edememe</a:t>
            </a:r>
            <a:endParaRPr lang="tr-T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4294967295"/>
          </p:nvPr>
        </p:nvSpPr>
        <p:spPr>
          <a:xfrm>
            <a:off x="351691" y="1477841"/>
            <a:ext cx="5898383" cy="48291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altLang="tr-T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Kendini ifade etmesine izin verilmeyen, anlaşılmadığını hisseden çocuklar kendilerini anlatamadıkları ve anlaşılmadıklarını düşündükleri için  olumsuz davranış sergileme eğiliminde olurlar.</a:t>
            </a:r>
          </a:p>
          <a:p>
            <a:endParaRPr lang="tr-TR" dirty="0"/>
          </a:p>
        </p:txBody>
      </p:sp>
      <p:pic>
        <p:nvPicPr>
          <p:cNvPr id="1026" name="Picture 2" descr="C:\Users\cASPER\Desktop\indi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9261" y="1457010"/>
            <a:ext cx="2733675" cy="443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31112" y="1524000"/>
            <a:ext cx="6049108" cy="4572000"/>
          </a:xfrm>
        </p:spPr>
        <p:txBody>
          <a:bodyPr/>
          <a:lstStyle/>
          <a:p>
            <a:endParaRPr lang="tr-TR" altLang="tr-T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altLang="tr-TR" sz="3200" b="1" dirty="0" smtClean="0">
                <a:solidFill>
                  <a:srgbClr val="7030A0"/>
                </a:solidFill>
              </a:rPr>
              <a:t>  Çocuğa gerekli sevgi ve ilgi gösterilmediğinde ya da yeterli zaman ayrılmadığında dikkat çekmek için olumsuz davranışlara yönelebilirler. </a:t>
            </a:r>
          </a:p>
          <a:p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Dikkat Çekmek İstemeleri</a:t>
            </a:r>
            <a:endParaRPr lang="tr-TR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1" name="Picture 3" descr="C:\Users\cASPER\Desktop\66000_html_74c319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7996" y="2080009"/>
            <a:ext cx="3175009" cy="303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678074"/>
            <a:ext cx="5963697" cy="4417925"/>
          </a:xfrm>
        </p:spPr>
        <p:txBody>
          <a:bodyPr/>
          <a:lstStyle/>
          <a:p>
            <a:r>
              <a:rPr lang="tr-TR" altLang="tr-TR" b="1" dirty="0" smtClean="0">
                <a:solidFill>
                  <a:schemeClr val="accent1">
                    <a:lumMod val="75000"/>
                  </a:schemeClr>
                </a:solidFill>
              </a:rPr>
              <a:t>Sevgi verilmeyen şiddete maruz kalan ya da şiddete tanık olan çocuk anne-babasından intikam almak isteyebilir. </a:t>
            </a:r>
          </a:p>
          <a:p>
            <a:r>
              <a:rPr lang="tr-TR" altLang="tr-TR" b="1" dirty="0" smtClean="0">
                <a:solidFill>
                  <a:schemeClr val="accent1">
                    <a:lumMod val="75000"/>
                  </a:schemeClr>
                </a:solidFill>
              </a:rPr>
              <a:t>Aşırı otoriter ve baskıcı tutuma sahip anne-babaya karşı öfke ve nefret duygularının gelişmesine ve buna bağlı olarak başkaldırıcı bir bireyin oluşmasına neden olabilir. 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Anne Babayı Cezalandırma İsteği</a:t>
            </a:r>
            <a:endParaRPr lang="tr-T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AHMET\Desktop\SUNULAR\olumlu davranış\Foto\images (47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316" y="1432133"/>
            <a:ext cx="2723104" cy="40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SPER\Desktop\685-utangaclik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9736" y="1577591"/>
            <a:ext cx="2964264" cy="460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6124470" cy="4572000"/>
          </a:xfrm>
        </p:spPr>
        <p:txBody>
          <a:bodyPr>
            <a:normAutofit lnSpcReduction="10000"/>
          </a:bodyPr>
          <a:lstStyle/>
          <a:p>
            <a:r>
              <a:rPr lang="tr-TR" altLang="tr-TR" sz="2800" b="1" dirty="0" smtClean="0">
                <a:solidFill>
                  <a:schemeClr val="accent3"/>
                </a:solidFill>
              </a:rPr>
              <a:t>Yanlış anne baba tutumları çocuğun yetersizlik hissinin oluşmasına ve artmasına sebep olur.</a:t>
            </a:r>
          </a:p>
          <a:p>
            <a:r>
              <a:rPr lang="tr-TR" altLang="tr-TR" sz="2800" b="1" dirty="0" smtClean="0">
                <a:solidFill>
                  <a:schemeClr val="accent3"/>
                </a:solidFill>
              </a:rPr>
              <a:t>Kendine güveni olmayan, duygusal olarak çabuk kırılan bir kişi olur. Bu durum çocuğun kendi kendisine yetmesine olanak vermez.</a:t>
            </a:r>
          </a:p>
          <a:p>
            <a:r>
              <a:rPr lang="tr-TR" altLang="tr-TR" sz="2800" b="1" dirty="0" smtClean="0">
                <a:solidFill>
                  <a:schemeClr val="accent3"/>
                </a:solidFill>
              </a:rPr>
              <a:t>Bunlar çocuğun olumsuz davranış sergilemesine  neden olabilir. </a:t>
            </a:r>
          </a:p>
          <a:p>
            <a:endParaRPr lang="tr-TR" altLang="tr-TR" sz="2800" b="1" dirty="0" smtClean="0">
              <a:solidFill>
                <a:schemeClr val="accent3"/>
              </a:solidFill>
            </a:endParaRPr>
          </a:p>
          <a:p>
            <a:endParaRPr lang="tr-TR" sz="3200" b="1" dirty="0">
              <a:solidFill>
                <a:schemeClr val="accent3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Kendini Yetersiz Hissetme</a:t>
            </a:r>
            <a:endParaRPr lang="tr-TR" sz="44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Neler Yapabiliriz?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4294967295"/>
          </p:nvPr>
        </p:nvSpPr>
        <p:spPr>
          <a:xfrm>
            <a:off x="532563" y="1457046"/>
            <a:ext cx="8229600" cy="5121275"/>
          </a:xfrm>
        </p:spPr>
        <p:txBody>
          <a:bodyPr/>
          <a:lstStyle/>
          <a:p>
            <a:pPr>
              <a:defRPr/>
            </a:pPr>
            <a:endParaRPr lang="tr-TR" sz="2800" b="1" dirty="0" smtClean="0"/>
          </a:p>
          <a:p>
            <a:pPr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Bir çocuğu tanıyabilmek </a:t>
            </a:r>
            <a:r>
              <a:rPr lang="tr-TR" sz="2800" b="1" dirty="0" smtClean="0">
                <a:solidFill>
                  <a:schemeClr val="accent4"/>
                </a:solidFill>
              </a:rPr>
              <a:t>iyi bir gözlemci 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olmayı gerektirir.</a:t>
            </a:r>
          </a:p>
          <a:p>
            <a:pPr>
              <a:defRPr/>
            </a:pPr>
            <a:endParaRPr lang="tr-TR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Anne babaların çocuğun </a:t>
            </a:r>
            <a:r>
              <a:rPr lang="tr-TR" sz="2800" b="1" u="sng" dirty="0" smtClean="0">
                <a:solidFill>
                  <a:schemeClr val="accent3">
                    <a:lumMod val="75000"/>
                  </a:schemeClr>
                </a:solidFill>
              </a:rPr>
              <a:t>gelişim dönemlerine 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dikkat etmesi ve </a:t>
            </a:r>
            <a:r>
              <a:rPr lang="tr-TR" sz="2800" b="1" u="sng" dirty="0" smtClean="0">
                <a:solidFill>
                  <a:schemeClr val="accent3">
                    <a:lumMod val="75000"/>
                  </a:schemeClr>
                </a:solidFill>
              </a:rPr>
              <a:t>her yaşın getirdiği davranışları 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iyi bilmesi gerekir. Böylece problem davranışları fark etmesi ve değiştirmesi kolaylaşacaktır.</a:t>
            </a:r>
          </a:p>
          <a:p>
            <a:pPr marL="0" indent="0">
              <a:buNone/>
              <a:defRPr/>
            </a:pPr>
            <a:r>
              <a:rPr lang="tr-TR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" name="Picture 2" descr="C:\Users\cASPER\Desktop\indir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0752" y="0"/>
            <a:ext cx="2753248" cy="2200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HMET\Desktop\SUNULAR\olumlu davranış\Foto\images (48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65" y="3155182"/>
            <a:ext cx="2833635" cy="370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36620" y="462224"/>
            <a:ext cx="8229600" cy="5543341"/>
          </a:xfrm>
        </p:spPr>
        <p:txBody>
          <a:bodyPr>
            <a:normAutofit/>
          </a:bodyPr>
          <a:lstStyle/>
          <a:p>
            <a:endParaRPr lang="tr-TR" altLang="tr-TR" sz="28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tr-TR" sz="2800" dirty="0" smtClean="0">
                <a:solidFill>
                  <a:srgbClr val="1D4B28"/>
                </a:solidFill>
                <a:latin typeface="Arial Black" pitchFamily="34" charset="0"/>
              </a:rPr>
              <a:t>Çocukları </a:t>
            </a:r>
            <a:r>
              <a:rPr lang="tr-TR" sz="2800" u="sng" dirty="0" smtClean="0">
                <a:solidFill>
                  <a:srgbClr val="1D4B28"/>
                </a:solidFill>
                <a:latin typeface="Arial Black" pitchFamily="34" charset="0"/>
              </a:rPr>
              <a:t>tanıyabilmek,</a:t>
            </a:r>
            <a:r>
              <a:rPr lang="tr-TR" sz="2800" dirty="0" smtClean="0">
                <a:solidFill>
                  <a:srgbClr val="1D4B28"/>
                </a:solidFill>
                <a:latin typeface="Arial Black" pitchFamily="34" charset="0"/>
              </a:rPr>
              <a:t> </a:t>
            </a:r>
          </a:p>
          <a:p>
            <a:r>
              <a:rPr lang="tr-TR" sz="2800" dirty="0" smtClean="0">
                <a:solidFill>
                  <a:srgbClr val="1D4B28"/>
                </a:solidFill>
                <a:latin typeface="Arial Black" pitchFamily="34" charset="0"/>
              </a:rPr>
              <a:t>onların </a:t>
            </a:r>
            <a:r>
              <a:rPr lang="tr-TR" sz="2800" u="sng" dirty="0" smtClean="0">
                <a:solidFill>
                  <a:srgbClr val="1D4B28"/>
                </a:solidFill>
                <a:latin typeface="Arial Black" pitchFamily="34" charset="0"/>
              </a:rPr>
              <a:t>davranışlarını anlamlandırabilmek;</a:t>
            </a:r>
          </a:p>
          <a:p>
            <a:r>
              <a:rPr lang="tr-TR" altLang="tr-TR" sz="2800" b="1" u="sng" dirty="0" smtClean="0">
                <a:solidFill>
                  <a:srgbClr val="1D4B28"/>
                </a:solidFill>
                <a:latin typeface="Arial Black" pitchFamily="34" charset="0"/>
              </a:rPr>
              <a:t>davranışlarının nedenlerini anlamaya çalışmak, </a:t>
            </a:r>
            <a:r>
              <a:rPr lang="tr-TR" altLang="tr-TR" sz="2800" b="1" dirty="0" smtClean="0">
                <a:solidFill>
                  <a:srgbClr val="002060"/>
                </a:solidFill>
                <a:latin typeface="Arial Black" pitchFamily="34" charset="0"/>
              </a:rPr>
              <a:t>oluşan olumsuz bir davranışı değiştirmek için yapabilecekleri konusunda ailelere yardımcı olur.</a:t>
            </a:r>
            <a:endParaRPr lang="tr-TR" altLang="tr-TR" sz="2800" b="1" dirty="0" smtClean="0">
              <a:solidFill>
                <a:srgbClr val="002060"/>
              </a:solidFill>
            </a:endParaRPr>
          </a:p>
          <a:p>
            <a:endParaRPr lang="tr-TR" altLang="tr-TR" sz="2800" b="1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2805" y="260350"/>
            <a:ext cx="7799196" cy="62642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800" b="1" dirty="0" smtClean="0">
              <a:solidFill>
                <a:srgbClr val="1D4B28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b="1" dirty="0" smtClean="0">
                <a:solidFill>
                  <a:srgbClr val="1D4B28"/>
                </a:solidFill>
              </a:rPr>
              <a:t>Çocuğun </a:t>
            </a:r>
            <a:r>
              <a:rPr lang="tr-TR" sz="2800" b="1" dirty="0">
                <a:solidFill>
                  <a:srgbClr val="1D4B28"/>
                </a:solidFill>
              </a:rPr>
              <a:t>ilk </a:t>
            </a:r>
            <a:r>
              <a:rPr lang="tr-TR" sz="2800" b="1" dirty="0" smtClean="0">
                <a:solidFill>
                  <a:srgbClr val="1D4B28"/>
                </a:solidFill>
              </a:rPr>
              <a:t>sosyal deneyimlerini </a:t>
            </a:r>
            <a:r>
              <a:rPr lang="tr-TR" sz="2800" b="1" dirty="0">
                <a:solidFill>
                  <a:srgbClr val="1D4B28"/>
                </a:solidFill>
              </a:rPr>
              <a:t>edindiği yerdir</a:t>
            </a:r>
            <a:r>
              <a:rPr lang="tr-TR" sz="2800" b="1" dirty="0" smtClean="0">
                <a:solidFill>
                  <a:srgbClr val="1D4B28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8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AİLE ÇOCUĞA NE SAĞLAR?</a:t>
            </a:r>
            <a:endParaRPr lang="tr-TR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 smtClean="0">
                <a:solidFill>
                  <a:srgbClr val="1D4B28"/>
                </a:solidFill>
              </a:rPr>
              <a:t>Temel </a:t>
            </a:r>
            <a:r>
              <a:rPr lang="tr-TR" sz="2800" b="1" dirty="0">
                <a:solidFill>
                  <a:srgbClr val="1D4B28"/>
                </a:solidFill>
              </a:rPr>
              <a:t>Gereksinim İmkânları: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 smtClean="0">
                <a:solidFill>
                  <a:srgbClr val="1D4B28"/>
                </a:solidFill>
              </a:rPr>
              <a:t>Beslenme</a:t>
            </a:r>
            <a:endParaRPr lang="tr-TR" sz="2800" b="1" dirty="0">
              <a:solidFill>
                <a:srgbClr val="1D4B28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 smtClean="0">
                <a:solidFill>
                  <a:srgbClr val="1D4B28"/>
                </a:solidFill>
              </a:rPr>
              <a:t>Barınma</a:t>
            </a:r>
            <a:endParaRPr lang="tr-TR" sz="2800" b="1" dirty="0">
              <a:solidFill>
                <a:srgbClr val="1D4B28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 smtClean="0">
                <a:solidFill>
                  <a:srgbClr val="1D4B28"/>
                </a:solidFill>
              </a:rPr>
              <a:t>Korunma</a:t>
            </a:r>
            <a:endParaRPr lang="tr-TR" sz="2800" b="1" dirty="0">
              <a:solidFill>
                <a:srgbClr val="1D4B28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 smtClean="0">
                <a:solidFill>
                  <a:srgbClr val="1D4B28"/>
                </a:solidFill>
              </a:rPr>
              <a:t>Sevgi</a:t>
            </a:r>
            <a:endParaRPr lang="tr-TR" sz="2800" b="1" dirty="0">
              <a:solidFill>
                <a:srgbClr val="1D4B28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 smtClean="0">
                <a:solidFill>
                  <a:srgbClr val="1D4B28"/>
                </a:solidFill>
              </a:rPr>
              <a:t>Eğitim.</a:t>
            </a:r>
            <a:endParaRPr lang="tr-TR" sz="2800" b="1" dirty="0">
              <a:solidFill>
                <a:srgbClr val="1D4B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9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Ödül; çocuğun istenen davranışının artmasını sağlamak amacıyla verilen maddi veya manevi şeylerdir.</a:t>
            </a:r>
          </a:p>
          <a:p>
            <a:r>
              <a:rPr lang="tr-TR" b="1" dirty="0" smtClean="0">
                <a:solidFill>
                  <a:srgbClr val="4BBB66"/>
                </a:solidFill>
                <a:latin typeface="Arial" pitchFamily="34" charset="0"/>
                <a:cs typeface="Arial" pitchFamily="34" charset="0"/>
              </a:rPr>
              <a:t>Ödül her zaman maddi bir şey olmak zorunda değildir. Çocuğa alınan bir oyuncak gibi anne babanın çocukla birlikte vakit geçirmesi sevdiği etkinlikleri yapmaları da ödül olabilir.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Davranış Değişiminde Ödül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1" y="894303"/>
            <a:ext cx="5722536" cy="52016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Maddi ödüller olumlu davranışı artırmada etkili gibi gözükse de etkisi kısa süreli olacaktır.</a:t>
            </a:r>
            <a:endParaRPr lang="tr-TR" altLang="tr-TR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3200" b="1" dirty="0" smtClean="0">
                <a:solidFill>
                  <a:srgbClr val="5A4E06"/>
                </a:solidFill>
                <a:latin typeface="Arial" pitchFamily="34" charset="0"/>
                <a:cs typeface="Arial" pitchFamily="34" charset="0"/>
              </a:rPr>
              <a:t>Maddi  ödüller  yerine </a:t>
            </a:r>
            <a:r>
              <a:rPr lang="tr-TR" altLang="tr-TR" sz="3200" b="1" u="sng" dirty="0" smtClean="0">
                <a:solidFill>
                  <a:srgbClr val="5A4E06"/>
                </a:solidFill>
                <a:latin typeface="Arial" pitchFamily="34" charset="0"/>
                <a:cs typeface="Arial" pitchFamily="34" charset="0"/>
              </a:rPr>
              <a:t>cesaretlendirme, övgü gibi olumlu ve sembolik değeri olan sözel unsurları </a:t>
            </a:r>
            <a:r>
              <a:rPr lang="tr-TR" altLang="tr-TR" sz="3200" b="1" dirty="0" smtClean="0">
                <a:solidFill>
                  <a:srgbClr val="5A4E06"/>
                </a:solidFill>
                <a:latin typeface="Arial" pitchFamily="34" charset="0"/>
                <a:cs typeface="Arial" pitchFamily="34" charset="0"/>
              </a:rPr>
              <a:t>kullanmak yararlı olabilir.</a:t>
            </a:r>
          </a:p>
          <a:p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AHMET\Desktop\SUNULAR\olumlu davranış\Foto\images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9542" y="884254"/>
            <a:ext cx="2753248" cy="47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6154615" cy="4572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3"/>
                </a:solidFill>
                <a:latin typeface="Arial Narrow" pitchFamily="34" charset="0"/>
                <a:cs typeface="Arial" pitchFamily="34" charset="0"/>
              </a:rPr>
              <a:t>Ceza, olumsuz davranışın sıklığını azaltmak ya da ortadan kaldırmak için yapılmaktadır. Ancak cezanın kullanım şekli ve çocukta meydana getirdiği sonuç; davranışı azaltmaktan daha farklı, olumsuz sonuçlara neden olmaktadır. </a:t>
            </a:r>
          </a:p>
          <a:p>
            <a:r>
              <a:rPr lang="tr-TR" b="1" dirty="0" smtClean="0">
                <a:solidFill>
                  <a:srgbClr val="0070C0"/>
                </a:solidFill>
                <a:latin typeface="Arial Narrow" pitchFamily="34" charset="0"/>
              </a:rPr>
              <a:t>Bu etkilerin başında cezanın şiddetle gösterildiği taktirde çocukta saldırgan tutumun oluşmasına ve çocuğun çevresine de nasıl saldırganlık göstereceğini öğretmektedir.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320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5A4E06"/>
                </a:solidFill>
                <a:latin typeface="Arial" pitchFamily="34" charset="0"/>
                <a:cs typeface="Arial" pitchFamily="34" charset="0"/>
              </a:rPr>
              <a:t>Davranış Değişinde Cezanın Rolü</a:t>
            </a:r>
            <a:endParaRPr lang="tr-TR" b="1" dirty="0">
              <a:solidFill>
                <a:srgbClr val="5A4E0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AHMET\Desktop\SUNULAR\olumlu davranış\Foto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56" y="2522137"/>
            <a:ext cx="2857544" cy="433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SPER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4739" y="812816"/>
            <a:ext cx="2509261" cy="472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296236"/>
            <a:ext cx="6566598" cy="4799763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Ceza olumsuz davranışı sonlandırmak yerine artmasına ve başka davranış sorunlarının ortaya çıkmasına sebep olabilir.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Çocukla ebeveyn arasındaki ilişkinin zedelenmesine ve çocuğun fiziksel ve psikolojik olarak zarar görmesine sebep olabilir.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SPER\Desktop\indir (3).jpg"/>
          <p:cNvPicPr>
            <a:picLocks noChangeAspect="1" noChangeArrowheads="1"/>
          </p:cNvPicPr>
          <p:nvPr/>
        </p:nvPicPr>
        <p:blipFill>
          <a:blip r:embed="rId2"/>
          <a:srcRect l="35463" r="31725"/>
          <a:stretch>
            <a:fillRect/>
          </a:stretch>
        </p:blipFill>
        <p:spPr bwMode="auto">
          <a:xfrm>
            <a:off x="7697037" y="984738"/>
            <a:ext cx="1235948" cy="531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276141"/>
            <a:ext cx="8229600" cy="481985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Çocuğun en önemli ihtiyacının sevgi ve güven olduğu,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Her bireyin özel olduğu, çocuğu başkalarıyla kıyaslama yapılmaması,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5A4E06"/>
                </a:solidFill>
                <a:latin typeface="Arial Black" pitchFamily="34" charset="0"/>
              </a:rPr>
              <a:t>Anne babanın ortak görüşle, çocuğa</a:t>
            </a:r>
          </a:p>
          <a:p>
            <a:pPr>
              <a:buNone/>
            </a:pPr>
            <a:r>
              <a:rPr lang="tr-TR" b="1" dirty="0" smtClean="0">
                <a:solidFill>
                  <a:srgbClr val="5A4E06"/>
                </a:solidFill>
                <a:latin typeface="Arial Black" pitchFamily="34" charset="0"/>
              </a:rPr>
              <a:t>  tutarlı davranmaları gerektiği,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FF00"/>
                </a:solidFill>
                <a:latin typeface="Arial Black" pitchFamily="34" charset="0"/>
              </a:rPr>
              <a:t>Çocuğa olumlu davranışlar konusunda </a:t>
            </a:r>
          </a:p>
          <a:p>
            <a:pPr>
              <a:buNone/>
            </a:pPr>
            <a:r>
              <a:rPr lang="tr-TR" b="1" dirty="0" smtClean="0">
                <a:solidFill>
                  <a:srgbClr val="FFFF00"/>
                </a:solidFill>
                <a:latin typeface="Arial Black" pitchFamily="34" charset="0"/>
              </a:rPr>
              <a:t> rol model olmanın çok önemli olduğu,</a:t>
            </a: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      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UNUTULMAMALIDIR!!!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282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Olumlu Davranış Nasıl Kazandırılır?</a:t>
            </a:r>
            <a:endParaRPr lang="tr-TR" b="1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HMET\Desktop\SUNULAR\Foto\e\images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20" y="4443034"/>
            <a:ext cx="4613205" cy="241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7030A0"/>
                </a:solidFill>
              </a:rPr>
              <a:t>Kazandırılmak istenen davranışın neden önemli olduğunu çocuğa açıklama, </a:t>
            </a:r>
          </a:p>
          <a:p>
            <a:pPr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accent3"/>
                </a:solidFill>
              </a:rPr>
              <a:t>Emir veren ve eleştirici dil yerine olumlu ifadeler kullanma,</a:t>
            </a:r>
          </a:p>
          <a:p>
            <a:pPr>
              <a:buFont typeface="Wingdings" pitchFamily="2" charset="2"/>
              <a:buChar char="q"/>
            </a:pPr>
            <a:r>
              <a:rPr lang="tr-TR" b="1" dirty="0" smtClean="0">
                <a:solidFill>
                  <a:srgbClr val="1D4B28"/>
                </a:solidFill>
                <a:latin typeface="Arial" pitchFamily="34" charset="0"/>
                <a:cs typeface="Arial" pitchFamily="34" charset="0"/>
              </a:rPr>
              <a:t>Tutarlı ve kararlı olma</a:t>
            </a:r>
          </a:p>
          <a:p>
            <a:pPr>
              <a:buFont typeface="Wingdings" pitchFamily="2" charset="2"/>
              <a:buChar char="q"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Nasıl yapılacağı konusunda model ve örnek olma</a:t>
            </a:r>
          </a:p>
          <a:p>
            <a:pPr>
              <a:buFont typeface="Wingdings" pitchFamily="2" charset="2"/>
              <a:buChar char="q"/>
            </a:pP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Davranış yapıldığında pekiştirme önemlidir.</a:t>
            </a:r>
          </a:p>
          <a:p>
            <a:pPr>
              <a:buNone/>
            </a:pPr>
            <a:endParaRPr lang="tr-TR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Olumlu davranış geliştirmek için;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İçerik Yer Tutucusu 3" descr="C:\Users\User\Desktop\99c3e3dd6bfe02db9dda2b649481f56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0894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2" descr="C:\Users\MAHMUT YASER MERT\Desktop\rehberlik geliştirme\yanlış anne baba tutum\ANNE BABA TUTUMLARI SLAYT\JPG\SLAYT 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803" y="894305"/>
            <a:ext cx="6799387" cy="5099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668987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İçerik Yer Tutucusu 3" descr="C:\Users\User\Desktop\çocukeğitim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33615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46781" cy="5523261"/>
          </a:xfrm>
        </p:spPr>
        <p:txBody>
          <a:bodyPr>
            <a:normAutofit/>
          </a:bodyPr>
          <a:lstStyle/>
          <a:p>
            <a:r>
              <a:rPr lang="tr-TR" b="1" i="1" dirty="0" smtClean="0">
                <a:solidFill>
                  <a:schemeClr val="accent4">
                    <a:lumMod val="75000"/>
                  </a:schemeClr>
                </a:solidFill>
              </a:rPr>
              <a:t>Unutmayalım!</a:t>
            </a:r>
            <a:br>
              <a:rPr lang="tr-TR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b="1" i="1" dirty="0" smtClean="0">
                <a:solidFill>
                  <a:schemeClr val="accent4">
                    <a:lumMod val="75000"/>
                  </a:schemeClr>
                </a:solidFill>
              </a:rPr>
              <a:t>Çocuğu yetiştiren</a:t>
            </a:r>
            <a:br>
              <a:rPr lang="tr-TR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b="1" i="1" dirty="0" smtClean="0">
                <a:solidFill>
                  <a:schemeClr val="accent4">
                    <a:lumMod val="75000"/>
                  </a:schemeClr>
                </a:solidFill>
              </a:rPr>
              <a:t> hem anne hem de baba </a:t>
            </a:r>
            <a:br>
              <a:rPr lang="tr-TR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b="1" i="1" dirty="0" smtClean="0">
                <a:solidFill>
                  <a:schemeClr val="accent4">
                    <a:lumMod val="75000"/>
                  </a:schemeClr>
                </a:solidFill>
              </a:rPr>
              <a:t>olduğuna göre </a:t>
            </a:r>
            <a:br>
              <a:rPr lang="tr-TR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b="1" i="1" dirty="0" smtClean="0">
                <a:solidFill>
                  <a:schemeClr val="accent4">
                    <a:lumMod val="75000"/>
                  </a:schemeClr>
                </a:solidFill>
              </a:rPr>
              <a:t>sadece birinin kendini yetiştirmesi yetmeyecektir.</a:t>
            </a:r>
            <a:endParaRPr lang="tr-T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happy-1082921_960_7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732" y="1828699"/>
            <a:ext cx="8229600" cy="412337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AİLE MODELLERİ</a:t>
            </a:r>
            <a:endParaRPr lang="tr-T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>
                <a:solidFill>
                  <a:schemeClr val="accent2"/>
                </a:solidFill>
                <a:cs typeface="Times New Roman" pitchFamily="18" charset="0"/>
              </a:rPr>
              <a:t>HER ÇOCUK ÖZELDİR</a:t>
            </a:r>
            <a:r>
              <a:rPr lang="tr-TR" b="1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r>
              <a:rPr lang="tr-TR" b="1" u="sng" dirty="0" smtClean="0">
                <a:solidFill>
                  <a:schemeClr val="accent2"/>
                </a:solidFill>
                <a:cs typeface="Times New Roman" pitchFamily="18" charset="0"/>
              </a:rPr>
              <a:t>SÖZLERİNİZ </a:t>
            </a:r>
            <a:r>
              <a:rPr lang="tr-TR" b="1" u="sng" dirty="0">
                <a:solidFill>
                  <a:schemeClr val="accent2"/>
                </a:solidFill>
                <a:cs typeface="Times New Roman" pitchFamily="18" charset="0"/>
              </a:rPr>
              <a:t>DEĞİL </a:t>
            </a:r>
            <a:r>
              <a:rPr lang="tr-TR" b="1" u="sng" dirty="0" smtClean="0">
                <a:solidFill>
                  <a:schemeClr val="accent2"/>
                </a:solidFill>
                <a:cs typeface="Times New Roman" pitchFamily="18" charset="0"/>
              </a:rPr>
              <a:t>DAVRANIŞLAR</a:t>
            </a:r>
          </a:p>
          <a:p>
            <a:r>
              <a:rPr lang="tr-TR" b="1" u="sng" dirty="0">
                <a:solidFill>
                  <a:schemeClr val="accent2"/>
                </a:solidFill>
                <a:cs typeface="Times New Roman" pitchFamily="18" charset="0"/>
              </a:rPr>
              <a:t>“ÖZEL ZAMAN</a:t>
            </a:r>
            <a:r>
              <a:rPr lang="tr-TR" b="1" u="sng" dirty="0" smtClean="0">
                <a:solidFill>
                  <a:schemeClr val="accent2"/>
                </a:solidFill>
                <a:cs typeface="Times New Roman" pitchFamily="18" charset="0"/>
              </a:rPr>
              <a:t>”</a:t>
            </a:r>
          </a:p>
          <a:p>
            <a:r>
              <a:rPr lang="tr-TR" b="1" u="sng" dirty="0">
                <a:solidFill>
                  <a:schemeClr val="accent2"/>
                </a:solidFill>
                <a:cs typeface="Times New Roman" pitchFamily="18" charset="0"/>
              </a:rPr>
              <a:t>“ETKİN </a:t>
            </a:r>
            <a:r>
              <a:rPr lang="tr-TR" b="1" u="sng" dirty="0" smtClean="0">
                <a:solidFill>
                  <a:schemeClr val="accent2"/>
                </a:solidFill>
                <a:cs typeface="Times New Roman" pitchFamily="18" charset="0"/>
              </a:rPr>
              <a:t>DİNLEME”</a:t>
            </a:r>
          </a:p>
          <a:p>
            <a:r>
              <a:rPr lang="tr-TR" b="1" u="sng" dirty="0" smtClean="0">
                <a:solidFill>
                  <a:schemeClr val="accent2"/>
                </a:solidFill>
                <a:cs typeface="Times New Roman" pitchFamily="18" charset="0"/>
              </a:rPr>
              <a:t>KURALLAR </a:t>
            </a:r>
          </a:p>
          <a:p>
            <a:r>
              <a:rPr lang="tr-TR" b="1" u="sng" dirty="0" smtClean="0">
                <a:solidFill>
                  <a:schemeClr val="accent2"/>
                </a:solidFill>
                <a:cs typeface="Times New Roman" pitchFamily="18" charset="0"/>
              </a:rPr>
              <a:t>OLUMLU YÖNLER</a:t>
            </a:r>
          </a:p>
          <a:p>
            <a:r>
              <a:rPr lang="tr-TR" b="1" u="sng" dirty="0" smtClean="0">
                <a:solidFill>
                  <a:schemeClr val="accent2"/>
                </a:solidFill>
                <a:cs typeface="Times New Roman" pitchFamily="18" charset="0"/>
              </a:rPr>
              <a:t>KIYASLAMAYIN </a:t>
            </a:r>
          </a:p>
          <a:p>
            <a:r>
              <a:rPr lang="tr-TR" b="1" u="sng" dirty="0" smtClean="0">
                <a:solidFill>
                  <a:schemeClr val="accent2"/>
                </a:solidFill>
                <a:cs typeface="Times New Roman" pitchFamily="18" charset="0"/>
              </a:rPr>
              <a:t>ORTAM HAZIRLAYIN</a:t>
            </a:r>
          </a:p>
          <a:p>
            <a:r>
              <a:rPr lang="tr-TR" b="1" u="sng" dirty="0" smtClean="0">
                <a:solidFill>
                  <a:schemeClr val="accent2"/>
                </a:solidFill>
                <a:cs typeface="Times New Roman" pitchFamily="18" charset="0"/>
              </a:rPr>
              <a:t>SORULARA CEVAP</a:t>
            </a:r>
            <a:endParaRPr lang="tr-TR" dirty="0">
              <a:solidFill>
                <a:schemeClr val="accent2"/>
              </a:solidFill>
            </a:endParaRPr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BEN DİLİ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SONUÇ ODAKLI DEĞİL SÜREÇ ODAKLI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MUTFAK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ÖZÜR DİLEMEK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ÖRNEK ÇOCUK DEĞİL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ÖFKENİZİ YÖNETİN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56422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969" y="2352178"/>
            <a:ext cx="5143536" cy="2829327"/>
          </a:xfrm>
          <a:prstGeom prst="rect">
            <a:avLst/>
          </a:prstGeom>
          <a:ln w="2286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0870" y="152399"/>
            <a:ext cx="8963130" cy="1535723"/>
          </a:xfrm>
        </p:spPr>
        <p:txBody>
          <a:bodyPr>
            <a:norm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Sevgi, </a:t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>iletişimin en sihirli anahtarıdır.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0" y="1577592"/>
            <a:ext cx="9144000" cy="2552282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4000" dirty="0" smtClean="0">
                <a:solidFill>
                  <a:srgbClr val="7030A0"/>
                </a:solidFill>
                <a:latin typeface="Algerian" pitchFamily="82" charset="0"/>
              </a:rPr>
              <a:t>DİNLEDİĞİNİZ İÇİN TEŞEKKÜRLER.</a:t>
            </a:r>
            <a:r>
              <a:rPr lang="tr-TR" sz="4000" dirty="0" smtClean="0">
                <a:solidFill>
                  <a:srgbClr val="FFFF00"/>
                </a:solidFill>
                <a:latin typeface="Algerian" pitchFamily="82" charset="0"/>
                <a:sym typeface="Wingdings" pitchFamily="2" charset="2"/>
              </a:rPr>
              <a:t></a:t>
            </a:r>
            <a:endParaRPr lang="tr-TR" sz="4000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7490" y="1879042"/>
            <a:ext cx="8229600" cy="421695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7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Çocuğa söz hakkı tanınmaz.</a:t>
            </a:r>
          </a:p>
          <a:p>
            <a:pPr>
              <a:lnSpc>
                <a:spcPct val="80000"/>
              </a:lnSpc>
            </a:pPr>
            <a:r>
              <a:rPr lang="tr-TR" sz="27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Uygulanan kuralların mantıklı bir açıklaması yoktur veya olsa da çocuğa açıklanmaz.</a:t>
            </a:r>
          </a:p>
          <a:p>
            <a:pPr>
              <a:lnSpc>
                <a:spcPct val="80000"/>
              </a:lnSpc>
            </a:pPr>
            <a:r>
              <a:rPr lang="tr-TR" sz="27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Kurala uymayanlar cezalandırılmalıdır görüşü hakimdir.</a:t>
            </a:r>
          </a:p>
          <a:p>
            <a:pPr>
              <a:lnSpc>
                <a:spcPct val="80000"/>
              </a:lnSpc>
            </a:pPr>
            <a:r>
              <a:rPr lang="tr-TR" sz="27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Eleştiri ve aşağılama çok sık görülür.</a:t>
            </a:r>
          </a:p>
          <a:p>
            <a:pPr>
              <a:lnSpc>
                <a:spcPct val="80000"/>
              </a:lnSpc>
            </a:pPr>
            <a:r>
              <a:rPr lang="tr-TR" sz="27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Sürekli çocukların yanlışları vurgulanır, olumlu hareketleri görmezden gelinir.</a:t>
            </a:r>
          </a:p>
          <a:p>
            <a:pPr>
              <a:lnSpc>
                <a:spcPct val="90000"/>
              </a:lnSpc>
            </a:pPr>
            <a:r>
              <a:rPr lang="tr-TR" sz="27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Çocuğa şefkat, sevgi, sıcaklık verilmez, </a:t>
            </a:r>
          </a:p>
          <a:p>
            <a:endParaRPr lang="tr-T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6769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tr-TR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tr-TR" b="1" dirty="0" smtClean="0">
                <a:solidFill>
                  <a:srgbClr val="FFFF00"/>
                </a:solidFill>
                <a:latin typeface="Bookman Old Style" pitchFamily="18" charset="0"/>
              </a:rPr>
              <a:t>1. Aşırı Otoriter ve Reddedici Aile Tutumu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199" y="1524000"/>
            <a:ext cx="8298493" cy="482669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Çocukta kendine güven duygusu oluşmaz.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Pasif ve edilgen bir kişilik sergilerler.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Yaratıcılık engellenir.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Hata yapanlar mutlaka cezalandırılmalıdır görüşünü benimserler.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Rutin ve sınırları belli olan iş ve meslekleri seçerler.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En küçük bir hatada bile hoşgörüleri olmayabilir.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Okul yaşamlarında fazla başarılı olamazlar.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Anne-babalarının (veya bir otoritenin)olmadığı ortamlarda kendilerini boşlukta hissederler ve bir otorite bulma arayışı içine girerler.</a:t>
            </a:r>
          </a:p>
          <a:p>
            <a:endParaRPr lang="tr-TR" sz="28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4914" cy="1219200"/>
          </a:xfrm>
          <a:solidFill>
            <a:schemeClr val="bg2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accent4"/>
                </a:solidFill>
                <a:latin typeface="Calibri" pitchFamily="34" charset="0"/>
              </a:rPr>
              <a:t>Aşırı Otoriter ve Reddedici Aile Tutumunun Çocuğun Kişilik Gelişimine Etkileri</a:t>
            </a:r>
            <a:endParaRPr lang="tr-TR" sz="2800" dirty="0">
              <a:solidFill>
                <a:schemeClr val="accent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80871" y="914400"/>
            <a:ext cx="6822830" cy="52578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tr-TR" sz="2400" dirty="0" smtClean="0">
              <a:solidFill>
                <a:srgbClr val="33CC33"/>
              </a:solidFill>
              <a:latin typeface="Comic Sans MS" pitchFamily="66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Çocuğun </a:t>
            </a:r>
            <a:r>
              <a:rPr lang="tr-TR" sz="28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aşırı hareket ve davranış serbestliği vardır.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Kurallar yok denecek kadar azdır.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Aile ‘yaşayarak öğrensin’ mantığını sürdürerek müdahalede bulunmaz.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Çocuğa tanınan haklar sayısız, görev ve beklentisi en az düzeydedir.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Aile kimi zaman göz dağı verip, cezalandırır. Fakat hiç bir konuda caydırıcılık söz konusu olmaz.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Anne-baba çocuğun davranışının yanlış olduğunu görse bile ‘özgür olmalı’ anlayışı ile hareket ettiğinden müdahale etmez.</a:t>
            </a:r>
          </a:p>
          <a:p>
            <a:endParaRPr lang="tr-TR" b="1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5077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Calligraph421 BT" pitchFamily="66" charset="0"/>
              </a:rPr>
              <a:t>  2.Aşırı </a:t>
            </a:r>
            <a:r>
              <a:rPr lang="tr-TR" sz="3200" dirty="0">
                <a:solidFill>
                  <a:srgbClr val="FFFF00"/>
                </a:solidFill>
                <a:latin typeface="Calligraph421 BT" pitchFamily="66" charset="0"/>
              </a:rPr>
              <a:t>Hoşgörülü Aile Tutumu</a:t>
            </a:r>
            <a:r>
              <a:rPr lang="tr-TR" sz="2800" dirty="0" smtClean="0">
                <a:solidFill>
                  <a:srgbClr val="FFFF00"/>
                </a:solidFill>
              </a:rPr>
              <a:t/>
            </a:r>
            <a:br>
              <a:rPr lang="tr-TR" sz="2800" dirty="0" smtClean="0">
                <a:solidFill>
                  <a:srgbClr val="FFFF00"/>
                </a:solidFill>
              </a:rPr>
            </a:b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9045" y="1576509"/>
            <a:ext cx="2404955" cy="351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type="subTitle" idx="1"/>
          </p:nvPr>
        </p:nvSpPr>
        <p:spPr>
          <a:xfrm>
            <a:off x="357158" y="1828800"/>
            <a:ext cx="8215370" cy="4672034"/>
          </a:xfrm>
        </p:spPr>
        <p:txBody>
          <a:bodyPr>
            <a:normAutofit lnSpcReduction="10000"/>
          </a:bodyPr>
          <a:lstStyle/>
          <a:p>
            <a:pPr marL="274320" indent="-274320" algn="l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5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Anne-babasına hükmeder ve onlara çok az saygı gösterir.</a:t>
            </a:r>
          </a:p>
          <a:p>
            <a:pPr marL="274320" indent="-274320" algn="l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5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Bencil ve şımarık olur.</a:t>
            </a:r>
          </a:p>
          <a:p>
            <a:pPr marL="274320" indent="-274320" algn="l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Eleştiriye açık değillerdir. </a:t>
            </a:r>
          </a:p>
          <a:p>
            <a:pPr marL="274320" indent="-274320" algn="l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5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Başkaldırıcı olur ve toplum dışı davranışlar sergiler.</a:t>
            </a:r>
          </a:p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5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Kuralsızlığa alışan çocuklar, okuldaki kurallarla karşılaşınca okula ve arkadaş çevresine uyum sağlamakta zorluk çekebilirler. </a:t>
            </a:r>
          </a:p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Her istediklerini elde ettiklerinden bir süre sonra yaşadıkları doyumsuzluk ileride zararlı alışkanlıklar edinmelerine sebep olabilir. </a:t>
            </a:r>
          </a:p>
          <a:p>
            <a:pPr algn="l"/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86203" y="181793"/>
            <a:ext cx="8201028" cy="147002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tr-TR" sz="3400" b="1" dirty="0">
                <a:solidFill>
                  <a:schemeClr val="accent4"/>
                </a:solidFill>
                <a:latin typeface="Calibri" pitchFamily="34" charset="0"/>
              </a:rPr>
              <a:t>Aşırı Hoşgörülü Aile Tutumunun Çocuğun Kişilik Gelişimine Etkileri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457200" y="1316334"/>
            <a:ext cx="6248400" cy="4855866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Bu ailelerde anne-babalar çocuğa gereğinden fazla özen gösterip onu denetim altında tutarlar.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b="1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Çocuğun başına kötü şeyler gelir diye kendi başına bir şeyler yapmasına izin vermezler.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b="1" dirty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Çocuğun tüm ihtiyaçları büyükleri tarafından karşılanmaya çalışılır.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-1"/>
            <a:ext cx="8330084" cy="88425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tr-TR" sz="3200" i="1" dirty="0" smtClean="0">
                <a:solidFill>
                  <a:srgbClr val="FFFF00"/>
                </a:solidFill>
                <a:latin typeface="Cambria" pitchFamily="18" charset="0"/>
              </a:rPr>
              <a:t/>
            </a:r>
            <a:br>
              <a:rPr lang="tr-TR" sz="3200" i="1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tr-TR" sz="3200" i="1" dirty="0" smtClean="0">
                <a:solidFill>
                  <a:srgbClr val="FFFF00"/>
                </a:solidFill>
                <a:latin typeface="Cambria" pitchFamily="18" charset="0"/>
              </a:rPr>
              <a:t> 3</a:t>
            </a:r>
            <a:r>
              <a:rPr lang="tr-TR" sz="3200" i="1" dirty="0">
                <a:solidFill>
                  <a:srgbClr val="FFFF00"/>
                </a:solidFill>
                <a:latin typeface="Cambria" pitchFamily="18" charset="0"/>
              </a:rPr>
              <a:t>. Aşırı Koruyucu Aile Tutumu</a:t>
            </a:r>
            <a:endParaRPr lang="tr-TR" sz="3200" i="1" dirty="0">
              <a:solidFill>
                <a:srgbClr val="FFFF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933" b="2578"/>
          <a:stretch>
            <a:fillRect/>
          </a:stretch>
        </p:blipFill>
        <p:spPr>
          <a:xfrm>
            <a:off x="6531429" y="844062"/>
            <a:ext cx="2612571" cy="516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2769</TotalTime>
  <Words>1550</Words>
  <Application>Microsoft Office PowerPoint</Application>
  <PresentationFormat>Ekran Gösterisi (4:3)</PresentationFormat>
  <Paragraphs>253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Kağıt</vt:lpstr>
      <vt:lpstr>Slayt 1</vt:lpstr>
      <vt:lpstr>        “Aile; anne-baba ve çocuklardan oluşan en küçük sosyal birim.”  </vt:lpstr>
      <vt:lpstr>Slayt 3</vt:lpstr>
      <vt:lpstr>AİLE MODELLERİ</vt:lpstr>
      <vt:lpstr> 1. Aşırı Otoriter ve Reddedici Aile Tutumu</vt:lpstr>
      <vt:lpstr>Aşırı Otoriter ve Reddedici Aile Tutumunun Çocuğun Kişilik Gelişimine Etkileri</vt:lpstr>
      <vt:lpstr>  2.Aşırı Hoşgörülü Aile Tutumu </vt:lpstr>
      <vt:lpstr>Aşırı Hoşgörülü Aile Tutumunun Çocuğun Kişilik Gelişimine Etkileri </vt:lpstr>
      <vt:lpstr>  3. Aşırı Koruyucu Aile Tutumu</vt:lpstr>
      <vt:lpstr>Slayt 10</vt:lpstr>
      <vt:lpstr>              Aşırı Koruyucu Aile Tutumunun Çocuğun Kişilik Gelişimine Etkileri  </vt:lpstr>
      <vt:lpstr>4- İlgisiz Anne Baba Tutumları </vt:lpstr>
      <vt:lpstr>İlgisiz Tutumla Yetişen Çocukların Özellikleri:</vt:lpstr>
      <vt:lpstr>        5.Tutarsız Aile Tutumu</vt:lpstr>
      <vt:lpstr>Tutarsız Anne Babanın Çocuğun Kişilik Gelişimine Etkileri</vt:lpstr>
      <vt:lpstr>6. Mükemmeliyetçi Anne Baba Tutumu </vt:lpstr>
      <vt:lpstr>Mükemmeliyetçi Anne Baba Tutumunun Çocuğun Kişilik Gelişimine Etkileri </vt:lpstr>
      <vt:lpstr>7. Güven Verici ve Destekleyici Aile Tutumu </vt:lpstr>
      <vt:lpstr>Güven Verici ve Destekleyici Aile Tutumu </vt:lpstr>
      <vt:lpstr>Güven Verici ve Destekleyici  Anne Baba Tutumunun Çocuğun Kişilik Gelişimine Etkileri </vt:lpstr>
      <vt:lpstr>   </vt:lpstr>
      <vt:lpstr>Slayt 22</vt:lpstr>
      <vt:lpstr>Nedenleri Nelerdir?</vt:lpstr>
      <vt:lpstr>Kendini İfade Edememe</vt:lpstr>
      <vt:lpstr>Dikkat Çekmek İstemeleri</vt:lpstr>
      <vt:lpstr>Anne Babayı Cezalandırma İsteği</vt:lpstr>
      <vt:lpstr>Kendini Yetersiz Hissetme</vt:lpstr>
      <vt:lpstr>Neler Yapabiliriz?</vt:lpstr>
      <vt:lpstr>Slayt 29</vt:lpstr>
      <vt:lpstr>Davranış Değişiminde Ödül</vt:lpstr>
      <vt:lpstr>Slayt 31</vt:lpstr>
      <vt:lpstr>Davranış Değişinde Cezanın Rolü</vt:lpstr>
      <vt:lpstr>Slayt 33</vt:lpstr>
      <vt:lpstr>Olumlu Davranış Nasıl Kazandırılır?</vt:lpstr>
      <vt:lpstr>Olumlu davranış geliştirmek için;</vt:lpstr>
      <vt:lpstr>Slayt 36</vt:lpstr>
      <vt:lpstr>Slayt 37</vt:lpstr>
      <vt:lpstr>Slayt 38</vt:lpstr>
      <vt:lpstr>Unutmayalım! Çocuğu yetiştiren  hem anne hem de baba  olduğuna göre  sadece birinin kendini yetiştirmesi yetmeyecektir.</vt:lpstr>
      <vt:lpstr>Slayt 40</vt:lpstr>
      <vt:lpstr>Sevgi,  iletişimin en sihirli anahtarıdır.</vt:lpstr>
      <vt:lpstr>Slayt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cASPER</cp:lastModifiedBy>
  <cp:revision>96</cp:revision>
  <cp:lastPrinted>2018-12-20T12:40:38Z</cp:lastPrinted>
  <dcterms:modified xsi:type="dcterms:W3CDTF">2022-04-05T08:29:32Z</dcterms:modified>
</cp:coreProperties>
</file>