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79" r:id="rId3"/>
    <p:sldId id="282" r:id="rId4"/>
    <p:sldId id="280" r:id="rId5"/>
    <p:sldId id="278" r:id="rId6"/>
    <p:sldId id="286" r:id="rId7"/>
    <p:sldId id="260" r:id="rId8"/>
    <p:sldId id="276" r:id="rId9"/>
    <p:sldId id="275" r:id="rId10"/>
    <p:sldId id="277" r:id="rId11"/>
    <p:sldId id="270" r:id="rId12"/>
    <p:sldId id="267" r:id="rId13"/>
    <p:sldId id="272" r:id="rId14"/>
    <p:sldId id="274" r:id="rId15"/>
    <p:sldId id="273" r:id="rId16"/>
    <p:sldId id="290" r:id="rId17"/>
    <p:sldId id="291"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4CF4F6A6-15B2-4064-B48A-94F2CC24B29B}" type="datetimeFigureOut">
              <a:rPr lang="tr-TR" smtClean="0"/>
              <a:pPr/>
              <a:t>29.3.2021</a:t>
            </a:fld>
            <a:endParaRPr lang="tr-TR"/>
          </a:p>
        </p:txBody>
      </p:sp>
      <p:sp>
        <p:nvSpPr>
          <p:cNvPr id="16" name="15 Slayt Numarası Yer Tutucusu"/>
          <p:cNvSpPr>
            <a:spLocks noGrp="1"/>
          </p:cNvSpPr>
          <p:nvPr>
            <p:ph type="sldNum" sz="quarter" idx="11"/>
          </p:nvPr>
        </p:nvSpPr>
        <p:spPr/>
        <p:txBody>
          <a:bodyPr/>
          <a:lstStyle/>
          <a:p>
            <a:fld id="{9B42B1AF-E672-4EF4-A665-79AF9CFB9512}"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CF4F6A6-15B2-4064-B48A-94F2CC24B29B}" type="datetimeFigureOut">
              <a:rPr lang="tr-TR" smtClean="0"/>
              <a:pPr/>
              <a:t>29.3.2021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42B1AF-E672-4EF4-A665-79AF9CFB951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CF4F6A6-15B2-4064-B48A-94F2CC24B29B}" type="datetimeFigureOut">
              <a:rPr lang="tr-TR" smtClean="0"/>
              <a:pPr/>
              <a:t>29.3.2021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42B1AF-E672-4EF4-A665-79AF9CFB951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4CF4F6A6-15B2-4064-B48A-94F2CC24B29B}" type="datetimeFigureOut">
              <a:rPr lang="tr-TR" smtClean="0"/>
              <a:pPr/>
              <a:t>29.3.2021</a:t>
            </a:fld>
            <a:endParaRPr lang="tr-TR"/>
          </a:p>
        </p:txBody>
      </p:sp>
      <p:sp>
        <p:nvSpPr>
          <p:cNvPr id="15" name="14 Slayt Numarası Yer Tutucusu"/>
          <p:cNvSpPr>
            <a:spLocks noGrp="1"/>
          </p:cNvSpPr>
          <p:nvPr>
            <p:ph type="sldNum" sz="quarter" idx="15"/>
          </p:nvPr>
        </p:nvSpPr>
        <p:spPr/>
        <p:txBody>
          <a:bodyPr/>
          <a:lstStyle>
            <a:lvl1pPr algn="ctr">
              <a:defRPr/>
            </a:lvl1pPr>
          </a:lstStyle>
          <a:p>
            <a:fld id="{9B42B1AF-E672-4EF4-A665-79AF9CFB9512}"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4CF4F6A6-15B2-4064-B48A-94F2CC24B29B}" type="datetimeFigureOut">
              <a:rPr lang="tr-TR" smtClean="0"/>
              <a:pPr/>
              <a:t>29.3.2021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42B1AF-E672-4EF4-A665-79AF9CFB9512}"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4CF4F6A6-15B2-4064-B48A-94F2CC24B29B}" type="datetimeFigureOut">
              <a:rPr lang="tr-TR" smtClean="0"/>
              <a:pPr/>
              <a:t>29.3.2021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B42B1AF-E672-4EF4-A665-79AF9CFB9512}"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9B42B1AF-E672-4EF4-A665-79AF9CFB9512}"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4CF4F6A6-15B2-4064-B48A-94F2CC24B29B}" type="datetimeFigureOut">
              <a:rPr lang="tr-TR" smtClean="0"/>
              <a:pPr/>
              <a:t>29.3.2021</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4CF4F6A6-15B2-4064-B48A-94F2CC24B29B}" type="datetimeFigureOut">
              <a:rPr lang="tr-TR" smtClean="0"/>
              <a:pPr/>
              <a:t>29.3.2021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B42B1AF-E672-4EF4-A665-79AF9CFB9512}"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CF4F6A6-15B2-4064-B48A-94F2CC24B29B}" type="datetimeFigureOut">
              <a:rPr lang="tr-TR" smtClean="0"/>
              <a:pPr/>
              <a:t>29.3.2021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B42B1AF-E672-4EF4-A665-79AF9CFB951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4CF4F6A6-15B2-4064-B48A-94F2CC24B29B}" type="datetimeFigureOut">
              <a:rPr lang="tr-TR" smtClean="0"/>
              <a:pPr/>
              <a:t>29.3.2021</a:t>
            </a:fld>
            <a:endParaRPr lang="tr-TR"/>
          </a:p>
        </p:txBody>
      </p:sp>
      <p:sp>
        <p:nvSpPr>
          <p:cNvPr id="9" name="8 Slayt Numarası Yer Tutucusu"/>
          <p:cNvSpPr>
            <a:spLocks noGrp="1"/>
          </p:cNvSpPr>
          <p:nvPr>
            <p:ph type="sldNum" sz="quarter" idx="15"/>
          </p:nvPr>
        </p:nvSpPr>
        <p:spPr/>
        <p:txBody>
          <a:bodyPr/>
          <a:lstStyle/>
          <a:p>
            <a:fld id="{9B42B1AF-E672-4EF4-A665-79AF9CFB9512}"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4CF4F6A6-15B2-4064-B48A-94F2CC24B29B}" type="datetimeFigureOut">
              <a:rPr lang="tr-TR" smtClean="0"/>
              <a:pPr/>
              <a:t>29.3.2021</a:t>
            </a:fld>
            <a:endParaRPr lang="tr-TR"/>
          </a:p>
        </p:txBody>
      </p:sp>
      <p:sp>
        <p:nvSpPr>
          <p:cNvPr id="9" name="8 Slayt Numarası Yer Tutucusu"/>
          <p:cNvSpPr>
            <a:spLocks noGrp="1"/>
          </p:cNvSpPr>
          <p:nvPr>
            <p:ph type="sldNum" sz="quarter" idx="11"/>
          </p:nvPr>
        </p:nvSpPr>
        <p:spPr/>
        <p:txBody>
          <a:bodyPr/>
          <a:lstStyle/>
          <a:p>
            <a:fld id="{9B42B1AF-E672-4EF4-A665-79AF9CFB9512}"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CF4F6A6-15B2-4064-B48A-94F2CC24B29B}" type="datetimeFigureOut">
              <a:rPr lang="tr-TR" smtClean="0"/>
              <a:pPr/>
              <a:t>29.3.2021</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B42B1AF-E672-4EF4-A665-79AF9CFB9512}"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ozelegitimci26.blogspot.com.tr/" TargetMode="External"/><Relationship Id="rId2" Type="http://schemas.openxmlformats.org/officeDocument/2006/relationships/hyperlink" Target="http://emrahozelegitim.blogspot.com/2008/04/materyal-gelitirm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00034" y="714356"/>
            <a:ext cx="8286808" cy="5072098"/>
          </a:xfrm>
        </p:spPr>
        <p:txBody>
          <a:bodyPr>
            <a:normAutofit/>
          </a:bodyPr>
          <a:lstStyle/>
          <a:p>
            <a:pPr algn="l"/>
            <a:endParaRPr lang="tr-TR" dirty="0" smtClean="0">
              <a:solidFill>
                <a:schemeClr val="bg1"/>
              </a:solidFill>
            </a:endParaRPr>
          </a:p>
          <a:p>
            <a:pPr algn="l"/>
            <a:endParaRPr lang="tr-TR" dirty="0" smtClean="0">
              <a:solidFill>
                <a:schemeClr val="bg1"/>
              </a:solidFill>
            </a:endParaRPr>
          </a:p>
          <a:p>
            <a:pPr algn="l"/>
            <a:endParaRPr lang="tr-TR" dirty="0" smtClean="0">
              <a:solidFill>
                <a:schemeClr val="bg1"/>
              </a:solidFill>
            </a:endParaRPr>
          </a:p>
          <a:p>
            <a:pPr algn="l"/>
            <a:endParaRPr lang="tr-TR" dirty="0" smtClean="0">
              <a:solidFill>
                <a:schemeClr val="bg1"/>
              </a:solidFill>
            </a:endParaRPr>
          </a:p>
          <a:p>
            <a:pPr algn="l"/>
            <a:endParaRPr lang="tr-TR" dirty="0" smtClean="0">
              <a:solidFill>
                <a:schemeClr val="bg1"/>
              </a:solidFill>
            </a:endParaRPr>
          </a:p>
          <a:p>
            <a:pPr algn="l"/>
            <a:endParaRPr lang="tr-TR" dirty="0" smtClean="0">
              <a:solidFill>
                <a:schemeClr val="bg1"/>
              </a:solidFill>
            </a:endParaRPr>
          </a:p>
          <a:p>
            <a:pPr algn="r"/>
            <a:endParaRPr lang="tr-TR" b="1" dirty="0" smtClean="0">
              <a:solidFill>
                <a:schemeClr val="bg1"/>
              </a:solidFill>
            </a:endParaRPr>
          </a:p>
          <a:p>
            <a:pPr algn="r"/>
            <a:r>
              <a:rPr lang="tr-TR" b="1" dirty="0" smtClean="0">
                <a:solidFill>
                  <a:schemeClr val="tx1">
                    <a:lumMod val="95000"/>
                  </a:schemeClr>
                </a:solidFill>
              </a:rPr>
              <a:t>FATMA </a:t>
            </a:r>
            <a:r>
              <a:rPr lang="tr-TR" b="1" dirty="0" smtClean="0">
                <a:solidFill>
                  <a:schemeClr val="tx1">
                    <a:lumMod val="95000"/>
                  </a:schemeClr>
                </a:solidFill>
              </a:rPr>
              <a:t>SEZEK</a:t>
            </a:r>
          </a:p>
          <a:p>
            <a:pPr algn="r"/>
            <a:r>
              <a:rPr lang="tr-TR" b="1" dirty="0" smtClean="0">
                <a:solidFill>
                  <a:schemeClr val="tx1">
                    <a:lumMod val="95000"/>
                  </a:schemeClr>
                </a:solidFill>
              </a:rPr>
              <a:t>                                 ÖZEL EĞİTİM </a:t>
            </a:r>
            <a:r>
              <a:rPr lang="tr-TR" b="1" dirty="0" smtClean="0">
                <a:solidFill>
                  <a:schemeClr val="tx1">
                    <a:lumMod val="95000"/>
                  </a:schemeClr>
                </a:solidFill>
              </a:rPr>
              <a:t>ÖĞRETMENİ</a:t>
            </a:r>
          </a:p>
          <a:p>
            <a:pPr algn="r"/>
            <a:r>
              <a:rPr lang="tr-TR" b="1" dirty="0" smtClean="0">
                <a:solidFill>
                  <a:srgbClr val="C00000"/>
                </a:solidFill>
              </a:rPr>
              <a:t>YÜKSEKOVA RAM</a:t>
            </a:r>
            <a:r>
              <a:rPr lang="tr-TR" b="1" dirty="0" smtClean="0">
                <a:solidFill>
                  <a:srgbClr val="C00000"/>
                </a:solidFill>
              </a:rPr>
              <a:t> </a:t>
            </a:r>
            <a:endParaRPr lang="tr-TR" b="1" dirty="0" smtClean="0">
              <a:solidFill>
                <a:srgbClr val="C00000"/>
              </a:solidFill>
            </a:endParaRPr>
          </a:p>
        </p:txBody>
      </p:sp>
      <p:sp>
        <p:nvSpPr>
          <p:cNvPr id="2" name="1 Başlık"/>
          <p:cNvSpPr>
            <a:spLocks noGrp="1"/>
          </p:cNvSpPr>
          <p:nvPr>
            <p:ph type="ctrTitle"/>
          </p:nvPr>
        </p:nvSpPr>
        <p:spPr/>
        <p:txBody>
          <a:bodyPr/>
          <a:lstStyle/>
          <a:p>
            <a:r>
              <a:rPr lang="tr-TR" dirty="0" smtClean="0">
                <a:solidFill>
                  <a:srgbClr val="0070C0"/>
                </a:solidFill>
              </a:rPr>
              <a:t>ÖZEL EĞİTİMDE MATERYAL</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p:txBody>
          <a:bodyPr/>
          <a:lstStyle/>
          <a:p>
            <a:r>
              <a:rPr lang="tr-TR" b="1" dirty="0" smtClean="0">
                <a:solidFill>
                  <a:schemeClr val="bg1">
                    <a:lumMod val="95000"/>
                    <a:lumOff val="5000"/>
                  </a:schemeClr>
                </a:solidFill>
              </a:rPr>
              <a:t>Bilgiler sürekli değiştiğinde materyali güncel tutmalıyız.</a:t>
            </a:r>
          </a:p>
          <a:p>
            <a:r>
              <a:rPr lang="tr-TR" b="1" dirty="0" smtClean="0">
                <a:solidFill>
                  <a:schemeClr val="bg1">
                    <a:lumMod val="95000"/>
                    <a:lumOff val="5000"/>
                  </a:schemeClr>
                </a:solidFill>
              </a:rPr>
              <a:t>  Materyal sağlam ve kalıcı olmalıdır.</a:t>
            </a:r>
            <a:endParaRPr lang="tr-TR" b="1" dirty="0">
              <a:solidFill>
                <a:schemeClr val="bg1">
                  <a:lumMod val="95000"/>
                  <a:lumOff val="5000"/>
                </a:schemeClr>
              </a:solidFill>
            </a:endParaRPr>
          </a:p>
        </p:txBody>
      </p:sp>
      <p:pic>
        <p:nvPicPr>
          <p:cNvPr id="9" name="8 İçerik Yer Tutucusu"/>
          <p:cNvPicPr>
            <a:picLocks noGrp="1"/>
          </p:cNvPicPr>
          <p:nvPr>
            <p:ph sz="half" idx="2"/>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648200" y="1357298"/>
            <a:ext cx="4059238" cy="4000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0070C0"/>
                </a:solidFill>
              </a:rPr>
              <a:t>Özel Eğitimde Kullanılabilecek Örnek Materyaller</a:t>
            </a:r>
            <a:endParaRPr lang="tr-TR" dirty="0">
              <a:solidFill>
                <a:srgbClr val="0070C0"/>
              </a:solidFill>
            </a:endParaRPr>
          </a:p>
        </p:txBody>
      </p:sp>
      <p:sp>
        <p:nvSpPr>
          <p:cNvPr id="3" name="2 İçerik Yer Tutucusu"/>
          <p:cNvSpPr>
            <a:spLocks noGrp="1"/>
          </p:cNvSpPr>
          <p:nvPr>
            <p:ph sz="half" idx="1"/>
          </p:nvPr>
        </p:nvSpPr>
        <p:spPr/>
        <p:txBody>
          <a:bodyPr/>
          <a:lstStyle/>
          <a:p>
            <a:r>
              <a:rPr lang="tr-TR" b="1" dirty="0" smtClean="0">
                <a:solidFill>
                  <a:srgbClr val="92D050"/>
                </a:solidFill>
              </a:rPr>
              <a:t>Metal Çerçeveler</a:t>
            </a:r>
          </a:p>
          <a:p>
            <a:pPr>
              <a:buNone/>
            </a:pPr>
            <a:r>
              <a:rPr lang="tr-TR" dirty="0" smtClean="0"/>
              <a:t>    </a:t>
            </a:r>
            <a:r>
              <a:rPr lang="tr-TR" b="1" dirty="0" smtClean="0">
                <a:solidFill>
                  <a:schemeClr val="bg1"/>
                </a:solidFill>
              </a:rPr>
              <a:t>Çocuklara kalem tutma becerisi kazandırmak için bu tarz materyallerden yararlanılabilir. Özellikle ince motor becerisi zayıf olan öğrenciler için kullanılabilir.</a:t>
            </a:r>
          </a:p>
          <a:p>
            <a:endParaRPr lang="tr-TR" dirty="0"/>
          </a:p>
        </p:txBody>
      </p:sp>
      <p:pic>
        <p:nvPicPr>
          <p:cNvPr id="1026" name="Picture 2" descr="C:\Users\Casper\Desktop\unnamed.jpg"/>
          <p:cNvPicPr>
            <a:picLocks noChangeAspect="1" noChangeArrowheads="1"/>
          </p:cNvPicPr>
          <p:nvPr/>
        </p:nvPicPr>
        <p:blipFill>
          <a:blip r:embed="rId2"/>
          <a:srcRect/>
          <a:stretch>
            <a:fillRect/>
          </a:stretch>
        </p:blipFill>
        <p:spPr bwMode="auto">
          <a:xfrm>
            <a:off x="4572000" y="1643050"/>
            <a:ext cx="4202258" cy="457203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214282" y="571480"/>
            <a:ext cx="8472518" cy="5811890"/>
          </a:xfrm>
        </p:spPr>
        <p:txBody>
          <a:bodyPr/>
          <a:lstStyle/>
          <a:p>
            <a:pPr>
              <a:buNone/>
            </a:pPr>
            <a:r>
              <a:rPr lang="tr-TR" dirty="0" smtClean="0"/>
              <a:t>    </a:t>
            </a:r>
          </a:p>
          <a:p>
            <a:pPr>
              <a:buNone/>
            </a:pPr>
            <a:endParaRPr lang="tr-TR" dirty="0" smtClean="0"/>
          </a:p>
          <a:p>
            <a:pPr>
              <a:buNone/>
            </a:pPr>
            <a:r>
              <a:rPr lang="tr-TR" dirty="0" smtClean="0"/>
              <a:t>      </a:t>
            </a:r>
            <a:r>
              <a:rPr lang="tr-TR" b="1" dirty="0" smtClean="0">
                <a:solidFill>
                  <a:schemeClr val="bg1">
                    <a:lumMod val="95000"/>
                    <a:lumOff val="5000"/>
                  </a:schemeClr>
                </a:solidFill>
              </a:rPr>
              <a:t>Bir düzlem üzerinde bulunan ve kolaylıkla çıkarılabilen metal çerçevelerden her biri farklı bir geometrik biçime sahiptir. Bunlarla alıştırma yapan çocuk, yazı yazmada kullanacağı el hareketlerini öğrenir</a:t>
            </a:r>
            <a:endParaRPr lang="tr-TR" b="1" dirty="0">
              <a:solidFill>
                <a:schemeClr val="bg1">
                  <a:lumMod val="95000"/>
                  <a:lumOff val="5000"/>
                </a:schemeClr>
              </a:solidFill>
            </a:endParaRPr>
          </a:p>
        </p:txBody>
      </p:sp>
      <p:pic>
        <p:nvPicPr>
          <p:cNvPr id="2050" name="Picture 2" descr="C:\Users\Casper\Desktop\fat.jpg"/>
          <p:cNvPicPr>
            <a:picLocks noChangeAspect="1" noChangeArrowheads="1"/>
          </p:cNvPicPr>
          <p:nvPr/>
        </p:nvPicPr>
        <p:blipFill>
          <a:blip r:embed="rId2"/>
          <a:srcRect/>
          <a:stretch>
            <a:fillRect/>
          </a:stretch>
        </p:blipFill>
        <p:spPr bwMode="auto">
          <a:xfrm>
            <a:off x="1357290" y="3714752"/>
            <a:ext cx="6429420" cy="264320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285720" y="285728"/>
            <a:ext cx="4252914" cy="6072230"/>
          </a:xfrm>
        </p:spPr>
        <p:txBody>
          <a:bodyPr>
            <a:normAutofit fontScale="92500"/>
          </a:bodyPr>
          <a:lstStyle/>
          <a:p>
            <a:r>
              <a:rPr lang="tr-TR" b="1" dirty="0" smtClean="0">
                <a:solidFill>
                  <a:srgbClr val="92D050"/>
                </a:solidFill>
              </a:rPr>
              <a:t>Zımpara Kağıdından Yapılmış Harfler </a:t>
            </a:r>
          </a:p>
          <a:p>
            <a:pPr>
              <a:buNone/>
            </a:pPr>
            <a:r>
              <a:rPr lang="tr-TR" dirty="0" smtClean="0"/>
              <a:t>    </a:t>
            </a:r>
            <a:r>
              <a:rPr lang="tr-TR" b="1" dirty="0" smtClean="0">
                <a:solidFill>
                  <a:schemeClr val="bg1">
                    <a:lumMod val="95000"/>
                    <a:lumOff val="5000"/>
                  </a:schemeClr>
                </a:solidFill>
              </a:rPr>
              <a:t>Zımparadan yapılan harfleri kullanan çocuklar harfleri çizme yeteneğine sahip oluyorlar. Çocuklar, bunların her birine yazıldıkları yönde ve yazı yazmada kullandıkları parmaklarıyla dokunurlar.  Bunun sonucunda çocuklar, her bir harfin biçimi hakkında bilgi sahibi olur.</a:t>
            </a:r>
          </a:p>
          <a:p>
            <a:endParaRPr lang="tr-TR" dirty="0"/>
          </a:p>
        </p:txBody>
      </p:sp>
      <p:pic>
        <p:nvPicPr>
          <p:cNvPr id="4098" name="Picture 2" descr="C:\Users\Casper\Desktop\11123272941618.jpg"/>
          <p:cNvPicPr>
            <a:picLocks noChangeAspect="1" noChangeArrowheads="1"/>
          </p:cNvPicPr>
          <p:nvPr/>
        </p:nvPicPr>
        <p:blipFill>
          <a:blip r:embed="rId2"/>
          <a:srcRect/>
          <a:stretch>
            <a:fillRect/>
          </a:stretch>
        </p:blipFill>
        <p:spPr bwMode="auto">
          <a:xfrm>
            <a:off x="4714876" y="1214422"/>
            <a:ext cx="4214842" cy="457203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285720" y="1285860"/>
            <a:ext cx="4210080" cy="4962540"/>
          </a:xfrm>
        </p:spPr>
        <p:txBody>
          <a:bodyPr/>
          <a:lstStyle/>
          <a:p>
            <a:r>
              <a:rPr lang="tr-TR" dirty="0" smtClean="0">
                <a:solidFill>
                  <a:srgbClr val="92D050"/>
                </a:solidFill>
              </a:rPr>
              <a:t>Taşınabilir Harfler </a:t>
            </a:r>
          </a:p>
          <a:p>
            <a:pPr>
              <a:buNone/>
            </a:pPr>
            <a:r>
              <a:rPr lang="tr-TR" dirty="0" smtClean="0"/>
              <a:t>    </a:t>
            </a:r>
            <a:r>
              <a:rPr lang="tr-TR" b="1" dirty="0" smtClean="0">
                <a:solidFill>
                  <a:schemeClr val="bg1">
                    <a:lumMod val="95000"/>
                    <a:lumOff val="5000"/>
                  </a:schemeClr>
                </a:solidFill>
              </a:rPr>
              <a:t>İki adet taşınabilir harf seti bulunur. Bunlardan birinde büyük boyutlarda, diğerinde ise küçük boyutlarda harfler bulunmaktadır. </a:t>
            </a:r>
          </a:p>
          <a:p>
            <a:endParaRPr lang="tr-TR" dirty="0"/>
          </a:p>
        </p:txBody>
      </p:sp>
      <p:pic>
        <p:nvPicPr>
          <p:cNvPr id="5122" name="Picture 2" descr="C:\Users\Casper\Desktop\unnamed (1).jpg"/>
          <p:cNvPicPr>
            <a:picLocks noChangeAspect="1" noChangeArrowheads="1"/>
          </p:cNvPicPr>
          <p:nvPr/>
        </p:nvPicPr>
        <p:blipFill>
          <a:blip r:embed="rId2"/>
          <a:srcRect/>
          <a:stretch>
            <a:fillRect/>
          </a:stretch>
        </p:blipFill>
        <p:spPr bwMode="auto">
          <a:xfrm>
            <a:off x="4500562" y="1214422"/>
            <a:ext cx="4387444" cy="464347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p:txBody>
          <a:bodyPr/>
          <a:lstStyle/>
          <a:p>
            <a:pPr>
              <a:buNone/>
            </a:pPr>
            <a:r>
              <a:rPr lang="tr-TR" dirty="0" smtClean="0"/>
              <a:t>    </a:t>
            </a:r>
            <a:r>
              <a:rPr lang="tr-TR" b="1" dirty="0" smtClean="0">
                <a:solidFill>
                  <a:schemeClr val="bg1">
                    <a:lumMod val="95000"/>
                    <a:lumOff val="5000"/>
                  </a:schemeClr>
                </a:solidFill>
              </a:rPr>
              <a:t>Ünlü ve ünsüz harfler farklı renklerde tasarlanmıştır. Bu çalışma çocuğun defalarca çizgi çalışması yapmadan daha kolay bir şekilde harfi yazmayı öğrenmesini sağlamaktadır.</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buFont typeface="Arial" pitchFamily="34" charset="0"/>
              <a:buChar char="•"/>
            </a:pPr>
            <a:r>
              <a:rPr lang="tr-TR" sz="2800" dirty="0" smtClean="0">
                <a:solidFill>
                  <a:srgbClr val="92D050"/>
                </a:solidFill>
              </a:rPr>
              <a:t>Okuma kutusu</a:t>
            </a:r>
            <a:endParaRPr lang="tr-TR" sz="2800" dirty="0"/>
          </a:p>
        </p:txBody>
      </p:sp>
      <p:sp>
        <p:nvSpPr>
          <p:cNvPr id="3" name="2 İçerik Yer Tutucusu"/>
          <p:cNvSpPr>
            <a:spLocks noGrp="1"/>
          </p:cNvSpPr>
          <p:nvPr>
            <p:ph sz="half" idx="1"/>
          </p:nvPr>
        </p:nvSpPr>
        <p:spPr/>
        <p:txBody>
          <a:bodyPr/>
          <a:lstStyle/>
          <a:p>
            <a:r>
              <a:rPr lang="tr-TR" b="1" dirty="0" smtClean="0">
                <a:solidFill>
                  <a:schemeClr val="bg1">
                    <a:lumMod val="95000"/>
                    <a:lumOff val="5000"/>
                  </a:schemeClr>
                </a:solidFill>
              </a:rPr>
              <a:t>Dikkat dağınıklığı olan bireyler için tasarlanmış bir materyaldir. </a:t>
            </a:r>
            <a:endParaRPr lang="tr-TR" b="1" dirty="0">
              <a:solidFill>
                <a:schemeClr val="bg1">
                  <a:lumMod val="95000"/>
                  <a:lumOff val="5000"/>
                </a:schemeClr>
              </a:solidFill>
            </a:endParaRPr>
          </a:p>
        </p:txBody>
      </p:sp>
      <p:pic>
        <p:nvPicPr>
          <p:cNvPr id="5" name="Picture 5" descr="C:\Users\Casper\Desktop\materyalim.jpg"/>
          <p:cNvPicPr>
            <a:picLocks noGrp="1" noChangeAspect="1" noChangeArrowheads="1"/>
          </p:cNvPicPr>
          <p:nvPr>
            <p:ph sz="half" idx="2"/>
          </p:nvPr>
        </p:nvPicPr>
        <p:blipFill>
          <a:blip r:embed="rId2"/>
          <a:srcRect/>
          <a:stretch>
            <a:fillRect/>
          </a:stretch>
        </p:blipFill>
        <p:spPr bwMode="auto">
          <a:xfrm>
            <a:off x="4500562" y="1285860"/>
            <a:ext cx="4059238" cy="325874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a:spLocks noGrp="1"/>
          </p:cNvSpPr>
          <p:nvPr>
            <p:ph idx="1"/>
          </p:nvPr>
        </p:nvSpPr>
        <p:spPr/>
        <p:txBody>
          <a:bodyPr>
            <a:normAutofit/>
          </a:bodyPr>
          <a:lstStyle/>
          <a:p>
            <a:r>
              <a:rPr lang="tr-TR" sz="2400" dirty="0" smtClean="0"/>
              <a:t>KAYNAKÇA</a:t>
            </a:r>
          </a:p>
          <a:p>
            <a:r>
              <a:rPr lang="tr-TR" sz="2400" dirty="0" smtClean="0"/>
              <a:t>https://www.rehabilitasyon.com/makale/Zihin_Engelliler_Eg-2_CJ0pD3G_91</a:t>
            </a:r>
            <a:br>
              <a:rPr lang="tr-TR" sz="2400" dirty="0" smtClean="0"/>
            </a:br>
            <a:r>
              <a:rPr lang="tr-TR" sz="2400" u="sng" dirty="0" smtClean="0">
                <a:hlinkClick r:id="rId2"/>
              </a:rPr>
              <a:t>http://emrahozelegitim.blogspot.com/2008/04/materyal-gelitirme.html</a:t>
            </a:r>
            <a:endParaRPr lang="tr-TR" sz="2400" dirty="0" smtClean="0"/>
          </a:p>
          <a:p>
            <a:r>
              <a:rPr lang="tr-TR" sz="2400" u="sng" dirty="0" smtClean="0">
                <a:hlinkClick r:id="rId3"/>
              </a:rPr>
              <a:t>https://ozelegitimci26.blogspot.com.tr/</a:t>
            </a:r>
            <a:endParaRPr lang="tr-TR" sz="2400" dirty="0" smtClean="0"/>
          </a:p>
          <a:p>
            <a:r>
              <a:rPr lang="tr-TR" sz="2400" dirty="0" smtClean="0"/>
              <a:t>Abdullah DURAKOĞLU ,</a:t>
            </a:r>
            <a:r>
              <a:rPr lang="tr-TR" sz="2400" dirty="0" err="1" smtClean="0"/>
              <a:t>Montessori</a:t>
            </a:r>
            <a:r>
              <a:rPr lang="tr-TR" sz="2400" dirty="0" smtClean="0"/>
              <a:t> Metodunda Okuma ve Yazma Eğitimi, Aile ve Toplum Dergisi,2010</a:t>
            </a:r>
          </a:p>
          <a:p>
            <a:endParaRPr lang="tr-T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785794"/>
            <a:ext cx="8229600" cy="4572000"/>
          </a:xfrm>
        </p:spPr>
        <p:txBody>
          <a:bodyPr/>
          <a:lstStyle/>
          <a:p>
            <a:pPr>
              <a:buNone/>
            </a:pPr>
            <a:endParaRPr lang="tr-TR" dirty="0" smtClean="0"/>
          </a:p>
          <a:p>
            <a:pPr>
              <a:buNone/>
            </a:pPr>
            <a:endParaRPr lang="tr-TR" dirty="0" smtClean="0"/>
          </a:p>
          <a:p>
            <a:pPr>
              <a:buNone/>
            </a:pPr>
            <a:endParaRPr lang="tr-TR" b="1" dirty="0" smtClean="0">
              <a:solidFill>
                <a:schemeClr val="bg1"/>
              </a:solidFill>
            </a:endParaRPr>
          </a:p>
          <a:p>
            <a:r>
              <a:rPr lang="tr-TR" b="1" dirty="0" smtClean="0">
                <a:solidFill>
                  <a:schemeClr val="bg1"/>
                </a:solidFill>
              </a:rPr>
              <a:t>Öğretim materyalleri,öğrenme sürecinde zihinsel işleve katkı sağlayan önemli unsurlardan birisidir. </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p:txBody>
          <a:bodyPr/>
          <a:lstStyle/>
          <a:p>
            <a:r>
              <a:rPr lang="tr-TR" sz="2800" b="1" dirty="0" smtClean="0">
                <a:solidFill>
                  <a:schemeClr val="bg1"/>
                </a:solidFill>
              </a:rPr>
              <a:t>Bugüne kadar yapılan bilimsel araştırmalar da gösteriyor ki öğrenme sürecinde işin içine giren somut şeylerle öğrenme daha kolay bir şekilde gerçekleşmektedir.</a:t>
            </a:r>
            <a:endParaRPr lang="tr-TR" b="1" dirty="0">
              <a:solidFill>
                <a:schemeClr val="bg1"/>
              </a:solidFill>
            </a:endParaRPr>
          </a:p>
        </p:txBody>
      </p:sp>
      <p:pic>
        <p:nvPicPr>
          <p:cNvPr id="5" name="Picture 2" descr="C:\Users\Casper\Desktop\bilimsel-araş.jpg"/>
          <p:cNvPicPr>
            <a:picLocks noGrp="1" noChangeAspect="1" noChangeArrowheads="1"/>
          </p:cNvPicPr>
          <p:nvPr>
            <p:ph sz="half" idx="2"/>
          </p:nvPr>
        </p:nvPicPr>
        <p:blipFill>
          <a:blip r:embed="rId2"/>
          <a:srcRect/>
          <a:stretch>
            <a:fillRect/>
          </a:stretch>
        </p:blipFill>
        <p:spPr bwMode="auto">
          <a:xfrm>
            <a:off x="4572000" y="1571612"/>
            <a:ext cx="4135438" cy="450059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2"/>
          </p:nvPr>
        </p:nvSpPr>
        <p:spPr>
          <a:xfrm>
            <a:off x="642910" y="714356"/>
            <a:ext cx="4400552" cy="5329734"/>
          </a:xfrm>
        </p:spPr>
        <p:txBody>
          <a:bodyPr>
            <a:normAutofit/>
          </a:bodyPr>
          <a:lstStyle/>
          <a:p>
            <a:pPr>
              <a:buNone/>
            </a:pPr>
            <a:endParaRPr lang="tr-TR" dirty="0" smtClean="0"/>
          </a:p>
          <a:p>
            <a:pPr>
              <a:buNone/>
            </a:pPr>
            <a:endParaRPr lang="tr-TR" dirty="0" smtClean="0"/>
          </a:p>
          <a:p>
            <a:pPr>
              <a:buNone/>
            </a:pPr>
            <a:endParaRPr lang="tr-TR" dirty="0" smtClean="0"/>
          </a:p>
          <a:p>
            <a:r>
              <a:rPr lang="tr-TR" b="1" dirty="0" smtClean="0">
                <a:solidFill>
                  <a:schemeClr val="bg1"/>
                </a:solidFill>
              </a:rPr>
              <a:t>Öğrenciler öğrendiklerinin;</a:t>
            </a:r>
            <a:br>
              <a:rPr lang="tr-TR" b="1" dirty="0" smtClean="0">
                <a:solidFill>
                  <a:schemeClr val="bg1"/>
                </a:solidFill>
              </a:rPr>
            </a:br>
            <a:r>
              <a:rPr lang="tr-TR" b="1" dirty="0" smtClean="0">
                <a:solidFill>
                  <a:srgbClr val="0070C0"/>
                </a:solidFill>
              </a:rPr>
              <a:t>% 83’ ünü Görme ile</a:t>
            </a:r>
            <a:r>
              <a:rPr lang="tr-TR" b="1" dirty="0" smtClean="0">
                <a:solidFill>
                  <a:schemeClr val="bg1"/>
                </a:solidFill>
              </a:rPr>
              <a:t/>
            </a:r>
            <a:br>
              <a:rPr lang="tr-TR" b="1" dirty="0" smtClean="0">
                <a:solidFill>
                  <a:schemeClr val="bg1"/>
                </a:solidFill>
              </a:rPr>
            </a:br>
            <a:r>
              <a:rPr lang="tr-TR" b="1" dirty="0" smtClean="0">
                <a:solidFill>
                  <a:schemeClr val="accent3"/>
                </a:solidFill>
              </a:rPr>
              <a:t>% 11’ini işitme ile</a:t>
            </a:r>
            <a:r>
              <a:rPr lang="tr-TR" b="1" dirty="0" smtClean="0">
                <a:solidFill>
                  <a:schemeClr val="bg1"/>
                </a:solidFill>
              </a:rPr>
              <a:t/>
            </a:r>
            <a:br>
              <a:rPr lang="tr-TR" b="1" dirty="0" smtClean="0">
                <a:solidFill>
                  <a:schemeClr val="bg1"/>
                </a:solidFill>
              </a:rPr>
            </a:br>
            <a:r>
              <a:rPr lang="tr-TR" b="1" dirty="0" smtClean="0">
                <a:solidFill>
                  <a:srgbClr val="92D050"/>
                </a:solidFill>
              </a:rPr>
              <a:t>% 3,5’ini koklama ile</a:t>
            </a:r>
            <a:r>
              <a:rPr lang="tr-TR" b="1" dirty="0" smtClean="0">
                <a:solidFill>
                  <a:schemeClr val="bg1"/>
                </a:solidFill>
              </a:rPr>
              <a:t/>
            </a:r>
            <a:br>
              <a:rPr lang="tr-TR" b="1" dirty="0" smtClean="0">
                <a:solidFill>
                  <a:schemeClr val="bg1"/>
                </a:solidFill>
              </a:rPr>
            </a:br>
            <a:r>
              <a:rPr lang="tr-TR" b="1" dirty="0" smtClean="0">
                <a:solidFill>
                  <a:schemeClr val="accent4">
                    <a:lumMod val="75000"/>
                  </a:schemeClr>
                </a:solidFill>
              </a:rPr>
              <a:t>% 1,5’ini dokunma ile</a:t>
            </a:r>
            <a:r>
              <a:rPr lang="tr-TR" b="1" dirty="0" smtClean="0">
                <a:solidFill>
                  <a:schemeClr val="bg1"/>
                </a:solidFill>
              </a:rPr>
              <a:t/>
            </a:r>
            <a:br>
              <a:rPr lang="tr-TR" b="1" dirty="0" smtClean="0">
                <a:solidFill>
                  <a:schemeClr val="bg1"/>
                </a:solidFill>
              </a:rPr>
            </a:br>
            <a:r>
              <a:rPr lang="tr-TR" b="1" dirty="0" smtClean="0">
                <a:solidFill>
                  <a:schemeClr val="accent5">
                    <a:lumMod val="50000"/>
                  </a:schemeClr>
                </a:solidFill>
              </a:rPr>
              <a:t>% 1’ini de tatma ile öğrenirler</a:t>
            </a:r>
            <a:endParaRPr lang="tr-TR" b="1" dirty="0">
              <a:solidFill>
                <a:schemeClr val="accent5">
                  <a:lumMod val="50000"/>
                </a:schemeClr>
              </a:solidFill>
            </a:endParaRPr>
          </a:p>
        </p:txBody>
      </p:sp>
      <p:pic>
        <p:nvPicPr>
          <p:cNvPr id="1027" name="Picture 3" descr="C:\Users\Casper\Desktop\FATMAMAMAAMAM.jpg"/>
          <p:cNvPicPr>
            <a:picLocks noChangeAspect="1" noChangeArrowheads="1"/>
          </p:cNvPicPr>
          <p:nvPr/>
        </p:nvPicPr>
        <p:blipFill>
          <a:blip r:embed="rId2"/>
          <a:srcRect/>
          <a:stretch>
            <a:fillRect/>
          </a:stretch>
        </p:blipFill>
        <p:spPr bwMode="auto">
          <a:xfrm>
            <a:off x="4929190" y="2143116"/>
            <a:ext cx="4069123" cy="392909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p:txBody>
          <a:bodyPr>
            <a:normAutofit fontScale="77500" lnSpcReduction="20000"/>
          </a:bodyPr>
          <a:lstStyle/>
          <a:p>
            <a:pPr>
              <a:buNone/>
            </a:pPr>
            <a:r>
              <a:rPr lang="tr-TR" dirty="0" smtClean="0"/>
              <a:t>     </a:t>
            </a:r>
            <a:r>
              <a:rPr lang="tr-TR" b="1" dirty="0" smtClean="0">
                <a:solidFill>
                  <a:schemeClr val="bg1"/>
                </a:solidFill>
              </a:rPr>
              <a:t>Eğitimde kullanılan materyaller hem normal gelişim gösteren bireyler hem de özel gereksinimli bireyler için öğrenmeyi etkili ve kolay kılan bir etkendir. Dolayısıyla kağıt ve kalemle yapılan öğretimden daha başarılı bir öğretim olur. Kaldı ki özel eğitimde çoğunlukla materyalsiz bir şeyleri öğretmek neredeyse imkansızdır. Bundan dolayı özel eğitim öğretmeni öğreteceği amaca ve öğrencisine uygun öğretimden önce mutlaka materyal hazırlamalıdır.</a:t>
            </a:r>
            <a:endParaRPr lang="tr-TR" b="1" dirty="0">
              <a:solidFill>
                <a:schemeClr val="bg1"/>
              </a:solidFill>
            </a:endParaRPr>
          </a:p>
        </p:txBody>
      </p:sp>
      <p:pic>
        <p:nvPicPr>
          <p:cNvPr id="1026" name="Picture 2" descr="C:\Users\Casper\Desktop\88.jpg"/>
          <p:cNvPicPr>
            <a:picLocks noChangeAspect="1" noChangeArrowheads="1"/>
          </p:cNvPicPr>
          <p:nvPr/>
        </p:nvPicPr>
        <p:blipFill>
          <a:blip r:embed="rId2"/>
          <a:srcRect/>
          <a:stretch>
            <a:fillRect/>
          </a:stretch>
        </p:blipFill>
        <p:spPr bwMode="auto">
          <a:xfrm>
            <a:off x="4643438" y="1285860"/>
            <a:ext cx="4257002" cy="485091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400" dirty="0" smtClean="0">
                <a:solidFill>
                  <a:srgbClr val="0070C0"/>
                </a:solidFill>
              </a:rPr>
              <a:t>Öğretim Materyallerin Eğitim-Öğretime Sağladığı Yararlar</a:t>
            </a:r>
            <a:endParaRPr lang="tr-TR" dirty="0"/>
          </a:p>
        </p:txBody>
      </p:sp>
      <p:sp>
        <p:nvSpPr>
          <p:cNvPr id="3" name="2 İçerik Yer Tutucusu"/>
          <p:cNvSpPr>
            <a:spLocks noGrp="1"/>
          </p:cNvSpPr>
          <p:nvPr>
            <p:ph sz="half" idx="1"/>
          </p:nvPr>
        </p:nvSpPr>
        <p:spPr>
          <a:xfrm>
            <a:off x="457200" y="1714488"/>
            <a:ext cx="4114800" cy="4381512"/>
          </a:xfrm>
        </p:spPr>
        <p:txBody>
          <a:bodyPr>
            <a:normAutofit/>
          </a:bodyPr>
          <a:lstStyle/>
          <a:p>
            <a:pPr>
              <a:buFont typeface="Wingdings" pitchFamily="2" charset="2"/>
              <a:buChar char="Ø"/>
            </a:pPr>
            <a:r>
              <a:rPr lang="tr-TR" sz="1800" b="1" dirty="0" smtClean="0">
                <a:solidFill>
                  <a:schemeClr val="bg1"/>
                </a:solidFill>
              </a:rPr>
              <a:t>Öğrenmeyi kalıcı hale getirir.</a:t>
            </a:r>
          </a:p>
          <a:p>
            <a:pPr>
              <a:buFont typeface="Wingdings" pitchFamily="2" charset="2"/>
              <a:buChar char="Ø"/>
            </a:pPr>
            <a:r>
              <a:rPr lang="tr-TR" sz="1800" b="1" dirty="0" smtClean="0">
                <a:solidFill>
                  <a:schemeClr val="bg1"/>
                </a:solidFill>
              </a:rPr>
              <a:t>Öğrencilerin ilgisini çeker.</a:t>
            </a:r>
          </a:p>
          <a:p>
            <a:pPr>
              <a:buFont typeface="Wingdings" pitchFamily="2" charset="2"/>
              <a:buChar char="Ø"/>
            </a:pPr>
            <a:r>
              <a:rPr lang="tr-TR" sz="1800" b="1" dirty="0" smtClean="0">
                <a:solidFill>
                  <a:schemeClr val="bg1"/>
                </a:solidFill>
              </a:rPr>
              <a:t>Öğrenmeyi güçlendirir.</a:t>
            </a:r>
          </a:p>
          <a:p>
            <a:pPr>
              <a:buFont typeface="Wingdings" pitchFamily="2" charset="2"/>
              <a:buChar char="Ø"/>
            </a:pPr>
            <a:r>
              <a:rPr lang="tr-TR" sz="1800" b="1" dirty="0" smtClean="0">
                <a:solidFill>
                  <a:schemeClr val="bg1"/>
                </a:solidFill>
              </a:rPr>
              <a:t>Anlamın gelişmesi ve anlatım kolaylığı sağlar.</a:t>
            </a:r>
          </a:p>
          <a:p>
            <a:pPr>
              <a:buFont typeface="Wingdings" pitchFamily="2" charset="2"/>
              <a:buChar char="Ø"/>
            </a:pPr>
            <a:r>
              <a:rPr lang="tr-TR" sz="1800" b="1" dirty="0" smtClean="0">
                <a:solidFill>
                  <a:schemeClr val="bg1"/>
                </a:solidFill>
              </a:rPr>
              <a:t>Öğretimde zaman kazandırır.</a:t>
            </a:r>
          </a:p>
          <a:p>
            <a:pPr>
              <a:buFont typeface="Wingdings" pitchFamily="2" charset="2"/>
              <a:buChar char="Ø"/>
            </a:pPr>
            <a:r>
              <a:rPr lang="tr-TR" sz="1800" b="1" dirty="0" smtClean="0">
                <a:solidFill>
                  <a:schemeClr val="bg1"/>
                </a:solidFill>
              </a:rPr>
              <a:t>Öğrenmede uyarıcı etki yapar.</a:t>
            </a:r>
          </a:p>
          <a:p>
            <a:pPr>
              <a:buFont typeface="Wingdings" pitchFamily="2" charset="2"/>
              <a:buChar char="Ø"/>
            </a:pPr>
            <a:r>
              <a:rPr lang="tr-TR" sz="1800" b="1" dirty="0" smtClean="0">
                <a:solidFill>
                  <a:schemeClr val="bg1"/>
                </a:solidFill>
              </a:rPr>
              <a:t>Düşüncenin devamlılığını sağlar.</a:t>
            </a:r>
          </a:p>
          <a:p>
            <a:pPr>
              <a:buFont typeface="Wingdings" pitchFamily="2" charset="2"/>
              <a:buChar char="Ø"/>
            </a:pPr>
            <a:r>
              <a:rPr lang="tr-TR" sz="1800" b="1" dirty="0" smtClean="0">
                <a:solidFill>
                  <a:schemeClr val="bg1"/>
                </a:solidFill>
              </a:rPr>
              <a:t>Öğretim süreçlerini güçlendirir ve etkin kılar. </a:t>
            </a:r>
          </a:p>
          <a:p>
            <a:pPr>
              <a:buFont typeface="Wingdings" pitchFamily="2" charset="2"/>
              <a:buChar char="Ø"/>
            </a:pPr>
            <a:endParaRPr lang="tr-TR" sz="1800" b="1" dirty="0" smtClean="0">
              <a:solidFill>
                <a:schemeClr val="bg1"/>
              </a:solidFill>
            </a:endParaRPr>
          </a:p>
          <a:p>
            <a:pPr>
              <a:buNone/>
            </a:pPr>
            <a:endParaRPr lang="tr-TR" sz="1800" b="1" dirty="0" smtClean="0">
              <a:solidFill>
                <a:schemeClr val="bg1"/>
              </a:solidFill>
            </a:endParaRPr>
          </a:p>
          <a:p>
            <a:pPr>
              <a:buFont typeface="Wingdings" pitchFamily="2" charset="2"/>
              <a:buChar char="Ø"/>
            </a:pPr>
            <a:endParaRPr lang="tr-TR" sz="1800" b="1" dirty="0" smtClean="0">
              <a:solidFill>
                <a:schemeClr val="bg1"/>
              </a:solidFill>
            </a:endParaRPr>
          </a:p>
          <a:p>
            <a:pPr>
              <a:buFont typeface="Wingdings" pitchFamily="2" charset="2"/>
              <a:buChar char="Ø"/>
            </a:pPr>
            <a:endParaRPr lang="tr-TR" sz="1800" b="1" dirty="0" smtClean="0">
              <a:solidFill>
                <a:schemeClr val="bg1"/>
              </a:solidFill>
            </a:endParaRPr>
          </a:p>
          <a:p>
            <a:pPr>
              <a:buFont typeface="Wingdings" pitchFamily="2" charset="2"/>
              <a:buChar char="Ø"/>
            </a:pPr>
            <a:endParaRPr lang="tr-TR" sz="1800" b="1" dirty="0" smtClean="0">
              <a:solidFill>
                <a:schemeClr val="bg1"/>
              </a:solidFill>
            </a:endParaRPr>
          </a:p>
          <a:p>
            <a:pPr>
              <a:buFont typeface="Wingdings" pitchFamily="2" charset="2"/>
              <a:buChar char="Ø"/>
            </a:pPr>
            <a:endParaRPr lang="tr-TR" sz="1800" b="1" dirty="0">
              <a:solidFill>
                <a:schemeClr val="bg1"/>
              </a:solidFill>
            </a:endParaRPr>
          </a:p>
        </p:txBody>
      </p:sp>
      <p:pic>
        <p:nvPicPr>
          <p:cNvPr id="5" name="Picture 2" descr="C:\Users\Casper\Desktop\3333.jpg"/>
          <p:cNvPicPr>
            <a:picLocks noGrp="1" noChangeAspect="1" noChangeArrowheads="1"/>
          </p:cNvPicPr>
          <p:nvPr>
            <p:ph sz="half" idx="2"/>
          </p:nvPr>
        </p:nvPicPr>
        <p:blipFill>
          <a:blip r:embed="rId2"/>
          <a:srcRect/>
          <a:stretch>
            <a:fillRect/>
          </a:stretch>
        </p:blipFill>
        <p:spPr bwMode="auto">
          <a:xfrm>
            <a:off x="4929190" y="1785926"/>
            <a:ext cx="4059238" cy="389209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357430"/>
            <a:ext cx="8186766" cy="4097378"/>
          </a:xfrm>
        </p:spPr>
        <p:txBody>
          <a:bodyPr/>
          <a:lstStyle/>
          <a:p>
            <a:r>
              <a:rPr lang="tr-TR" b="1" dirty="0" smtClean="0">
                <a:solidFill>
                  <a:schemeClr val="bg1">
                    <a:lumMod val="95000"/>
                    <a:lumOff val="5000"/>
                  </a:schemeClr>
                </a:solidFill>
              </a:rPr>
              <a:t>Öğretimi yapılacak konuya ya da beceriye uygun bir materyal hazırlanmalıdır.</a:t>
            </a:r>
          </a:p>
          <a:p>
            <a:r>
              <a:rPr lang="tr-TR" b="1" dirty="0" smtClean="0">
                <a:solidFill>
                  <a:schemeClr val="bg1">
                    <a:lumMod val="95000"/>
                    <a:lumOff val="5000"/>
                  </a:schemeClr>
                </a:solidFill>
              </a:rPr>
              <a:t>Materyal öğrencinin yaş ve gelişim seviyesine uygun olmalıdır.</a:t>
            </a:r>
          </a:p>
          <a:p>
            <a:pPr>
              <a:buNone/>
            </a:pPr>
            <a:endParaRPr lang="tr-TR" dirty="0">
              <a:solidFill>
                <a:schemeClr val="bg1">
                  <a:lumMod val="95000"/>
                  <a:lumOff val="5000"/>
                </a:schemeClr>
              </a:solidFill>
            </a:endParaRPr>
          </a:p>
        </p:txBody>
      </p:sp>
      <p:sp>
        <p:nvSpPr>
          <p:cNvPr id="2" name="1 Başlık"/>
          <p:cNvSpPr>
            <a:spLocks noGrp="1"/>
          </p:cNvSpPr>
          <p:nvPr>
            <p:ph type="title"/>
          </p:nvPr>
        </p:nvSpPr>
        <p:spPr>
          <a:xfrm>
            <a:off x="428596" y="714356"/>
            <a:ext cx="8229600" cy="1219200"/>
          </a:xfrm>
        </p:spPr>
        <p:txBody>
          <a:bodyPr>
            <a:normAutofit fontScale="90000"/>
          </a:bodyPr>
          <a:lstStyle/>
          <a:p>
            <a:r>
              <a:rPr lang="tr-TR" dirty="0" smtClean="0">
                <a:solidFill>
                  <a:srgbClr val="C00000"/>
                </a:solidFill>
              </a:rPr>
              <a:t/>
            </a:r>
            <a:br>
              <a:rPr lang="tr-TR" dirty="0" smtClean="0">
                <a:solidFill>
                  <a:srgbClr val="C00000"/>
                </a:solidFill>
              </a:rPr>
            </a:br>
            <a:r>
              <a:rPr lang="tr-TR" dirty="0" smtClean="0">
                <a:solidFill>
                  <a:srgbClr val="0070C0"/>
                </a:solidFill>
              </a:rPr>
              <a:t>Özel  Eğitimde Materyal Hazırlarken Dikkat Edilecek Unsurlar</a:t>
            </a:r>
            <a:endParaRPr lang="tr-TR"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p:txBody>
          <a:bodyPr/>
          <a:lstStyle/>
          <a:p>
            <a:r>
              <a:rPr lang="tr-TR" sz="2400" b="1" dirty="0" smtClean="0">
                <a:solidFill>
                  <a:schemeClr val="bg1"/>
                </a:solidFill>
              </a:rPr>
              <a:t>Materyalin renkleri öğrencinin özelliklerine göre hazırlanmalıdır. Renkleri hem dikkatini çekmeli hem de kafasını karıştırmayacak şekilde olmalıdır.</a:t>
            </a:r>
          </a:p>
          <a:p>
            <a:endParaRPr lang="tr-TR" dirty="0"/>
          </a:p>
        </p:txBody>
      </p:sp>
      <p:pic>
        <p:nvPicPr>
          <p:cNvPr id="5" name="Picture 2" descr="C:\Users\Casper\Desktop\fat1.jpg"/>
          <p:cNvPicPr>
            <a:picLocks noGrp="1" noChangeAspect="1" noChangeArrowheads="1"/>
          </p:cNvPicPr>
          <p:nvPr>
            <p:ph sz="half" idx="2"/>
          </p:nvPr>
        </p:nvPicPr>
        <p:blipFill>
          <a:blip r:embed="rId2"/>
          <a:srcRect l="12402" r="12402"/>
          <a:stretch>
            <a:fillRect/>
          </a:stretch>
        </p:blipFill>
        <p:spPr bwMode="auto">
          <a:xfrm>
            <a:off x="4429124" y="1214422"/>
            <a:ext cx="4038600" cy="330680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p:txBody>
          <a:bodyPr>
            <a:normAutofit/>
          </a:bodyPr>
          <a:lstStyle/>
          <a:p>
            <a:r>
              <a:rPr lang="tr-TR" b="1" dirty="0" smtClean="0">
                <a:solidFill>
                  <a:schemeClr val="bg1">
                    <a:lumMod val="95000"/>
                    <a:lumOff val="5000"/>
                  </a:schemeClr>
                </a:solidFill>
              </a:rPr>
              <a:t>Öğrencinin öğreneceği amaçta bağımsız olabilmesi için öğretimin sonunda öğrencide materyali kullanmalıdır. Bu yüzden materyalde öğrenci için tehlike oluşturabilecek herhangi bir etken olmamalıdır</a:t>
            </a:r>
            <a:r>
              <a:rPr lang="tr-TR" dirty="0" smtClean="0"/>
              <a:t>.</a:t>
            </a:r>
            <a:endParaRPr lang="tr-TR" dirty="0"/>
          </a:p>
        </p:txBody>
      </p:sp>
      <p:pic>
        <p:nvPicPr>
          <p:cNvPr id="5" name="Picture 2" descr="Dondurmadan alfabe yapıyorum ve oynuyorum (İngilizce alfabe öğretim  materyali) – KENDİN YAP, ÖĞREN, EĞLEN!"/>
          <p:cNvPicPr>
            <a:picLocks noGrp="1" noChangeAspect="1" noChangeArrowheads="1"/>
          </p:cNvPicPr>
          <p:nvPr>
            <p:ph sz="half" idx="2"/>
          </p:nvPr>
        </p:nvPicPr>
        <p:blipFill>
          <a:blip r:embed="rId2"/>
          <a:srcRect l="7964" r="7964"/>
          <a:stretch>
            <a:fillRect/>
          </a:stretch>
        </p:blipFill>
        <p:spPr bwMode="auto">
          <a:xfrm>
            <a:off x="4857752" y="1714488"/>
            <a:ext cx="4010920" cy="442915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763</TotalTime>
  <Words>394</Words>
  <Application>Microsoft Office PowerPoint</Application>
  <PresentationFormat>Ekran Gösterisi (4:3)</PresentationFormat>
  <Paragraphs>58</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Kağıt</vt:lpstr>
      <vt:lpstr>ÖZEL EĞİTİMDE MATERYAL</vt:lpstr>
      <vt:lpstr>Slayt 2</vt:lpstr>
      <vt:lpstr>Slayt 3</vt:lpstr>
      <vt:lpstr>Slayt 4</vt:lpstr>
      <vt:lpstr>Slayt 5</vt:lpstr>
      <vt:lpstr>Öğretim Materyallerin Eğitim-Öğretime Sağladığı Yararlar</vt:lpstr>
      <vt:lpstr> Özel  Eğitimde Materyal Hazırlarken Dikkat Edilecek Unsurlar</vt:lpstr>
      <vt:lpstr>Slayt 8</vt:lpstr>
      <vt:lpstr>Slayt 9</vt:lpstr>
      <vt:lpstr>Slayt 10</vt:lpstr>
      <vt:lpstr>Özel Eğitimde Kullanılabilecek Örnek Materyaller</vt:lpstr>
      <vt:lpstr>Slayt 12</vt:lpstr>
      <vt:lpstr>Slayt 13</vt:lpstr>
      <vt:lpstr>Slayt 14</vt:lpstr>
      <vt:lpstr>Slayt 15</vt:lpstr>
      <vt:lpstr>Okuma kutusu</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EĞİTİMDE MATERYAL</dc:title>
  <dc:creator>Casper</dc:creator>
  <cp:lastModifiedBy>cASPER</cp:lastModifiedBy>
  <cp:revision>69</cp:revision>
  <dcterms:created xsi:type="dcterms:W3CDTF">2021-01-12T10:22:39Z</dcterms:created>
  <dcterms:modified xsi:type="dcterms:W3CDTF">2021-03-29T07:09:19Z</dcterms:modified>
</cp:coreProperties>
</file>