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6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gitimpedia.com/ogrenciler-motivasyonlarini-nasil-kaybederle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6CB1766-8640-4D01-8DE2-A492A2A40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3966" y="3186152"/>
            <a:ext cx="8679915" cy="77875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Motivasyon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319433F-BB83-449B-821F-759996400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86" y="4249166"/>
            <a:ext cx="8673427" cy="778753"/>
          </a:xfrm>
        </p:spPr>
        <p:txBody>
          <a:bodyPr/>
          <a:lstStyle/>
          <a:p>
            <a:pPr algn="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Psikolojik Danışman Varol ARDİL</a:t>
            </a:r>
          </a:p>
          <a:p>
            <a:pPr algn="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Psikolojik Danışman Şaban KAMALI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E35404E6-6632-4237-B5DE-1191E1CF70CC}"/>
              </a:ext>
            </a:extLst>
          </p:cNvPr>
          <p:cNvSpPr txBox="1"/>
          <p:nvPr/>
        </p:nvSpPr>
        <p:spPr>
          <a:xfrm>
            <a:off x="2805877" y="2290684"/>
            <a:ext cx="65363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YÜKSEKOVA </a:t>
            </a:r>
          </a:p>
          <a:p>
            <a:pPr algn="ctr"/>
            <a:r>
              <a:rPr lang="tr-TR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REHBERLİK ve ARAŞTIRMA MERKEZİ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E8CE4350-6AA6-4BF1-975B-64F094619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520" y="2024096"/>
            <a:ext cx="1172950" cy="1056397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B688C2E2-ED8C-47FF-A4C1-3FD526C69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530" y="2024096"/>
            <a:ext cx="1172950" cy="105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090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88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0C2A56D7-4F9D-4B8A-8F7D-0BF87E3ACE58}"/>
              </a:ext>
            </a:extLst>
          </p:cNvPr>
          <p:cNvSpPr txBox="1"/>
          <p:nvPr/>
        </p:nvSpPr>
        <p:spPr>
          <a:xfrm>
            <a:off x="2757399" y="735816"/>
            <a:ext cx="659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Öğrenme Motivasyonunu Artırmanın Yolları</a:t>
            </a: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xmlns="" id="{B24389A6-6336-4610-A3DD-1B095E8987EC}"/>
              </a:ext>
            </a:extLst>
          </p:cNvPr>
          <p:cNvGrpSpPr/>
          <p:nvPr/>
        </p:nvGrpSpPr>
        <p:grpSpPr>
          <a:xfrm>
            <a:off x="3175000" y="1443702"/>
            <a:ext cx="5419725" cy="3077498"/>
            <a:chOff x="2108200" y="1367502"/>
            <a:chExt cx="5419725" cy="3077498"/>
          </a:xfrm>
        </p:grpSpPr>
        <p:sp>
          <p:nvSpPr>
            <p:cNvPr id="3" name="Metin kutusu 2">
              <a:extLst>
                <a:ext uri="{FF2B5EF4-FFF2-40B4-BE49-F238E27FC236}">
                  <a16:creationId xmlns:a16="http://schemas.microsoft.com/office/drawing/2014/main" xmlns="" id="{0B3D9EE3-EA07-47E6-97F8-0F9C7E7771AC}"/>
                </a:ext>
              </a:extLst>
            </p:cNvPr>
            <p:cNvSpPr txBox="1"/>
            <p:nvPr/>
          </p:nvSpPr>
          <p:spPr>
            <a:xfrm>
              <a:off x="2108200" y="1367502"/>
              <a:ext cx="47371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Her zaman ulaşılabilir spesifik amaçlar belirle </a:t>
              </a:r>
            </a:p>
          </p:txBody>
        </p:sp>
        <p:pic>
          <p:nvPicPr>
            <p:cNvPr id="5" name="Resim 4">
              <a:extLst>
                <a:ext uri="{FF2B5EF4-FFF2-40B4-BE49-F238E27FC236}">
                  <a16:creationId xmlns:a16="http://schemas.microsoft.com/office/drawing/2014/main" xmlns="" id="{1DD89483-F4A6-4124-A6A8-2F136966C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8200" y="1736834"/>
              <a:ext cx="5419725" cy="2708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59046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88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0C2A56D7-4F9D-4B8A-8F7D-0BF87E3ACE58}"/>
              </a:ext>
            </a:extLst>
          </p:cNvPr>
          <p:cNvSpPr txBox="1"/>
          <p:nvPr/>
        </p:nvSpPr>
        <p:spPr>
          <a:xfrm>
            <a:off x="2189280" y="799737"/>
            <a:ext cx="659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Öğrenme Motivasyonunu Artırmanın Yolları</a:t>
            </a: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xmlns="" id="{42C883E5-1740-4DB1-932E-09A9E0617E0D}"/>
              </a:ext>
            </a:extLst>
          </p:cNvPr>
          <p:cNvGrpSpPr/>
          <p:nvPr/>
        </p:nvGrpSpPr>
        <p:grpSpPr>
          <a:xfrm>
            <a:off x="2311727" y="1610499"/>
            <a:ext cx="6006773" cy="2201962"/>
            <a:chOff x="2019461" y="1407299"/>
            <a:chExt cx="6006773" cy="2201962"/>
          </a:xfrm>
        </p:grpSpPr>
        <p:sp>
          <p:nvSpPr>
            <p:cNvPr id="3" name="Metin kutusu 2">
              <a:extLst>
                <a:ext uri="{FF2B5EF4-FFF2-40B4-BE49-F238E27FC236}">
                  <a16:creationId xmlns:a16="http://schemas.microsoft.com/office/drawing/2014/main" xmlns="" id="{0B3D9EE3-EA07-47E6-97F8-0F9C7E7771AC}"/>
                </a:ext>
              </a:extLst>
            </p:cNvPr>
            <p:cNvSpPr txBox="1"/>
            <p:nvPr/>
          </p:nvSpPr>
          <p:spPr>
            <a:xfrm>
              <a:off x="2019461" y="1407299"/>
              <a:ext cx="6006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tr-TR" b="0" i="0" dirty="0">
                  <a:solidFill>
                    <a:srgbClr val="25252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Doğru yolda kalmak için kısa vadeli mini hedefler belirleyin</a:t>
              </a:r>
              <a:endParaRPr lang="tr-T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Resim 5">
              <a:extLst>
                <a:ext uri="{FF2B5EF4-FFF2-40B4-BE49-F238E27FC236}">
                  <a16:creationId xmlns:a16="http://schemas.microsoft.com/office/drawing/2014/main" xmlns="" id="{A0242098-C625-4B7F-914A-93BF245A3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0180" y="1776631"/>
              <a:ext cx="5905337" cy="18326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448199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88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0C2A56D7-4F9D-4B8A-8F7D-0BF87E3ACE58}"/>
              </a:ext>
            </a:extLst>
          </p:cNvPr>
          <p:cNvSpPr txBox="1"/>
          <p:nvPr/>
        </p:nvSpPr>
        <p:spPr>
          <a:xfrm>
            <a:off x="2485235" y="1069598"/>
            <a:ext cx="659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Öğrenme Motivasyonunu Artırmanın Yolları</a:t>
            </a: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xmlns="" id="{EF602066-BBFA-40AB-92B7-1C8C8DD8591C}"/>
              </a:ext>
            </a:extLst>
          </p:cNvPr>
          <p:cNvGrpSpPr/>
          <p:nvPr/>
        </p:nvGrpSpPr>
        <p:grpSpPr>
          <a:xfrm>
            <a:off x="3158335" y="1777484"/>
            <a:ext cx="5151429" cy="3303032"/>
            <a:chOff x="2493971" y="1376918"/>
            <a:chExt cx="5151429" cy="3303032"/>
          </a:xfrm>
        </p:grpSpPr>
        <p:sp>
          <p:nvSpPr>
            <p:cNvPr id="3" name="Metin kutusu 2">
              <a:extLst>
                <a:ext uri="{FF2B5EF4-FFF2-40B4-BE49-F238E27FC236}">
                  <a16:creationId xmlns:a16="http://schemas.microsoft.com/office/drawing/2014/main" xmlns="" id="{0B3D9EE3-EA07-47E6-97F8-0F9C7E7771AC}"/>
                </a:ext>
              </a:extLst>
            </p:cNvPr>
            <p:cNvSpPr txBox="1"/>
            <p:nvPr/>
          </p:nvSpPr>
          <p:spPr>
            <a:xfrm>
              <a:off x="2493971" y="1376918"/>
              <a:ext cx="4397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 Çalışmanızın iyi sonuçlarını görselleştirin. </a:t>
              </a:r>
              <a:endParaRPr lang="tr-TR" dirty="0"/>
            </a:p>
          </p:txBody>
        </p:sp>
        <p:pic>
          <p:nvPicPr>
            <p:cNvPr id="5" name="Resim 4">
              <a:extLst>
                <a:ext uri="{FF2B5EF4-FFF2-40B4-BE49-F238E27FC236}">
                  <a16:creationId xmlns:a16="http://schemas.microsoft.com/office/drawing/2014/main" xmlns="" id="{1546A7EA-D75D-423C-97AA-D8AD05A14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7642" y="1746250"/>
              <a:ext cx="5057758" cy="2933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053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88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0C2A56D7-4F9D-4B8A-8F7D-0BF87E3ACE58}"/>
              </a:ext>
            </a:extLst>
          </p:cNvPr>
          <p:cNvSpPr txBox="1"/>
          <p:nvPr/>
        </p:nvSpPr>
        <p:spPr>
          <a:xfrm>
            <a:off x="2800349" y="776703"/>
            <a:ext cx="659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Öğrenme Motivasyonunu Artırmanın Yolları</a:t>
            </a:r>
          </a:p>
        </p:txBody>
      </p:sp>
      <p:grpSp>
        <p:nvGrpSpPr>
          <p:cNvPr id="9" name="Grup 8">
            <a:extLst>
              <a:ext uri="{FF2B5EF4-FFF2-40B4-BE49-F238E27FC236}">
                <a16:creationId xmlns:a16="http://schemas.microsoft.com/office/drawing/2014/main" xmlns="" id="{B8E6FAC3-3C40-4D1B-8502-9FC311F3174B}"/>
              </a:ext>
            </a:extLst>
          </p:cNvPr>
          <p:cNvGrpSpPr/>
          <p:nvPr/>
        </p:nvGrpSpPr>
        <p:grpSpPr>
          <a:xfrm>
            <a:off x="3100387" y="1600452"/>
            <a:ext cx="5991225" cy="3657095"/>
            <a:chOff x="2286923" y="1376867"/>
            <a:chExt cx="5991225" cy="3657095"/>
          </a:xfrm>
        </p:grpSpPr>
        <p:sp>
          <p:nvSpPr>
            <p:cNvPr id="3" name="Metin kutusu 2">
              <a:extLst>
                <a:ext uri="{FF2B5EF4-FFF2-40B4-BE49-F238E27FC236}">
                  <a16:creationId xmlns:a16="http://schemas.microsoft.com/office/drawing/2014/main" xmlns="" id="{0B3D9EE3-EA07-47E6-97F8-0F9C7E7771AC}"/>
                </a:ext>
              </a:extLst>
            </p:cNvPr>
            <p:cNvSpPr txBox="1"/>
            <p:nvPr/>
          </p:nvSpPr>
          <p:spPr>
            <a:xfrm>
              <a:off x="2286923" y="1376867"/>
              <a:ext cx="4916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r>
                <a:rPr lang="tr-TR" b="0" i="0" dirty="0">
                  <a:solidFill>
                    <a:srgbClr val="252525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Ulaştığınız her hedef için kendinizi ödüllendirin</a:t>
              </a:r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8" name="Resim 7">
              <a:extLst>
                <a:ext uri="{FF2B5EF4-FFF2-40B4-BE49-F238E27FC236}">
                  <a16:creationId xmlns:a16="http://schemas.microsoft.com/office/drawing/2014/main" xmlns="" id="{258201D1-A4CB-4A3B-8E99-9709244C9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923" y="1824037"/>
              <a:ext cx="5991225" cy="3209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2113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88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0C2A56D7-4F9D-4B8A-8F7D-0BF87E3ACE58}"/>
              </a:ext>
            </a:extLst>
          </p:cNvPr>
          <p:cNvSpPr txBox="1"/>
          <p:nvPr/>
        </p:nvSpPr>
        <p:spPr>
          <a:xfrm>
            <a:off x="2584450" y="584926"/>
            <a:ext cx="659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Öğrenme Motivasyonunu Artırmanın Yolları</a:t>
            </a:r>
          </a:p>
        </p:txBody>
      </p:sp>
      <p:grpSp>
        <p:nvGrpSpPr>
          <p:cNvPr id="6" name="Grup 5">
            <a:extLst>
              <a:ext uri="{FF2B5EF4-FFF2-40B4-BE49-F238E27FC236}">
                <a16:creationId xmlns:a16="http://schemas.microsoft.com/office/drawing/2014/main" xmlns="" id="{9A32E7D2-B3A3-4CEA-AC5B-54BE0D69B75E}"/>
              </a:ext>
            </a:extLst>
          </p:cNvPr>
          <p:cNvGrpSpPr/>
          <p:nvPr/>
        </p:nvGrpSpPr>
        <p:grpSpPr>
          <a:xfrm>
            <a:off x="2971800" y="1675194"/>
            <a:ext cx="5816600" cy="3507612"/>
            <a:chOff x="2286923" y="1376867"/>
            <a:chExt cx="5816600" cy="3507612"/>
          </a:xfrm>
        </p:grpSpPr>
        <p:sp>
          <p:nvSpPr>
            <p:cNvPr id="3" name="Metin kutusu 2">
              <a:extLst>
                <a:ext uri="{FF2B5EF4-FFF2-40B4-BE49-F238E27FC236}">
                  <a16:creationId xmlns:a16="http://schemas.microsoft.com/office/drawing/2014/main" xmlns="" id="{0B3D9EE3-EA07-47E6-97F8-0F9C7E7771AC}"/>
                </a:ext>
              </a:extLst>
            </p:cNvPr>
            <p:cNvSpPr txBox="1"/>
            <p:nvPr/>
          </p:nvSpPr>
          <p:spPr>
            <a:xfrm>
              <a:off x="2286923" y="1376867"/>
              <a:ext cx="4044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5. Kendinize ait öğrenme rutine oluşturun</a:t>
              </a:r>
            </a:p>
          </p:txBody>
        </p:sp>
        <p:pic>
          <p:nvPicPr>
            <p:cNvPr id="5" name="Resim 4">
              <a:extLst>
                <a:ext uri="{FF2B5EF4-FFF2-40B4-BE49-F238E27FC236}">
                  <a16:creationId xmlns:a16="http://schemas.microsoft.com/office/drawing/2014/main" xmlns="" id="{CC0B27E2-EA31-43BE-8DAB-87D5ACB2C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923" y="1746199"/>
              <a:ext cx="5816600" cy="3138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0698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88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0C2A56D7-4F9D-4B8A-8F7D-0BF87E3ACE58}"/>
              </a:ext>
            </a:extLst>
          </p:cNvPr>
          <p:cNvSpPr txBox="1"/>
          <p:nvPr/>
        </p:nvSpPr>
        <p:spPr>
          <a:xfrm>
            <a:off x="2451367" y="1016000"/>
            <a:ext cx="659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Öğrenme Motivasyonunu Artırmanın Yolları</a:t>
            </a:r>
          </a:p>
        </p:txBody>
      </p:sp>
      <p:grpSp>
        <p:nvGrpSpPr>
          <p:cNvPr id="7" name="Grup 6">
            <a:extLst>
              <a:ext uri="{FF2B5EF4-FFF2-40B4-BE49-F238E27FC236}">
                <a16:creationId xmlns:a16="http://schemas.microsoft.com/office/drawing/2014/main" xmlns="" id="{7A81CF1E-0BE4-4944-A542-C1A86AEA02AF}"/>
              </a:ext>
            </a:extLst>
          </p:cNvPr>
          <p:cNvGrpSpPr/>
          <p:nvPr/>
        </p:nvGrpSpPr>
        <p:grpSpPr>
          <a:xfrm>
            <a:off x="3290223" y="2126167"/>
            <a:ext cx="4809736" cy="2052133"/>
            <a:chOff x="2172623" y="1376867"/>
            <a:chExt cx="4809736" cy="2052133"/>
          </a:xfrm>
        </p:grpSpPr>
        <p:sp>
          <p:nvSpPr>
            <p:cNvPr id="3" name="Metin kutusu 2">
              <a:extLst>
                <a:ext uri="{FF2B5EF4-FFF2-40B4-BE49-F238E27FC236}">
                  <a16:creationId xmlns:a16="http://schemas.microsoft.com/office/drawing/2014/main" xmlns="" id="{0B3D9EE3-EA07-47E6-97F8-0F9C7E7771AC}"/>
                </a:ext>
              </a:extLst>
            </p:cNvPr>
            <p:cNvSpPr txBox="1"/>
            <p:nvPr/>
          </p:nvSpPr>
          <p:spPr>
            <a:xfrm>
              <a:off x="2172623" y="1376867"/>
              <a:ext cx="43524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6. </a:t>
              </a:r>
              <a:r>
                <a:rPr lang="tr-TR" b="0" i="0" dirty="0">
                  <a:solidFill>
                    <a:srgbClr val="252525"/>
                  </a:solidFill>
                  <a:effectLst/>
                  <a:latin typeface="Roboto"/>
                </a:rPr>
                <a:t>Size en uygun öğrenme yollarını bulun</a:t>
              </a:r>
              <a:endParaRPr lang="tr-T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Resim 5">
              <a:extLst>
                <a:ext uri="{FF2B5EF4-FFF2-40B4-BE49-F238E27FC236}">
                  <a16:creationId xmlns:a16="http://schemas.microsoft.com/office/drawing/2014/main" xmlns="" id="{D1914E81-C504-44BB-ABBA-1BD28D8C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6475" y="1868437"/>
              <a:ext cx="4705884" cy="1560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36987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20B79A6E-9440-467D-B3C6-C0E16FD261A9}"/>
              </a:ext>
            </a:extLst>
          </p:cNvPr>
          <p:cNvSpPr txBox="1"/>
          <p:nvPr/>
        </p:nvSpPr>
        <p:spPr>
          <a:xfrm>
            <a:off x="2415665" y="2721114"/>
            <a:ext cx="7360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/>
              <a:t>Dinlediğiniz için teşekkürler </a:t>
            </a:r>
            <a:r>
              <a:rPr lang="tr-TR" sz="4000" dirty="0">
                <a:sym typeface="Wingdings" panose="05000000000000000000" pitchFamily="2" charset="2"/>
              </a:rPr>
              <a:t></a:t>
            </a:r>
            <a:endParaRPr lang="tr-TR" sz="4000" dirty="0"/>
          </a:p>
        </p:txBody>
      </p:sp>
      <p:sp>
        <p:nvSpPr>
          <p:cNvPr id="3" name="Gülen Yüz 2">
            <a:extLst>
              <a:ext uri="{FF2B5EF4-FFF2-40B4-BE49-F238E27FC236}">
                <a16:creationId xmlns:a16="http://schemas.microsoft.com/office/drawing/2014/main" xmlns="" id="{0655F4E2-A018-4CA3-851B-8E61B9B0E424}"/>
              </a:ext>
            </a:extLst>
          </p:cNvPr>
          <p:cNvSpPr/>
          <p:nvPr/>
        </p:nvSpPr>
        <p:spPr>
          <a:xfrm>
            <a:off x="9168028" y="2601382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02234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29D42FD6-C241-4422-BB30-A25EDDBE819A}"/>
              </a:ext>
            </a:extLst>
          </p:cNvPr>
          <p:cNvSpPr txBox="1"/>
          <p:nvPr/>
        </p:nvSpPr>
        <p:spPr>
          <a:xfrm>
            <a:off x="977900" y="2286000"/>
            <a:ext cx="9715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tr-TR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Ergin, A., &amp; Karataş, H. (2018). Üniversite Öğrencilerinin Başarı Odaklı Motivasyon Düzeyleri.</a:t>
            </a: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Hacettepe Üniversitesi Eğitim Fakültesi Dergisi, 33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(4), 868-887. </a:t>
            </a:r>
            <a:r>
              <a:rPr lang="tr-TR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doi</a:t>
            </a:r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10.16986/HUJE.2018036646</a:t>
            </a:r>
          </a:p>
          <a:p>
            <a:r>
              <a:rPr lang="tr-T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hlinkClick r:id="rId2"/>
              </a:rPr>
              <a:t>https://www.egitimpedia.com/ogrenciler-motivasyonlarini-nasil-kaybederler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https://www.smallrevolution.com/proven-ways-to-keep-learning-motivation/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xmlns="" id="{B8F84D32-0747-4D34-8377-0B769395B879}"/>
              </a:ext>
            </a:extLst>
          </p:cNvPr>
          <p:cNvSpPr txBox="1"/>
          <p:nvPr/>
        </p:nvSpPr>
        <p:spPr>
          <a:xfrm>
            <a:off x="4292600" y="138430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Kaynakça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81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Yer Tutucusu 5">
            <a:extLst>
              <a:ext uri="{FF2B5EF4-FFF2-40B4-BE49-F238E27FC236}">
                <a16:creationId xmlns:a16="http://schemas.microsoft.com/office/drawing/2014/main" xmlns="" id="{B8493FF7-AFC6-48A7-B31D-57BA40D561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242" r="27242"/>
          <a:stretch>
            <a:fillRect/>
          </a:stretch>
        </p:blipFill>
        <p:spPr>
          <a:xfrm>
            <a:off x="7755545" y="397565"/>
            <a:ext cx="4109535" cy="6062870"/>
          </a:xfrm>
        </p:spPr>
      </p:pic>
      <p:sp>
        <p:nvSpPr>
          <p:cNvPr id="3" name="Başlık 2">
            <a:extLst>
              <a:ext uri="{FF2B5EF4-FFF2-40B4-BE49-F238E27FC236}">
                <a16:creationId xmlns:a16="http://schemas.microsoft.com/office/drawing/2014/main" xmlns="" id="{75C8E772-274F-415A-91A9-878D56E1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488962"/>
          </a:xfrm>
        </p:spPr>
        <p:txBody>
          <a:bodyPr>
            <a:normAutofit fontScale="90000"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Motivasyon Nedir?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96F0B8E7-389E-483C-8634-D3055AF0F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3023787"/>
            <a:ext cx="5776646" cy="984997"/>
          </a:xfrm>
        </p:spPr>
        <p:txBody>
          <a:bodyPr/>
          <a:lstStyle/>
          <a:p>
            <a:pPr algn="l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Hedefe doğru yönelmeye neden olan zihinsel, duygusal ve davranışsal durum olarak tanımlanabilir.</a:t>
            </a:r>
          </a:p>
        </p:txBody>
      </p:sp>
    </p:spTree>
    <p:extLst>
      <p:ext uri="{BB962C8B-B14F-4D97-AF65-F5344CB8AC3E}">
        <p14:creationId xmlns:p14="http://schemas.microsoft.com/office/powerpoint/2010/main" xmlns="" val="3191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ED445C1-5E46-467B-AB7C-DD91383EF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279607"/>
            <a:ext cx="3457713" cy="2384425"/>
          </a:xfrm>
        </p:spPr>
        <p:txBody>
          <a:bodyPr>
            <a:normAutofit/>
          </a:bodyPr>
          <a:lstStyle/>
          <a:p>
            <a:r>
              <a:rPr lang="tr-TR" sz="2800" dirty="0"/>
              <a:t>Temelde ikiye ayrılır:</a:t>
            </a:r>
            <a:br>
              <a:rPr lang="tr-TR" sz="2800" dirty="0"/>
            </a:b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>İçsel Motivasyon</a:t>
            </a:r>
            <a:br>
              <a:rPr lang="tr-TR" sz="2800" dirty="0"/>
            </a:br>
            <a:r>
              <a:rPr lang="tr-TR" sz="2800" dirty="0"/>
              <a:t/>
            </a:r>
            <a:br>
              <a:rPr lang="tr-TR" sz="2800" dirty="0"/>
            </a:br>
            <a:r>
              <a:rPr lang="tr-TR" sz="2800" dirty="0"/>
              <a:t>    Dışsal Motivasyon</a:t>
            </a:r>
          </a:p>
        </p:txBody>
      </p:sp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xmlns="" id="{BD8F3265-F6F7-49FE-92AB-69DF563DF2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9000" y="0"/>
            <a:ext cx="2962275" cy="1543050"/>
          </a:xfrm>
        </p:spPr>
      </p:pic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xmlns="" id="{F42D6212-4D98-4D29-8BAD-260D1E5DCD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713730"/>
            <a:ext cx="5242152" cy="5242152"/>
          </a:xfrm>
        </p:spPr>
      </p:pic>
    </p:spTree>
    <p:extLst>
      <p:ext uri="{BB962C8B-B14F-4D97-AF65-F5344CB8AC3E}">
        <p14:creationId xmlns:p14="http://schemas.microsoft.com/office/powerpoint/2010/main" xmlns="" val="34674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83F04C51-4FA3-4A36-870C-860F3BA94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0843" y="2489200"/>
            <a:ext cx="5776646" cy="2063310"/>
          </a:xfrm>
        </p:spPr>
        <p:txBody>
          <a:bodyPr>
            <a:normAutofit fontScale="92500"/>
          </a:bodyPr>
          <a:lstStyle/>
          <a:p>
            <a:pPr algn="l"/>
            <a:r>
              <a:rPr lang="tr-T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Kişinin yaptığı şeyden </a:t>
            </a:r>
            <a:r>
              <a:rPr lang="tr-TR" sz="24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keyif aldığı,</a:t>
            </a:r>
            <a:r>
              <a:rPr lang="tr-T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yaptığı şeye ilgi duyup </a:t>
            </a:r>
            <a:r>
              <a:rPr lang="tr-TR" sz="24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kendi isteğiyle </a:t>
            </a:r>
            <a:r>
              <a:rPr lang="tr-T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yapması durumudur.</a:t>
            </a:r>
          </a:p>
          <a:p>
            <a:pPr algn="l"/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İlişkili kavramlar: ilgi, ihtiyaç, isteklilik, merak, heyecan vb. </a:t>
            </a:r>
            <a:endParaRPr lang="tr-TR" sz="2400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D62008DA-34FD-487C-A8E4-C64F5BD2D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289" y="2009919"/>
            <a:ext cx="5066471" cy="2838162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F90B59FA-0D9B-4230-9775-24A5B84F40BC}"/>
              </a:ext>
            </a:extLst>
          </p:cNvPr>
          <p:cNvSpPr txBox="1"/>
          <p:nvPr/>
        </p:nvSpPr>
        <p:spPr>
          <a:xfrm>
            <a:off x="2116416" y="1653401"/>
            <a:ext cx="336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İçsel Motivasyon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A62D7C0A-69C9-4F49-82C7-BB0E2A547E35}"/>
              </a:ext>
            </a:extLst>
          </p:cNvPr>
          <p:cNvSpPr/>
          <p:nvPr/>
        </p:nvSpPr>
        <p:spPr>
          <a:xfrm>
            <a:off x="11144360" y="4457700"/>
            <a:ext cx="914400" cy="323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225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83F04C51-4FA3-4A36-870C-860F3BA94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0843" y="2489200"/>
            <a:ext cx="5776646" cy="2063310"/>
          </a:xfrm>
        </p:spPr>
        <p:txBody>
          <a:bodyPr>
            <a:normAutofit/>
          </a:bodyPr>
          <a:lstStyle/>
          <a:p>
            <a:pPr algn="l"/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Kişi yapacağı işten keyif almak yerine, yapacağı işin sonucunda </a:t>
            </a:r>
            <a:r>
              <a:rPr lang="tr-TR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elde edeceği faydalara </a:t>
            </a:r>
            <a:r>
              <a:rPr lang="tr-TR" dirty="0">
                <a:solidFill>
                  <a:srgbClr val="000000"/>
                </a:solidFill>
                <a:latin typeface="Times New Roman" panose="02020603050405020304" pitchFamily="18" charset="0"/>
              </a:rPr>
              <a:t>odaklanır. </a:t>
            </a:r>
          </a:p>
          <a:p>
            <a:pPr algn="l"/>
            <a:r>
              <a:rPr lang="tr-T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İlişkili kavramlar: para kazanma, başkalarının gözüne girme, sınavı geçmek için öğrenme vb. </a:t>
            </a:r>
            <a:endParaRPr lang="tr-TR" sz="2000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xmlns="" id="{F90B59FA-0D9B-4230-9775-24A5B84F40BC}"/>
              </a:ext>
            </a:extLst>
          </p:cNvPr>
          <p:cNvSpPr txBox="1"/>
          <p:nvPr/>
        </p:nvSpPr>
        <p:spPr>
          <a:xfrm>
            <a:off x="2116416" y="1653401"/>
            <a:ext cx="336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Dışsal Motivasyon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96E0223A-0A0A-4CFD-869C-F77E3ACFF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012" y="2208212"/>
            <a:ext cx="3669033" cy="24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5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5A8314EB-339D-45BE-8A67-CF33C4254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2019300"/>
            <a:ext cx="8673427" cy="3209553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Motivasyon ile ilgili yapılan çalışmalar içsel motivasyonun dışsal motivasyona göre daha etkili olduğunu göstermektedir. Ancak ikisini birbirinden farklı ve zıt kavramlar olarak görmek yanlış olacaktır. </a:t>
            </a:r>
          </a:p>
          <a:p>
            <a:endParaRPr lang="tr-TR" dirty="0"/>
          </a:p>
          <a:p>
            <a:r>
              <a:rPr lang="tr-TR" dirty="0"/>
              <a:t>Bazen dışsal motivasyon içsel motivasyonu tetikleyebilmekte içsel motivasyonun gelişmesine katkı sağlayabilmektedir.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3435531" y="1358537"/>
            <a:ext cx="5586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İçsel ve Dışsal Motivasyon İç İçe Olan Kavramlardır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2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Yer Tutucusu 5">
            <a:extLst>
              <a:ext uri="{FF2B5EF4-FFF2-40B4-BE49-F238E27FC236}">
                <a16:creationId xmlns:a16="http://schemas.microsoft.com/office/drawing/2014/main" xmlns="" id="{DB5ED2D1-96B8-4137-B6FF-1BC383FE38C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09" b="909"/>
          <a:stretch>
            <a:fillRect/>
          </a:stretch>
        </p:blipFill>
        <p:spPr>
          <a:xfrm>
            <a:off x="7836372" y="956686"/>
            <a:ext cx="3351566" cy="4944627"/>
          </a:xfrm>
        </p:spPr>
      </p:pic>
      <p:sp>
        <p:nvSpPr>
          <p:cNvPr id="3" name="Başlık 2">
            <a:extLst>
              <a:ext uri="{FF2B5EF4-FFF2-40B4-BE49-F238E27FC236}">
                <a16:creationId xmlns:a16="http://schemas.microsoft.com/office/drawing/2014/main" xmlns="" id="{01962871-4606-45F8-AD43-EC6716E8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43" y="1714500"/>
            <a:ext cx="5776646" cy="457200"/>
          </a:xfrm>
        </p:spPr>
        <p:txBody>
          <a:bodyPr>
            <a:normAutofit fontScale="90000"/>
          </a:bodyPr>
          <a:lstStyle/>
          <a:p>
            <a:r>
              <a:rPr lang="tr-TR" dirty="0"/>
              <a:t>Motivasyon ve Öğrenme 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59261107-6652-42ED-9779-F7496504B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5443" y="2413000"/>
            <a:ext cx="5776646" cy="2406210"/>
          </a:xfrm>
        </p:spPr>
        <p:txBody>
          <a:bodyPr/>
          <a:lstStyle/>
          <a:p>
            <a:pPr algn="l"/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Yapılan çalışmalar motivasyon ile öğrenme arasında anlamlı bir ilişki olduğunu göstermektedir. </a:t>
            </a:r>
          </a:p>
          <a:p>
            <a:pPr algn="l"/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Motivasyon kişinin yeniyi araştırmaya, yeteneklerinin sınırlarını test etmeye ve araştırmaya yöneltir.</a:t>
            </a:r>
          </a:p>
          <a:p>
            <a:pPr algn="l"/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Motivasyonun olduğu ortamlarda öğrenmenin gerçekleşmesi kolaylaşır.</a:t>
            </a:r>
          </a:p>
        </p:txBody>
      </p:sp>
    </p:spTree>
    <p:extLst>
      <p:ext uri="{BB962C8B-B14F-4D97-AF65-F5344CB8AC3E}">
        <p14:creationId xmlns:p14="http://schemas.microsoft.com/office/powerpoint/2010/main" xmlns="" val="6254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25AE7E0-0141-4BA0-B301-E2D3AEB2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80" y="2311399"/>
            <a:ext cx="3734169" cy="2444167"/>
          </a:xfrm>
        </p:spPr>
        <p:txBody>
          <a:bodyPr>
            <a:normAutofit/>
          </a:bodyPr>
          <a:lstStyle/>
          <a:p>
            <a:r>
              <a:rPr lang="tr-T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Motivasyonumuzu Etkileyen Faktörler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F8FCB77-AE38-463D-8E22-CF3966325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947" y="1662048"/>
            <a:ext cx="3187353" cy="35339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İlgi alanları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Yetenek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Değer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Özgüven sahibi olma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Ödül veya cezanın varlığı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Başarı durumu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Aile desteği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Okul iklimi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xmlns="" id="{2216436B-B007-416B-A711-48ABDBDEBEE6}"/>
              </a:ext>
            </a:extLst>
          </p:cNvPr>
          <p:cNvSpPr/>
          <p:nvPr/>
        </p:nvSpPr>
        <p:spPr>
          <a:xfrm>
            <a:off x="5253694" y="30996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819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FC23875-AC5F-4C6B-AC63-712A5081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Öğrenmede Motivasyonu Düşüren Faktörler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13973D1-8F31-44E5-95FE-17FE6E051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1689100"/>
            <a:ext cx="6281873" cy="320120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tr-TR" dirty="0"/>
              <a:t>Sınavlarda başarısız olma</a:t>
            </a:r>
          </a:p>
          <a:p>
            <a:r>
              <a:rPr lang="tr-TR" dirty="0"/>
              <a:t>Başaracağına olan inancı kaybetme</a:t>
            </a:r>
          </a:p>
          <a:p>
            <a:r>
              <a:rPr lang="tr-TR" dirty="0"/>
              <a:t>İstikrarsızlık</a:t>
            </a:r>
          </a:p>
          <a:p>
            <a:r>
              <a:rPr lang="tr-TR" dirty="0"/>
              <a:t>Derslerden sıkılma</a:t>
            </a:r>
          </a:p>
          <a:p>
            <a:r>
              <a:rPr lang="tr-TR" dirty="0"/>
              <a:t>Verimli ders çalışmama</a:t>
            </a:r>
          </a:p>
          <a:p>
            <a:r>
              <a:rPr lang="tr-TR" dirty="0"/>
              <a:t>Zaman yönetiminde eksiklikler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888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1439</TotalTime>
  <Words>341</Words>
  <Application>Microsoft Office PowerPoint</Application>
  <PresentationFormat>Özel</PresentationFormat>
  <Paragraphs>62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Atlas</vt:lpstr>
      <vt:lpstr>Motivasyon</vt:lpstr>
      <vt:lpstr>Motivasyon Nedir?</vt:lpstr>
      <vt:lpstr>Temelde ikiye ayrılır:  İçsel Motivasyon      Dışsal Motivasyon</vt:lpstr>
      <vt:lpstr>Slayt 4</vt:lpstr>
      <vt:lpstr>Slayt 5</vt:lpstr>
      <vt:lpstr>Slayt 6</vt:lpstr>
      <vt:lpstr>Motivasyon ve Öğrenme </vt:lpstr>
      <vt:lpstr>Motivasyonumuzu Etkileyen Faktörler</vt:lpstr>
      <vt:lpstr>Öğrenmede Motivasyonu Düşüren Faktörler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Motivasyon</dc:title>
  <dc:creator>Varol Ardil</dc:creator>
  <cp:lastModifiedBy>cASPER</cp:lastModifiedBy>
  <cp:revision>22</cp:revision>
  <dcterms:created xsi:type="dcterms:W3CDTF">2021-02-17T20:00:30Z</dcterms:created>
  <dcterms:modified xsi:type="dcterms:W3CDTF">2021-03-04T07:51:53Z</dcterms:modified>
</cp:coreProperties>
</file>