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6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38DB80C-72EF-44DC-862E-706714979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D44D02DE-4228-489B-AA2B-C77EF465D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BCCE465-C8C4-4438-9FA3-6CABA9E7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B0C2DD0-A603-429C-BB11-B0DE1E4CF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B5E06D02-9E56-449F-A2D8-2AC3EFAB2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906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0FC2B40-90CC-40EE-83B7-6BC05371A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57EA626E-CFF1-402A-9FA3-5B986089A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8665E60-2805-4573-82AF-B5E2A7BB5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6CE383D3-1C1C-4368-9C82-40ADB223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7C732E05-D302-4071-8604-0A9B05B9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95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42D53A54-5D4C-4557-94CA-5F634624C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2F163414-1CC4-42F3-AA31-6A317AB99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68C7192-E51D-4364-8369-B18A41A8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AC86473-1B6C-4F70-AD0E-0307C3E96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92EABEE-E5DF-41BD-A69F-523D5C612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561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69BA7CB-4233-412C-82C9-21013AEE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21A110B-E68A-4EE9-B9AB-EC1A2F642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20C1D54-31D5-44D7-9CA5-51A61FEC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C83B2ABC-5792-4EEC-9F4B-FB8B81A2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89AF276-B795-4277-804E-FB5BF966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34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0609CCA-BA96-44F2-AB80-3EC3C4CD6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703A8478-320E-4F9B-B316-DD7E5BC44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1068B83-5E64-4514-9A90-DC52FF43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2CF8F64-D393-4052-BDB8-ED22442C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6449EEE-E034-44E3-A6C3-5438D9A92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44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507C585-B811-4E83-8886-C08D2844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5DAEB37-1263-4DFD-995B-EEC63158E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40B03B53-E2C8-4250-A2CC-6D9A350E9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139E3881-B352-4B6A-A706-D4C5F3C90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D3CEF3BE-0DFA-4B31-9A2C-EDBD6A66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F09843B-B864-46CD-8E0C-6E3DF89C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054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8628B26-FA47-470A-9435-62B3C11D2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16068C3-840C-4871-9337-B36996B3F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E12BEE41-6679-428C-B1D6-0DFC7B6FE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5ACF0399-02C9-49CC-8795-93A7DD96D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288B1CB4-17E0-4998-8811-E6C67B233B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D38BE385-3D8E-4063-AD52-B80BDE4B9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C4652AE7-F273-435E-9653-669DFC0B1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831CD3A1-6A30-4208-A48F-5F6165A8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28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026EE40-AE11-42E9-B8B6-B89E6326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50E6BD2D-6BEF-4F8A-8344-C440D76D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2A52E11F-0F92-4739-8E5B-226554110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CD38F0EC-6D95-469E-B2B8-2410CE767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222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F858DF5C-D075-48EF-A16A-BC5CE73E9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2BE7DE9C-6344-4E39-B870-FDC38230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0E730A86-8D26-49B2-B370-D81540DF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8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F6FE959-1D37-423E-9EE1-F0A3B466A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3890861-7BDE-4783-B32B-387EB2897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12C9211F-CFF4-496F-BDF7-4DE9DAD2E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B1A93A38-8837-4130-AE16-E2709910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3C187C65-F5C7-4437-B76E-33FE5D72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C479FFC0-4701-4AEF-9D8C-292A4122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44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4A46552-C429-476E-97E0-EAC989F93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7CD9ED92-67E8-486B-A138-4691A34F0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BBBDCF6D-22F8-461F-A0D8-608B0970B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A4C81F1C-12F4-4D92-9164-3E9A898E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352015D4-B47C-4302-894A-95558BAA1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E115AD9-B951-482F-AEBF-A2B32E29F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25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B6DC0926-9FD7-477A-BF0A-8248A1A3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E01379DF-0EF2-43A0-A41C-56352A842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4265500E-E3FE-4773-81DF-B5BD1EF276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18B5-F3A8-4EFF-B760-CC683D12D689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6F7197B-F8F1-488F-8D81-44104E38E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34F4114-3F99-4B51-B7CC-172F03178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7185E-B0E5-4DD0-B136-AFD06830F5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68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ba.gov.tr/dokuman?icerik-id=4524bdaa04692c01b4077aeeb65c8300361d53bb4a00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xmlns="" id="{CFC9620D-E6E1-4F32-A7F8-CE30DBB21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</a:t>
            </a:r>
            <a:r>
              <a:rPr lang="en-US" sz="3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İletişim</a:t>
            </a:r>
            <a:r>
              <a:rPr lang="en-US" sz="3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Teknolojilerini</a:t>
            </a:r>
            <a:r>
              <a:rPr lang="en-US" sz="3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Kötüye</a:t>
            </a:r>
            <a:r>
              <a:rPr lang="en-US" sz="3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Kullanmak</a:t>
            </a:r>
            <a:r>
              <a:rPr lang="en-US" sz="3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</a:t>
            </a:r>
            <a:r>
              <a:rPr lang="tr-TR" sz="3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iber</a:t>
            </a:r>
            <a:r>
              <a:rPr lang="en-US" sz="3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Zorbalık</a:t>
            </a:r>
            <a:endParaRPr lang="en-US" sz="3800" b="1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6148CA1-5A0E-490F-87AD-53745B743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/>
          </a:p>
          <a:p>
            <a:pPr algn="l">
              <a:tabLst>
                <a:tab pos="2786063" algn="l"/>
              </a:tabLs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Varol ARDİL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613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4DDEBDD-D8BD-41A6-8A0D-B00E3768B0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xmlns="" id="{AA1B769C-8853-4D19-A330-3154A1983E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93" r="5480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7EA35131-6904-45EC-B1AA-301C01C1C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580" y="163452"/>
            <a:ext cx="4803636" cy="13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solidFill>
                  <a:srgbClr val="000000"/>
                </a:solidFill>
              </a:rPr>
              <a:t>Siber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Zorbalık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6117708-412A-44CD-A3AA-155F3F854B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4997" y="2272143"/>
            <a:ext cx="4706803" cy="388191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000" dirty="0" err="1">
                <a:solidFill>
                  <a:srgbClr val="000000"/>
                </a:solidFill>
              </a:rPr>
              <a:t>Teknolojik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araçları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kullanarak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kasıtlı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bir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şekilde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başkaları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ile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alay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etmek</a:t>
            </a:r>
            <a:r>
              <a:rPr lang="en-US" sz="3000" dirty="0">
                <a:solidFill>
                  <a:srgbClr val="000000"/>
                </a:solidFill>
              </a:rPr>
              <a:t>, </a:t>
            </a:r>
            <a:r>
              <a:rPr lang="en-US" sz="3000" dirty="0" err="1">
                <a:solidFill>
                  <a:srgbClr val="000000"/>
                </a:solidFill>
              </a:rPr>
              <a:t>izinsiz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fotoğraflarını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paylaşmak</a:t>
            </a:r>
            <a:r>
              <a:rPr lang="en-US" sz="3000" dirty="0">
                <a:solidFill>
                  <a:srgbClr val="000000"/>
                </a:solidFill>
              </a:rPr>
              <a:t>, </a:t>
            </a:r>
            <a:r>
              <a:rPr lang="en-US" sz="3000" dirty="0" err="1">
                <a:solidFill>
                  <a:srgbClr val="000000"/>
                </a:solidFill>
              </a:rPr>
              <a:t>hesaplarını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çalmak</a:t>
            </a:r>
            <a:r>
              <a:rPr lang="en-US" sz="3000" dirty="0">
                <a:solidFill>
                  <a:srgbClr val="000000"/>
                </a:solidFill>
              </a:rPr>
              <a:t>, </a:t>
            </a:r>
            <a:r>
              <a:rPr lang="en-US" sz="3000" dirty="0" err="1">
                <a:solidFill>
                  <a:srgbClr val="000000"/>
                </a:solidFill>
              </a:rPr>
              <a:t>onlarmış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gibi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davranıp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paylaşımda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bulunmak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suçtur</a:t>
            </a:r>
            <a:r>
              <a:rPr lang="en-US" sz="3000" dirty="0">
                <a:solidFill>
                  <a:srgbClr val="000000"/>
                </a:solidFill>
              </a:rPr>
              <a:t>!</a:t>
            </a:r>
          </a:p>
          <a:p>
            <a:r>
              <a:rPr lang="en-US" sz="3000" dirty="0" err="1">
                <a:solidFill>
                  <a:srgbClr val="000000"/>
                </a:solidFill>
              </a:rPr>
              <a:t>Siz</a:t>
            </a:r>
            <a:r>
              <a:rPr lang="en-US" sz="3000" dirty="0">
                <a:solidFill>
                  <a:srgbClr val="000000"/>
                </a:solidFill>
              </a:rPr>
              <a:t> de </a:t>
            </a:r>
            <a:r>
              <a:rPr lang="en-US" sz="3000" dirty="0" err="1">
                <a:solidFill>
                  <a:srgbClr val="000000"/>
                </a:solidFill>
              </a:rPr>
              <a:t>suça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ortak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r>
              <a:rPr lang="en-US" sz="3000" dirty="0" err="1">
                <a:solidFill>
                  <a:srgbClr val="000000"/>
                </a:solidFill>
              </a:rPr>
              <a:t>olmayın</a:t>
            </a:r>
            <a:r>
              <a:rPr lang="en-US" sz="3000" dirty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822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C803460-AB1A-4387-AEE6-36E918D8F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758C871-18E0-4051-B648-3CE1D783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76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/>
              <a:t>Ayas</a:t>
            </a:r>
            <a:r>
              <a:rPr lang="en-US" sz="1600" dirty="0"/>
              <a:t>, T., </a:t>
            </a:r>
            <a:r>
              <a:rPr lang="en-US" sz="1600" dirty="0" err="1"/>
              <a:t>Horzum</a:t>
            </a:r>
            <a:r>
              <a:rPr lang="en-US" sz="1600" dirty="0"/>
              <a:t>, M. (2012). </a:t>
            </a:r>
            <a:r>
              <a:rPr lang="en-US" sz="1600" dirty="0" err="1"/>
              <a:t>İlköğretim</a:t>
            </a:r>
            <a:r>
              <a:rPr lang="en-US" sz="1600" dirty="0"/>
              <a:t> </a:t>
            </a:r>
            <a:r>
              <a:rPr lang="en-US" sz="1600" dirty="0" err="1"/>
              <a:t>Öğrencilerinin</a:t>
            </a:r>
            <a:r>
              <a:rPr lang="en-US" sz="1600" dirty="0"/>
              <a:t> </a:t>
            </a:r>
            <a:r>
              <a:rPr lang="en-US" sz="1600" dirty="0" err="1"/>
              <a:t>Sanal</a:t>
            </a:r>
            <a:r>
              <a:rPr lang="en-US" sz="1600" dirty="0"/>
              <a:t> Zorba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Mağdur</a:t>
            </a:r>
            <a:r>
              <a:rPr lang="en-US" sz="1600" dirty="0"/>
              <a:t> </a:t>
            </a:r>
            <a:r>
              <a:rPr lang="en-US" sz="1600" dirty="0" err="1"/>
              <a:t>Olma</a:t>
            </a:r>
            <a:r>
              <a:rPr lang="en-US" sz="1600" dirty="0"/>
              <a:t> Durumu. </a:t>
            </a:r>
            <a:r>
              <a:rPr lang="en-US" sz="1600" i="1" dirty="0"/>
              <a:t>Elementary Education Online</a:t>
            </a:r>
            <a:r>
              <a:rPr lang="en-US" sz="1600" dirty="0"/>
              <a:t>, 11(2), 369-380</a:t>
            </a:r>
            <a:r>
              <a:rPr lang="tr-TR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Baker, Ö., </a:t>
            </a:r>
            <a:r>
              <a:rPr lang="en-US" sz="1600" dirty="0" err="1"/>
              <a:t>Kavşut,F</a:t>
            </a:r>
            <a:r>
              <a:rPr lang="en-US" sz="1600" dirty="0"/>
              <a:t>. (2007). </a:t>
            </a:r>
            <a:r>
              <a:rPr lang="en-US" sz="1600" dirty="0" err="1"/>
              <a:t>Akran</a:t>
            </a:r>
            <a:r>
              <a:rPr lang="en-US" sz="1600" dirty="0"/>
              <a:t> </a:t>
            </a:r>
            <a:r>
              <a:rPr lang="en-US" sz="1600" dirty="0" err="1"/>
              <a:t>Zorbalığının</a:t>
            </a:r>
            <a:r>
              <a:rPr lang="en-US" sz="1600" dirty="0"/>
              <a:t> </a:t>
            </a:r>
            <a:r>
              <a:rPr lang="en-US" sz="1600" dirty="0" err="1"/>
              <a:t>Yeni</a:t>
            </a:r>
            <a:r>
              <a:rPr lang="en-US" sz="1600" dirty="0"/>
              <a:t> </a:t>
            </a:r>
            <a:r>
              <a:rPr lang="en-US" sz="1600" dirty="0" err="1"/>
              <a:t>Yüzü</a:t>
            </a:r>
            <a:r>
              <a:rPr lang="en-US" sz="1600" dirty="0"/>
              <a:t>: </a:t>
            </a:r>
            <a:r>
              <a:rPr lang="en-US" sz="1600" dirty="0" err="1"/>
              <a:t>Siber</a:t>
            </a:r>
            <a:r>
              <a:rPr lang="en-US" sz="1600" dirty="0"/>
              <a:t> </a:t>
            </a:r>
            <a:r>
              <a:rPr lang="en-US" sz="1600" dirty="0" err="1"/>
              <a:t>Zorbalık</a:t>
            </a:r>
            <a:r>
              <a:rPr lang="en-US" sz="1600" dirty="0"/>
              <a:t>. </a:t>
            </a:r>
            <a:r>
              <a:rPr lang="en-US" sz="1600" i="1" dirty="0"/>
              <a:t>Eurasian Journal of Educational Research</a:t>
            </a:r>
            <a:r>
              <a:rPr lang="en-US" sz="1600" dirty="0"/>
              <a:t>, 27, pp, 31-42.</a:t>
            </a:r>
            <a:endParaRPr lang="tr-TR" sz="1600" dirty="0"/>
          </a:p>
          <a:p>
            <a:pPr marL="0" indent="0">
              <a:buNone/>
            </a:pPr>
            <a:r>
              <a:rPr lang="tr-TR" sz="1600" dirty="0"/>
              <a:t>Doküman | Eğitim Bilişim Ağı. (2019). </a:t>
            </a:r>
            <a:r>
              <a:rPr lang="tr-TR" sz="1600" dirty="0" err="1"/>
              <a:t>Retrieved</a:t>
            </a:r>
            <a:r>
              <a:rPr lang="tr-TR" sz="1600" dirty="0"/>
              <a:t> </a:t>
            </a:r>
            <a:r>
              <a:rPr lang="tr-TR" sz="1600" dirty="0" err="1"/>
              <a:t>from</a:t>
            </a:r>
            <a:r>
              <a:rPr lang="tr-TR" sz="1600" dirty="0"/>
              <a:t> </a:t>
            </a:r>
            <a:r>
              <a:rPr lang="tr-TR" sz="1600" dirty="0">
                <a:hlinkClick r:id="rId2"/>
              </a:rPr>
              <a:t>http://www.eba.gov.tr/</a:t>
            </a:r>
            <a:r>
              <a:rPr lang="tr-TR" sz="1600" dirty="0" err="1">
                <a:hlinkClick r:id="rId2"/>
              </a:rPr>
              <a:t>dokuman?icerik-id</a:t>
            </a:r>
            <a:r>
              <a:rPr lang="tr-TR" sz="1600" dirty="0">
                <a:hlinkClick r:id="rId2"/>
              </a:rPr>
              <a:t>=4524bdaa04692c01b4077aeeb65c8300361d53bb4a001</a:t>
            </a:r>
            <a:r>
              <a:rPr lang="tr-TR" sz="1600" dirty="0"/>
              <a:t>. </a:t>
            </a:r>
            <a:r>
              <a:rPr lang="en-US" sz="1600" dirty="0"/>
              <a:t> </a:t>
            </a:r>
            <a:endParaRPr lang="tr-TR" sz="1600" dirty="0"/>
          </a:p>
          <a:p>
            <a:pPr marL="0" indent="0">
              <a:buNone/>
            </a:pPr>
            <a:r>
              <a:rPr lang="en-US" sz="1600" dirty="0" err="1"/>
              <a:t>Hoşgörür</a:t>
            </a:r>
            <a:r>
              <a:rPr lang="en-US" sz="1600" dirty="0"/>
              <a:t>, V., Asil, O. (2017). </a:t>
            </a:r>
            <a:r>
              <a:rPr lang="en-US" sz="1600" dirty="0" err="1"/>
              <a:t>Okulda</a:t>
            </a:r>
            <a:r>
              <a:rPr lang="en-US" sz="1600" dirty="0"/>
              <a:t> </a:t>
            </a:r>
            <a:r>
              <a:rPr lang="en-US" sz="1600" dirty="0" err="1"/>
              <a:t>Zorbalık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Şiddetin</a:t>
            </a:r>
            <a:r>
              <a:rPr lang="en-US" sz="1600" dirty="0"/>
              <a:t> </a:t>
            </a:r>
            <a:r>
              <a:rPr lang="en-US" sz="1600" dirty="0" err="1"/>
              <a:t>Nedenleri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Önlenmesinin</a:t>
            </a:r>
            <a:r>
              <a:rPr lang="en-US" sz="1600" dirty="0"/>
              <a:t> </a:t>
            </a:r>
            <a:r>
              <a:rPr lang="en-US" sz="1600" dirty="0" err="1"/>
              <a:t>Yönetimi</a:t>
            </a:r>
            <a:r>
              <a:rPr lang="en-US" sz="1600" dirty="0"/>
              <a:t> (</a:t>
            </a:r>
            <a:r>
              <a:rPr lang="en-US" sz="1600" dirty="0" err="1"/>
              <a:t>Muğla</a:t>
            </a:r>
            <a:r>
              <a:rPr lang="en-US" sz="1600" dirty="0"/>
              <a:t> Merkez </a:t>
            </a:r>
            <a:r>
              <a:rPr lang="en-US" sz="1600" dirty="0" err="1"/>
              <a:t>İlçe</a:t>
            </a:r>
            <a:r>
              <a:rPr lang="en-US" sz="1600" dirty="0"/>
              <a:t> </a:t>
            </a:r>
            <a:r>
              <a:rPr lang="en-US" sz="1600" dirty="0" err="1"/>
              <a:t>Örneği</a:t>
            </a:r>
            <a:r>
              <a:rPr lang="en-US" sz="1600" dirty="0"/>
              <a:t>). </a:t>
            </a:r>
            <a:r>
              <a:rPr lang="en-US" sz="1600" i="1" dirty="0"/>
              <a:t>Bayburt </a:t>
            </a:r>
            <a:r>
              <a:rPr lang="en-US" sz="1600" i="1" dirty="0" err="1"/>
              <a:t>Eğitim</a:t>
            </a:r>
            <a:r>
              <a:rPr lang="en-US" sz="1600" i="1" dirty="0"/>
              <a:t> </a:t>
            </a:r>
            <a:r>
              <a:rPr lang="en-US" sz="1600" i="1" dirty="0" err="1"/>
              <a:t>Fakültesi</a:t>
            </a:r>
            <a:r>
              <a:rPr lang="en-US" sz="1600" i="1" dirty="0"/>
              <a:t> </a:t>
            </a:r>
            <a:r>
              <a:rPr lang="en-US" sz="1600" i="1" dirty="0" err="1"/>
              <a:t>Dergisi</a:t>
            </a:r>
            <a:r>
              <a:rPr lang="en-US" sz="1600" i="1" dirty="0"/>
              <a:t>, </a:t>
            </a:r>
            <a:r>
              <a:rPr lang="en-US" sz="1600" dirty="0"/>
              <a:t>Cilt:12, Sayı:24, 859-880. </a:t>
            </a:r>
            <a:endParaRPr lang="tr-TR" sz="1600" dirty="0"/>
          </a:p>
          <a:p>
            <a:pPr marL="0" indent="0">
              <a:buNone/>
            </a:pPr>
            <a:endParaRPr lang="tr-TR" sz="16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37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EE6553D0-76A6-4C6D-AE12-DD840AAE7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95943"/>
            <a:ext cx="10515600" cy="993095"/>
          </a:xfrm>
        </p:spPr>
        <p:txBody>
          <a:bodyPr/>
          <a:lstStyle/>
          <a:p>
            <a:pPr algn="ctr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Zorbalık Nedir?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7851EF49-ECEC-4357-91AB-ADF9D11B2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275281"/>
            <a:ext cx="5683929" cy="53867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Zorbalık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birbirini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tanıyan</a:t>
            </a:r>
            <a:r>
              <a:rPr lang="tr-T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tanımayan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iki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kişi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arasında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rahatsızlık</a:t>
            </a: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verici</a:t>
            </a:r>
            <a:r>
              <a:rPr lang="en-U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olan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tekrarlanarak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gerçekleşen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olumsuzluktur</a:t>
            </a:r>
            <a:r>
              <a:rPr 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2BA1225-37F4-43ED-B71A-76D205C15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1681163"/>
            <a:ext cx="4588828" cy="8239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İçerik Yer Tutucusu 7" descr="kişi, açık hava, spor, dik içeren bir resim&#10;&#10;Açıklama otomatik olarak oluşturuldu">
            <a:extLst>
              <a:ext uri="{FF2B5EF4-FFF2-40B4-BE49-F238E27FC236}">
                <a16:creationId xmlns:a16="http://schemas.microsoft.com/office/drawing/2014/main" xmlns="" id="{59602180-D6B8-4190-9EA0-546C42D9F50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5925" y="1586705"/>
            <a:ext cx="4589463" cy="4392064"/>
          </a:xfrm>
        </p:spPr>
      </p:pic>
    </p:spTree>
    <p:extLst>
      <p:ext uri="{BB962C8B-B14F-4D97-AF65-F5344CB8AC3E}">
        <p14:creationId xmlns:p14="http://schemas.microsoft.com/office/powerpoint/2010/main" xmlns="" val="23851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6C083E2B-2F0A-477C-AE9D-44775E2B2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171" y="802955"/>
            <a:ext cx="5309909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3403600" algn="l"/>
              </a:tabLst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Zorbalık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Davranışları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xmlns="" id="{59286F72-69B0-4564-B1C0-65AF8D4849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" b="1614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FD17D38C-6FC2-4E0A-B424-5DC75E60B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14876" y="2061029"/>
            <a:ext cx="6446495" cy="46300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342900"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takma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indent="-342900">
              <a:buFont typeface="Wingdings" panose="05000000000000000000" pitchFamily="2" charset="2"/>
              <a:buChar char="Ø"/>
            </a:pP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Dalga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geçme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indent="-342900">
              <a:buFont typeface="Wingdings" panose="05000000000000000000" pitchFamily="2" charset="2"/>
              <a:buChar char="Ø"/>
            </a:pP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Sözel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tehdit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etme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indent="-342900">
              <a:buFont typeface="Wingdings" panose="05000000000000000000" pitchFamily="2" charset="2"/>
              <a:buChar char="Ø"/>
            </a:pP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Dışlama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indent="-342900">
              <a:buFont typeface="Wingdings" panose="05000000000000000000" pitchFamily="2" charset="2"/>
              <a:buChar char="Ø"/>
            </a:pP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Hakaret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etme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indent="-342900">
              <a:buFont typeface="Wingdings" panose="05000000000000000000" pitchFamily="2" charset="2"/>
              <a:buChar char="Ø"/>
            </a:pP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Küçük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düşürme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indent="-342900">
              <a:buFont typeface="Wingdings" panose="05000000000000000000" pitchFamily="2" charset="2"/>
              <a:buChar char="Ø"/>
            </a:pP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Kasıtlı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korkutarak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kurbanın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eşyalarını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alma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zorbalık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davranışlarından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bazılarıdır</a:t>
            </a:r>
            <a:r>
              <a:rPr lang="tr-TR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4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048D260-F7CF-4B4D-8F4B-62384A0F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811" y="1573586"/>
            <a:ext cx="912258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Siber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Zorbalık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Nedir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FCD88CC-98BA-4EE4-9424-4F4E0686C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1811" y="2685143"/>
            <a:ext cx="6066118" cy="281342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Siber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zorbalık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fiziksel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ortamda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gerçekleştirilen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zorbalık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türlerine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benzemektedir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Temel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fark internet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cep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telefonu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gibi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sanal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iletişimin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gerçekleşebildiği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bilgi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iletişim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teknolojilerinin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aracı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kullanılmasıdır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xmlns="" id="{A9616D99-AEFB-4C95-84EF-5DEC698D92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xmlns="" id="{D0F97023-F626-4FC5-8C2D-753B5C7F46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xmlns="" id="{5193EAE7-0CA9-4147-B3C2-818BD73E9A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1962" y="2685143"/>
            <a:ext cx="2542433" cy="255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592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F3470EE-19D0-44A8-BC72-DCE228C66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S</a:t>
            </a:r>
            <a:r>
              <a:rPr lang="tr-TR" b="1" dirty="0" err="1"/>
              <a:t>iber</a:t>
            </a:r>
            <a:r>
              <a:rPr lang="en-US" b="1" dirty="0"/>
              <a:t> </a:t>
            </a:r>
            <a:r>
              <a:rPr lang="en-US" b="1" dirty="0" err="1"/>
              <a:t>Zorbalık</a:t>
            </a:r>
            <a:r>
              <a:rPr lang="en-US" b="1" dirty="0"/>
              <a:t>…</a:t>
            </a:r>
          </a:p>
        </p:txBody>
      </p: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xmlns="" id="{392C5E79-2521-4F98-9535-A339A292E9A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293" y="2623439"/>
            <a:ext cx="5069382" cy="2686772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607803A-4E99-444E-94F7-8785CDDF58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2989BE6A-C309-418E-8ADD-1616A98057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E530731-3257-4A5E-8C04-83D0AFD4C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60343" y="1544828"/>
            <a:ext cx="4601028" cy="47995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İnsanların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teknolojik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aletler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aracılığıyla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telefon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bilgisayar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tablet, internet vb.)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başkalarını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kasıtlı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tekrarlı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sistematik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şekilde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rahatsız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etmesine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sanal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zorbalık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denir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4798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3E80F23-E363-474A-A14F-BF99C8DF7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620665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Siber Zorbalık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754C330-6D96-448B-96D0-80DB647F7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1953127"/>
            <a:ext cx="6467867" cy="476698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 iletişim araçları ile;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Kötü sözler yazmak,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Başkalarının fotoğraflarını izinsiz paylaşmak,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medya hesapları üzerinde başkalarını aşağılamak,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medya hesaplarını çalıp izinsiz paylaşımlarda bulunmak,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Kişileri tehdit etmek birer zorbalıktır.</a:t>
            </a:r>
            <a:r>
              <a:rPr lang="tr-TR" sz="3000" dirty="0"/>
              <a:t> 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xmlns="" id="{B4A04B26-CC74-4B19-8DBB-97F93BDCC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20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9D132A5-0BBC-4324-A44B-8452770D7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Zorba</a:t>
            </a:r>
            <a:r>
              <a:rPr lang="tr-TR" dirty="0"/>
              <a:t> olma</a:t>
            </a:r>
            <a:r>
              <a:rPr lang="tr-TR" dirty="0">
                <a:solidFill>
                  <a:srgbClr val="FF0000"/>
                </a:solidFill>
              </a:rPr>
              <a:t> (X)</a:t>
            </a:r>
            <a:r>
              <a:rPr lang="tr-TR" dirty="0"/>
              <a:t>, </a:t>
            </a:r>
            <a:r>
              <a:rPr lang="tr-TR" dirty="0">
                <a:solidFill>
                  <a:srgbClr val="00B0F0"/>
                </a:solidFill>
              </a:rPr>
              <a:t>Dost</a:t>
            </a:r>
            <a:r>
              <a:rPr lang="tr-TR" dirty="0"/>
              <a:t> ol</a:t>
            </a:r>
            <a:r>
              <a:rPr lang="tr-TR" dirty="0">
                <a:solidFill>
                  <a:srgbClr val="00B0F0"/>
                </a:solidFill>
              </a:rPr>
              <a:t> (</a:t>
            </a:r>
            <a:r>
              <a:rPr lang="en-US" dirty="0">
                <a:solidFill>
                  <a:srgbClr val="00B0F0"/>
                </a:solidFill>
              </a:rPr>
              <a:t>✓</a:t>
            </a:r>
            <a:r>
              <a:rPr lang="tr-TR" dirty="0">
                <a:solidFill>
                  <a:srgbClr val="00B0F0"/>
                </a:solidFill>
              </a:rPr>
              <a:t>)</a:t>
            </a:r>
            <a:r>
              <a:rPr lang="tr-TR" dirty="0"/>
              <a:t>!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FCDF435-B50B-4377-817B-D6ACA1D95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329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Arkadaşlarına saygı duy!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İzinsiz hesaplarına girme!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Başkaları ile alay etme!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Fotoğraflarına veya düşüncelerine kötü yorum yapma!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Arkadaşını koru, destek ol!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Yanlışlara karşı seyirci kalma!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6" name="İçerik Yer Tutucusu 5" descr="metin, açık hava, işaret, gök içeren bir resim&#10;&#10;Açıklama otomatik olarak oluşturuldu">
            <a:extLst>
              <a:ext uri="{FF2B5EF4-FFF2-40B4-BE49-F238E27FC236}">
                <a16:creationId xmlns:a16="http://schemas.microsoft.com/office/drawing/2014/main" xmlns="" id="{4BC10C38-DE11-4760-9D45-878A7DEF8E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8258" y="1825625"/>
            <a:ext cx="5065542" cy="4351338"/>
          </a:xfrm>
        </p:spPr>
      </p:pic>
    </p:spTree>
    <p:extLst>
      <p:ext uri="{BB962C8B-B14F-4D97-AF65-F5344CB8AC3E}">
        <p14:creationId xmlns:p14="http://schemas.microsoft.com/office/powerpoint/2010/main" xmlns="" val="28130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32E66755-B37E-42CF-8D77-952B225A1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tr-TR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Birisi zorbalığa maruz kalırsa:</a:t>
            </a:r>
            <a:endParaRPr lang="en-US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EB8D47B8-4558-41AC-93A3-A6FBD9C9B6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46" r="23071" b="-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B19D58F-7237-44C4-A6A8-00494B020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443631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3000" dirty="0">
                <a:solidFill>
                  <a:srgbClr val="000000"/>
                </a:solidFill>
              </a:rPr>
              <a:t>Sessiz kalma; büyüklerine, öğretmenine bilgi ver,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000" dirty="0">
                <a:solidFill>
                  <a:srgbClr val="000000"/>
                </a:solidFill>
              </a:rPr>
              <a:t>Şakaya alıp sen de gülme,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000" dirty="0">
                <a:solidFill>
                  <a:srgbClr val="000000"/>
                </a:solidFill>
              </a:rPr>
              <a:t>Sosyal medyada başkalarıyla alay eden fotoğrafları, videoları beğenme, izleme. Böyle fotoğraf ve videoları varsa hesaplarınızdan silin.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6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xmlns="" id="{32E66755-B37E-42CF-8D77-952B225A1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Senin başına gelirse ne yapmalısın?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EB8D47B8-4558-41AC-93A3-A6FBD9C9B6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246" r="23071" b="-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B19D58F-7237-44C4-A6A8-00494B020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3" y="2644726"/>
            <a:ext cx="5304257" cy="4213273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0000"/>
                </a:solidFill>
              </a:rPr>
              <a:t>Anne babana, öğretmenlerine güvendiğin büyüklerine söyle,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0000"/>
                </a:solidFill>
              </a:rPr>
              <a:t>Sana gelen kötü içerikli paylaşımları hemen sil,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0000"/>
                </a:solidFill>
              </a:rPr>
              <a:t>Seni korkutan biri olursa korkma güvendiğin insanlarla paylaş,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0000"/>
                </a:solidFill>
              </a:rPr>
              <a:t>Sosyal medya hesap bilgilerini kimse ile paylaşma,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0000"/>
                </a:solidFill>
              </a:rPr>
              <a:t>Başkaları zorbalık yapıyor diye sen de yapma, kötülüğe kötülük ile cevap verme ve unutma zorbalık suçtur. </a:t>
            </a:r>
          </a:p>
          <a:p>
            <a:pPr marL="0" indent="0">
              <a:buNone/>
            </a:pPr>
            <a:endParaRPr lang="tr-T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1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449</Words>
  <Application>Microsoft Office PowerPoint</Application>
  <PresentationFormat>Özel</PresentationFormat>
  <Paragraphs>54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Office Teması</vt:lpstr>
      <vt:lpstr>Bilgi ve İletişim Teknolojilerini Kötüye Kullanmak: Siber Zorbalık</vt:lpstr>
      <vt:lpstr>Zorbalık Nedir? </vt:lpstr>
      <vt:lpstr>Zorbalık Davranışları </vt:lpstr>
      <vt:lpstr>Peki Siber Zorbalık Nedir?</vt:lpstr>
      <vt:lpstr>Siber Zorbalık…</vt:lpstr>
      <vt:lpstr>Siber Zorbalık</vt:lpstr>
      <vt:lpstr>Zorba olma (X), Dost ol (✓)!</vt:lpstr>
      <vt:lpstr>Birisi zorbalığa maruz kalırsa:</vt:lpstr>
      <vt:lpstr>Senin başına gelirse ne yapmalısın?</vt:lpstr>
      <vt:lpstr>Siber Zorbalık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 ve İletişim Teknolojilerini Kötüye Kullanmak: Sanal Zorbalık</dc:title>
  <dc:creator>varol</dc:creator>
  <cp:lastModifiedBy>cASPER</cp:lastModifiedBy>
  <cp:revision>16</cp:revision>
  <dcterms:created xsi:type="dcterms:W3CDTF">2019-04-02T11:20:00Z</dcterms:created>
  <dcterms:modified xsi:type="dcterms:W3CDTF">2021-03-03T12:25:36Z</dcterms:modified>
</cp:coreProperties>
</file>