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36"/>
  </p:notesMasterIdLst>
  <p:sldIdLst>
    <p:sldId id="256" r:id="rId2"/>
    <p:sldId id="257" r:id="rId3"/>
    <p:sldId id="264" r:id="rId4"/>
    <p:sldId id="275" r:id="rId5"/>
    <p:sldId id="258" r:id="rId6"/>
    <p:sldId id="263" r:id="rId7"/>
    <p:sldId id="262" r:id="rId8"/>
    <p:sldId id="259" r:id="rId9"/>
    <p:sldId id="260" r:id="rId10"/>
    <p:sldId id="261" r:id="rId11"/>
    <p:sldId id="280" r:id="rId12"/>
    <p:sldId id="281" r:id="rId13"/>
    <p:sldId id="265" r:id="rId14"/>
    <p:sldId id="274" r:id="rId15"/>
    <p:sldId id="273" r:id="rId16"/>
    <p:sldId id="272" r:id="rId17"/>
    <p:sldId id="271" r:id="rId18"/>
    <p:sldId id="267" r:id="rId19"/>
    <p:sldId id="282" r:id="rId20"/>
    <p:sldId id="268" r:id="rId21"/>
    <p:sldId id="283" r:id="rId22"/>
    <p:sldId id="270" r:id="rId23"/>
    <p:sldId id="279" r:id="rId24"/>
    <p:sldId id="278" r:id="rId25"/>
    <p:sldId id="284" r:id="rId26"/>
    <p:sldId id="285" r:id="rId27"/>
    <p:sldId id="286" r:id="rId28"/>
    <p:sldId id="287" r:id="rId29"/>
    <p:sldId id="288" r:id="rId30"/>
    <p:sldId id="289" r:id="rId31"/>
    <p:sldId id="291" r:id="rId32"/>
    <p:sldId id="290" r:id="rId33"/>
    <p:sldId id="292" r:id="rId34"/>
    <p:sldId id="294"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fikadoganay99@gmail.com" initials="r" lastIdx="1" clrIdx="0">
    <p:extLst>
      <p:ext uri="{19B8F6BF-5375-455C-9EA6-DF929625EA0E}">
        <p15:presenceInfo xmlns:p15="http://schemas.microsoft.com/office/powerpoint/2012/main" xmlns="" userId="9b9f4db98980cee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CCFF"/>
    <a:srgbClr val="D60093"/>
    <a:srgbClr val="FF99FF"/>
    <a:srgbClr val="C9E5E9"/>
    <a:srgbClr val="E2E7B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10" d="100"/>
          <a:sy n="110" d="100"/>
        </p:scale>
        <p:origin x="-52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B9F91-BE40-401E-948F-46B0E45E864A}" type="datetimeFigureOut">
              <a:rPr lang="tr-TR" smtClean="0"/>
              <a:pPr/>
              <a:t>3.3.2021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1B25DB-3225-4E91-A778-A6B116732A90}" type="slidenum">
              <a:rPr lang="tr-TR" smtClean="0"/>
              <a:pPr/>
              <a:t>‹#›</a:t>
            </a:fld>
            <a:endParaRPr lang="tr-TR"/>
          </a:p>
        </p:txBody>
      </p:sp>
    </p:spTree>
    <p:extLst>
      <p:ext uri="{BB962C8B-B14F-4D97-AF65-F5344CB8AC3E}">
        <p14:creationId xmlns:p14="http://schemas.microsoft.com/office/powerpoint/2010/main" xmlns="" val="3247131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B1B25DB-3225-4E91-A778-A6B116732A90}" type="slidenum">
              <a:rPr lang="tr-TR" smtClean="0"/>
              <a:pPr/>
              <a:t>3</a:t>
            </a:fld>
            <a:endParaRPr lang="tr-TR"/>
          </a:p>
        </p:txBody>
      </p:sp>
    </p:spTree>
    <p:extLst>
      <p:ext uri="{BB962C8B-B14F-4D97-AF65-F5344CB8AC3E}">
        <p14:creationId xmlns:p14="http://schemas.microsoft.com/office/powerpoint/2010/main" xmlns="" val="3364257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B1B25DB-3225-4E91-A778-A6B116732A90}" type="slidenum">
              <a:rPr lang="tr-TR" smtClean="0"/>
              <a:pPr/>
              <a:t>12</a:t>
            </a:fld>
            <a:endParaRPr lang="tr-TR"/>
          </a:p>
        </p:txBody>
      </p:sp>
    </p:spTree>
    <p:extLst>
      <p:ext uri="{BB962C8B-B14F-4D97-AF65-F5344CB8AC3E}">
        <p14:creationId xmlns:p14="http://schemas.microsoft.com/office/powerpoint/2010/main" xmlns="" val="2076363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B1B25DB-3225-4E91-A778-A6B116732A90}" type="slidenum">
              <a:rPr lang="tr-TR" smtClean="0"/>
              <a:pPr/>
              <a:t>18</a:t>
            </a:fld>
            <a:endParaRPr lang="tr-TR"/>
          </a:p>
        </p:txBody>
      </p:sp>
    </p:spTree>
    <p:extLst>
      <p:ext uri="{BB962C8B-B14F-4D97-AF65-F5344CB8AC3E}">
        <p14:creationId xmlns:p14="http://schemas.microsoft.com/office/powerpoint/2010/main" xmlns="" val="3493984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FDA7A44-F2CF-4DFD-B0EB-A65FF120AD1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B7B04DB5-7501-40A1-8CB6-AA09AE654D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ED5A0E2B-CF35-48F4-AAC6-5CC464AEC542}"/>
              </a:ext>
            </a:extLst>
          </p:cNvPr>
          <p:cNvSpPr>
            <a:spLocks noGrp="1"/>
          </p:cNvSpPr>
          <p:nvPr>
            <p:ph type="dt" sz="half" idx="10"/>
          </p:nvPr>
        </p:nvSpPr>
        <p:spPr/>
        <p:txBody>
          <a:bodyPr/>
          <a:lstStyle/>
          <a:p>
            <a:fld id="{DE1FE218-BC9B-4841-86EB-FD044C17561A}" type="datetimeFigureOut">
              <a:rPr lang="tr-TR" smtClean="0"/>
              <a:pPr/>
              <a:t>3.3.2021</a:t>
            </a:fld>
            <a:endParaRPr lang="tr-TR"/>
          </a:p>
        </p:txBody>
      </p:sp>
      <p:sp>
        <p:nvSpPr>
          <p:cNvPr id="5" name="Alt Bilgi Yer Tutucusu 4">
            <a:extLst>
              <a:ext uri="{FF2B5EF4-FFF2-40B4-BE49-F238E27FC236}">
                <a16:creationId xmlns:a16="http://schemas.microsoft.com/office/drawing/2014/main" xmlns="" id="{7EF59A6D-4400-4B53-9D95-0A7FC8268C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30393DF5-9D7C-4A59-9DF5-3CD11D1B11EC}"/>
              </a:ext>
            </a:extLst>
          </p:cNvPr>
          <p:cNvSpPr>
            <a:spLocks noGrp="1"/>
          </p:cNvSpPr>
          <p:nvPr>
            <p:ph type="sldNum" sz="quarter" idx="12"/>
          </p:nvPr>
        </p:nvSpPr>
        <p:spPr/>
        <p:txBody>
          <a:bodyPr/>
          <a:lstStyle/>
          <a:p>
            <a:fld id="{390D4742-CF0C-4DA0-BD52-6C5DCE9001E9}" type="slidenum">
              <a:rPr lang="tr-TR" smtClean="0"/>
              <a:pPr/>
              <a:t>‹#›</a:t>
            </a:fld>
            <a:endParaRPr lang="tr-TR"/>
          </a:p>
        </p:txBody>
      </p:sp>
    </p:spTree>
    <p:extLst>
      <p:ext uri="{BB962C8B-B14F-4D97-AF65-F5344CB8AC3E}">
        <p14:creationId xmlns:p14="http://schemas.microsoft.com/office/powerpoint/2010/main" xmlns="" val="76135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5599A9B-BDD8-4737-8A75-4910879E4F7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E9B63A0A-5FD0-48CC-AF62-932CA8AE037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4FAFA084-87D4-46DC-8BC6-AFEDC96AF328}"/>
              </a:ext>
            </a:extLst>
          </p:cNvPr>
          <p:cNvSpPr>
            <a:spLocks noGrp="1"/>
          </p:cNvSpPr>
          <p:nvPr>
            <p:ph type="dt" sz="half" idx="10"/>
          </p:nvPr>
        </p:nvSpPr>
        <p:spPr/>
        <p:txBody>
          <a:bodyPr/>
          <a:lstStyle/>
          <a:p>
            <a:fld id="{DE1FE218-BC9B-4841-86EB-FD044C17561A}" type="datetimeFigureOut">
              <a:rPr lang="tr-TR" smtClean="0"/>
              <a:pPr/>
              <a:t>3.3.2021</a:t>
            </a:fld>
            <a:endParaRPr lang="tr-TR"/>
          </a:p>
        </p:txBody>
      </p:sp>
      <p:sp>
        <p:nvSpPr>
          <p:cNvPr id="5" name="Alt Bilgi Yer Tutucusu 4">
            <a:extLst>
              <a:ext uri="{FF2B5EF4-FFF2-40B4-BE49-F238E27FC236}">
                <a16:creationId xmlns:a16="http://schemas.microsoft.com/office/drawing/2014/main" xmlns="" id="{2BCAE22C-AFAD-46EB-AFF8-9F6D34B0725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844D467-CC79-48B5-9A7E-BA3478F1CB02}"/>
              </a:ext>
            </a:extLst>
          </p:cNvPr>
          <p:cNvSpPr>
            <a:spLocks noGrp="1"/>
          </p:cNvSpPr>
          <p:nvPr>
            <p:ph type="sldNum" sz="quarter" idx="12"/>
          </p:nvPr>
        </p:nvSpPr>
        <p:spPr/>
        <p:txBody>
          <a:bodyPr/>
          <a:lstStyle/>
          <a:p>
            <a:fld id="{390D4742-CF0C-4DA0-BD52-6C5DCE9001E9}" type="slidenum">
              <a:rPr lang="tr-TR" smtClean="0"/>
              <a:pPr/>
              <a:t>‹#›</a:t>
            </a:fld>
            <a:endParaRPr lang="tr-TR"/>
          </a:p>
        </p:txBody>
      </p:sp>
    </p:spTree>
    <p:extLst>
      <p:ext uri="{BB962C8B-B14F-4D97-AF65-F5344CB8AC3E}">
        <p14:creationId xmlns:p14="http://schemas.microsoft.com/office/powerpoint/2010/main" xmlns="" val="65188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1D87C29E-7E83-4F13-AAB3-D8FA7C678BC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18D4A98A-085D-4E8B-B9EB-2F0BB49438FE}"/>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DAC71C58-445C-4649-A3A9-502BFA6977E2}"/>
              </a:ext>
            </a:extLst>
          </p:cNvPr>
          <p:cNvSpPr>
            <a:spLocks noGrp="1"/>
          </p:cNvSpPr>
          <p:nvPr>
            <p:ph type="dt" sz="half" idx="10"/>
          </p:nvPr>
        </p:nvSpPr>
        <p:spPr/>
        <p:txBody>
          <a:bodyPr/>
          <a:lstStyle/>
          <a:p>
            <a:fld id="{DE1FE218-BC9B-4841-86EB-FD044C17561A}" type="datetimeFigureOut">
              <a:rPr lang="tr-TR" smtClean="0"/>
              <a:pPr/>
              <a:t>3.3.2021</a:t>
            </a:fld>
            <a:endParaRPr lang="tr-TR"/>
          </a:p>
        </p:txBody>
      </p:sp>
      <p:sp>
        <p:nvSpPr>
          <p:cNvPr id="5" name="Alt Bilgi Yer Tutucusu 4">
            <a:extLst>
              <a:ext uri="{FF2B5EF4-FFF2-40B4-BE49-F238E27FC236}">
                <a16:creationId xmlns:a16="http://schemas.microsoft.com/office/drawing/2014/main" xmlns="" id="{5DD11F63-99CE-4CB2-85F3-29AF3EC72F5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A2665EFB-B3C7-491D-8B28-5142DD954CFC}"/>
              </a:ext>
            </a:extLst>
          </p:cNvPr>
          <p:cNvSpPr>
            <a:spLocks noGrp="1"/>
          </p:cNvSpPr>
          <p:nvPr>
            <p:ph type="sldNum" sz="quarter" idx="12"/>
          </p:nvPr>
        </p:nvSpPr>
        <p:spPr/>
        <p:txBody>
          <a:bodyPr/>
          <a:lstStyle/>
          <a:p>
            <a:fld id="{390D4742-CF0C-4DA0-BD52-6C5DCE9001E9}" type="slidenum">
              <a:rPr lang="tr-TR" smtClean="0"/>
              <a:pPr/>
              <a:t>‹#›</a:t>
            </a:fld>
            <a:endParaRPr lang="tr-TR"/>
          </a:p>
        </p:txBody>
      </p:sp>
    </p:spTree>
    <p:extLst>
      <p:ext uri="{BB962C8B-B14F-4D97-AF65-F5344CB8AC3E}">
        <p14:creationId xmlns:p14="http://schemas.microsoft.com/office/powerpoint/2010/main" xmlns="" val="2340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1EF6140-ACAE-4B27-AFA2-0B54F8FD39F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170AE8CE-BA97-41C0-9AD7-CA79AE3DBC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5905D581-5F91-4C77-8606-D30CE7694C21}"/>
              </a:ext>
            </a:extLst>
          </p:cNvPr>
          <p:cNvSpPr>
            <a:spLocks noGrp="1"/>
          </p:cNvSpPr>
          <p:nvPr>
            <p:ph type="dt" sz="half" idx="10"/>
          </p:nvPr>
        </p:nvSpPr>
        <p:spPr/>
        <p:txBody>
          <a:bodyPr/>
          <a:lstStyle/>
          <a:p>
            <a:fld id="{DE1FE218-BC9B-4841-86EB-FD044C17561A}" type="datetimeFigureOut">
              <a:rPr lang="tr-TR" smtClean="0"/>
              <a:pPr/>
              <a:t>3.3.2021</a:t>
            </a:fld>
            <a:endParaRPr lang="tr-TR"/>
          </a:p>
        </p:txBody>
      </p:sp>
      <p:sp>
        <p:nvSpPr>
          <p:cNvPr id="5" name="Alt Bilgi Yer Tutucusu 4">
            <a:extLst>
              <a:ext uri="{FF2B5EF4-FFF2-40B4-BE49-F238E27FC236}">
                <a16:creationId xmlns:a16="http://schemas.microsoft.com/office/drawing/2014/main" xmlns="" id="{3C5A3728-3736-4049-BFD7-04223E32569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B6DF0E81-3F6D-49A0-993A-2060867218F2}"/>
              </a:ext>
            </a:extLst>
          </p:cNvPr>
          <p:cNvSpPr>
            <a:spLocks noGrp="1"/>
          </p:cNvSpPr>
          <p:nvPr>
            <p:ph type="sldNum" sz="quarter" idx="12"/>
          </p:nvPr>
        </p:nvSpPr>
        <p:spPr/>
        <p:txBody>
          <a:bodyPr/>
          <a:lstStyle/>
          <a:p>
            <a:fld id="{390D4742-CF0C-4DA0-BD52-6C5DCE9001E9}" type="slidenum">
              <a:rPr lang="tr-TR" smtClean="0"/>
              <a:pPr/>
              <a:t>‹#›</a:t>
            </a:fld>
            <a:endParaRPr lang="tr-TR"/>
          </a:p>
        </p:txBody>
      </p:sp>
    </p:spTree>
    <p:extLst>
      <p:ext uri="{BB962C8B-B14F-4D97-AF65-F5344CB8AC3E}">
        <p14:creationId xmlns:p14="http://schemas.microsoft.com/office/powerpoint/2010/main" xmlns="" val="94579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887573F-7DA3-49B5-973E-526227FCE2B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C5AAC757-5BBA-4AE5-97A2-94BDA70283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1F2B1A82-36D9-4600-9344-44988673EC8E}"/>
              </a:ext>
            </a:extLst>
          </p:cNvPr>
          <p:cNvSpPr>
            <a:spLocks noGrp="1"/>
          </p:cNvSpPr>
          <p:nvPr>
            <p:ph type="dt" sz="half" idx="10"/>
          </p:nvPr>
        </p:nvSpPr>
        <p:spPr/>
        <p:txBody>
          <a:bodyPr/>
          <a:lstStyle/>
          <a:p>
            <a:fld id="{DE1FE218-BC9B-4841-86EB-FD044C17561A}" type="datetimeFigureOut">
              <a:rPr lang="tr-TR" smtClean="0"/>
              <a:pPr/>
              <a:t>3.3.2021</a:t>
            </a:fld>
            <a:endParaRPr lang="tr-TR"/>
          </a:p>
        </p:txBody>
      </p:sp>
      <p:sp>
        <p:nvSpPr>
          <p:cNvPr id="5" name="Alt Bilgi Yer Tutucusu 4">
            <a:extLst>
              <a:ext uri="{FF2B5EF4-FFF2-40B4-BE49-F238E27FC236}">
                <a16:creationId xmlns:a16="http://schemas.microsoft.com/office/drawing/2014/main" xmlns="" id="{D7B5173C-3D49-4D26-BDF5-2B195EAE972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55AF2041-6A21-4B08-98AD-04267B2C53E3}"/>
              </a:ext>
            </a:extLst>
          </p:cNvPr>
          <p:cNvSpPr>
            <a:spLocks noGrp="1"/>
          </p:cNvSpPr>
          <p:nvPr>
            <p:ph type="sldNum" sz="quarter" idx="12"/>
          </p:nvPr>
        </p:nvSpPr>
        <p:spPr/>
        <p:txBody>
          <a:bodyPr/>
          <a:lstStyle/>
          <a:p>
            <a:fld id="{390D4742-CF0C-4DA0-BD52-6C5DCE9001E9}" type="slidenum">
              <a:rPr lang="tr-TR" smtClean="0"/>
              <a:pPr/>
              <a:t>‹#›</a:t>
            </a:fld>
            <a:endParaRPr lang="tr-TR"/>
          </a:p>
        </p:txBody>
      </p:sp>
    </p:spTree>
    <p:extLst>
      <p:ext uri="{BB962C8B-B14F-4D97-AF65-F5344CB8AC3E}">
        <p14:creationId xmlns:p14="http://schemas.microsoft.com/office/powerpoint/2010/main" xmlns="" val="134820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E6A3846-FE46-4551-BA35-4F6F564373E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E117A518-9ED5-4408-ACC4-FFA04E1F146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88D9770B-B54C-4673-8378-5F4B74EA25A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64E6BDE8-91A8-4816-9455-AEEFF7D98791}"/>
              </a:ext>
            </a:extLst>
          </p:cNvPr>
          <p:cNvSpPr>
            <a:spLocks noGrp="1"/>
          </p:cNvSpPr>
          <p:nvPr>
            <p:ph type="dt" sz="half" idx="10"/>
          </p:nvPr>
        </p:nvSpPr>
        <p:spPr/>
        <p:txBody>
          <a:bodyPr/>
          <a:lstStyle/>
          <a:p>
            <a:fld id="{DE1FE218-BC9B-4841-86EB-FD044C17561A}" type="datetimeFigureOut">
              <a:rPr lang="tr-TR" smtClean="0"/>
              <a:pPr/>
              <a:t>3.3.2021</a:t>
            </a:fld>
            <a:endParaRPr lang="tr-TR"/>
          </a:p>
        </p:txBody>
      </p:sp>
      <p:sp>
        <p:nvSpPr>
          <p:cNvPr id="6" name="Alt Bilgi Yer Tutucusu 5">
            <a:extLst>
              <a:ext uri="{FF2B5EF4-FFF2-40B4-BE49-F238E27FC236}">
                <a16:creationId xmlns:a16="http://schemas.microsoft.com/office/drawing/2014/main" xmlns="" id="{53468F51-B8AA-4FFF-8636-14D043FD378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192472D5-DF9C-46EA-A2B7-433E6F3FB4D8}"/>
              </a:ext>
            </a:extLst>
          </p:cNvPr>
          <p:cNvSpPr>
            <a:spLocks noGrp="1"/>
          </p:cNvSpPr>
          <p:nvPr>
            <p:ph type="sldNum" sz="quarter" idx="12"/>
          </p:nvPr>
        </p:nvSpPr>
        <p:spPr/>
        <p:txBody>
          <a:bodyPr/>
          <a:lstStyle/>
          <a:p>
            <a:fld id="{390D4742-CF0C-4DA0-BD52-6C5DCE9001E9}" type="slidenum">
              <a:rPr lang="tr-TR" smtClean="0"/>
              <a:pPr/>
              <a:t>‹#›</a:t>
            </a:fld>
            <a:endParaRPr lang="tr-TR"/>
          </a:p>
        </p:txBody>
      </p:sp>
    </p:spTree>
    <p:extLst>
      <p:ext uri="{BB962C8B-B14F-4D97-AF65-F5344CB8AC3E}">
        <p14:creationId xmlns:p14="http://schemas.microsoft.com/office/powerpoint/2010/main" xmlns="" val="4148101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CE91FDF-9A78-4279-A7FC-219FF4DCF2F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F07EC81D-4C06-462A-A657-4C7801D5CD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FC9F40B8-CC10-4571-B9EC-462869562A5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D94C0CFB-0414-468F-A94A-A3E25F1BAB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BCC2C087-CE80-4A99-8C43-50E94D7A59B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E0D0D15F-8D9F-4057-A73C-FA9B952F6DC0}"/>
              </a:ext>
            </a:extLst>
          </p:cNvPr>
          <p:cNvSpPr>
            <a:spLocks noGrp="1"/>
          </p:cNvSpPr>
          <p:nvPr>
            <p:ph type="dt" sz="half" idx="10"/>
          </p:nvPr>
        </p:nvSpPr>
        <p:spPr/>
        <p:txBody>
          <a:bodyPr/>
          <a:lstStyle/>
          <a:p>
            <a:fld id="{DE1FE218-BC9B-4841-86EB-FD044C17561A}" type="datetimeFigureOut">
              <a:rPr lang="tr-TR" smtClean="0"/>
              <a:pPr/>
              <a:t>3.3.2021</a:t>
            </a:fld>
            <a:endParaRPr lang="tr-TR"/>
          </a:p>
        </p:txBody>
      </p:sp>
      <p:sp>
        <p:nvSpPr>
          <p:cNvPr id="8" name="Alt Bilgi Yer Tutucusu 7">
            <a:extLst>
              <a:ext uri="{FF2B5EF4-FFF2-40B4-BE49-F238E27FC236}">
                <a16:creationId xmlns:a16="http://schemas.microsoft.com/office/drawing/2014/main" xmlns="" id="{55AC37BC-1A97-4534-9A43-D71BF6D9927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613EE5DD-7DA1-438F-8BEB-3A70B8FF205F}"/>
              </a:ext>
            </a:extLst>
          </p:cNvPr>
          <p:cNvSpPr>
            <a:spLocks noGrp="1"/>
          </p:cNvSpPr>
          <p:nvPr>
            <p:ph type="sldNum" sz="quarter" idx="12"/>
          </p:nvPr>
        </p:nvSpPr>
        <p:spPr/>
        <p:txBody>
          <a:bodyPr/>
          <a:lstStyle/>
          <a:p>
            <a:fld id="{390D4742-CF0C-4DA0-BD52-6C5DCE9001E9}" type="slidenum">
              <a:rPr lang="tr-TR" smtClean="0"/>
              <a:pPr/>
              <a:t>‹#›</a:t>
            </a:fld>
            <a:endParaRPr lang="tr-TR"/>
          </a:p>
        </p:txBody>
      </p:sp>
    </p:spTree>
    <p:extLst>
      <p:ext uri="{BB962C8B-B14F-4D97-AF65-F5344CB8AC3E}">
        <p14:creationId xmlns:p14="http://schemas.microsoft.com/office/powerpoint/2010/main" xmlns="" val="383996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FCC7F29-7AFE-4450-A7CF-551B2071B35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1FDD9AFC-CCED-4680-93F1-D7DB6784ABD7}"/>
              </a:ext>
            </a:extLst>
          </p:cNvPr>
          <p:cNvSpPr>
            <a:spLocks noGrp="1"/>
          </p:cNvSpPr>
          <p:nvPr>
            <p:ph type="dt" sz="half" idx="10"/>
          </p:nvPr>
        </p:nvSpPr>
        <p:spPr/>
        <p:txBody>
          <a:bodyPr/>
          <a:lstStyle/>
          <a:p>
            <a:fld id="{DE1FE218-BC9B-4841-86EB-FD044C17561A}" type="datetimeFigureOut">
              <a:rPr lang="tr-TR" smtClean="0"/>
              <a:pPr/>
              <a:t>3.3.2021</a:t>
            </a:fld>
            <a:endParaRPr lang="tr-TR"/>
          </a:p>
        </p:txBody>
      </p:sp>
      <p:sp>
        <p:nvSpPr>
          <p:cNvPr id="4" name="Alt Bilgi Yer Tutucusu 3">
            <a:extLst>
              <a:ext uri="{FF2B5EF4-FFF2-40B4-BE49-F238E27FC236}">
                <a16:creationId xmlns:a16="http://schemas.microsoft.com/office/drawing/2014/main" xmlns="" id="{4EBC3930-C386-4216-906A-19224E312CD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645B0DDA-50F0-4F8B-9389-EE6FB3DC893F}"/>
              </a:ext>
            </a:extLst>
          </p:cNvPr>
          <p:cNvSpPr>
            <a:spLocks noGrp="1"/>
          </p:cNvSpPr>
          <p:nvPr>
            <p:ph type="sldNum" sz="quarter" idx="12"/>
          </p:nvPr>
        </p:nvSpPr>
        <p:spPr/>
        <p:txBody>
          <a:bodyPr/>
          <a:lstStyle/>
          <a:p>
            <a:fld id="{390D4742-CF0C-4DA0-BD52-6C5DCE9001E9}" type="slidenum">
              <a:rPr lang="tr-TR" smtClean="0"/>
              <a:pPr/>
              <a:t>‹#›</a:t>
            </a:fld>
            <a:endParaRPr lang="tr-TR"/>
          </a:p>
        </p:txBody>
      </p:sp>
    </p:spTree>
    <p:extLst>
      <p:ext uri="{BB962C8B-B14F-4D97-AF65-F5344CB8AC3E}">
        <p14:creationId xmlns:p14="http://schemas.microsoft.com/office/powerpoint/2010/main" xmlns="" val="864287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AE4BA41D-50C2-4CCC-818D-AA2487C1A7CF}"/>
              </a:ext>
            </a:extLst>
          </p:cNvPr>
          <p:cNvSpPr>
            <a:spLocks noGrp="1"/>
          </p:cNvSpPr>
          <p:nvPr>
            <p:ph type="dt" sz="half" idx="10"/>
          </p:nvPr>
        </p:nvSpPr>
        <p:spPr/>
        <p:txBody>
          <a:bodyPr/>
          <a:lstStyle/>
          <a:p>
            <a:fld id="{DE1FE218-BC9B-4841-86EB-FD044C17561A}" type="datetimeFigureOut">
              <a:rPr lang="tr-TR" smtClean="0"/>
              <a:pPr/>
              <a:t>3.3.2021</a:t>
            </a:fld>
            <a:endParaRPr lang="tr-TR"/>
          </a:p>
        </p:txBody>
      </p:sp>
      <p:sp>
        <p:nvSpPr>
          <p:cNvPr id="3" name="Alt Bilgi Yer Tutucusu 2">
            <a:extLst>
              <a:ext uri="{FF2B5EF4-FFF2-40B4-BE49-F238E27FC236}">
                <a16:creationId xmlns:a16="http://schemas.microsoft.com/office/drawing/2014/main" xmlns="" id="{00CFC7CD-E28E-4053-8185-E1DC5238B57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CF19E1C3-0C0A-4161-BC5F-1CA7704423C0}"/>
              </a:ext>
            </a:extLst>
          </p:cNvPr>
          <p:cNvSpPr>
            <a:spLocks noGrp="1"/>
          </p:cNvSpPr>
          <p:nvPr>
            <p:ph type="sldNum" sz="quarter" idx="12"/>
          </p:nvPr>
        </p:nvSpPr>
        <p:spPr/>
        <p:txBody>
          <a:bodyPr/>
          <a:lstStyle/>
          <a:p>
            <a:fld id="{390D4742-CF0C-4DA0-BD52-6C5DCE9001E9}" type="slidenum">
              <a:rPr lang="tr-TR" smtClean="0"/>
              <a:pPr/>
              <a:t>‹#›</a:t>
            </a:fld>
            <a:endParaRPr lang="tr-TR"/>
          </a:p>
        </p:txBody>
      </p:sp>
    </p:spTree>
    <p:extLst>
      <p:ext uri="{BB962C8B-B14F-4D97-AF65-F5344CB8AC3E}">
        <p14:creationId xmlns:p14="http://schemas.microsoft.com/office/powerpoint/2010/main" xmlns="" val="3104238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BFC7476-873C-4602-9A51-DD3534CCD2A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CE3E4ADB-5500-4995-ACBD-7C6DF4ED67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451DB29A-E930-491F-B17C-50C1216495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6BF01868-2C26-488D-8239-525B09163008}"/>
              </a:ext>
            </a:extLst>
          </p:cNvPr>
          <p:cNvSpPr>
            <a:spLocks noGrp="1"/>
          </p:cNvSpPr>
          <p:nvPr>
            <p:ph type="dt" sz="half" idx="10"/>
          </p:nvPr>
        </p:nvSpPr>
        <p:spPr/>
        <p:txBody>
          <a:bodyPr/>
          <a:lstStyle/>
          <a:p>
            <a:fld id="{DE1FE218-BC9B-4841-86EB-FD044C17561A}" type="datetimeFigureOut">
              <a:rPr lang="tr-TR" smtClean="0"/>
              <a:pPr/>
              <a:t>3.3.2021</a:t>
            </a:fld>
            <a:endParaRPr lang="tr-TR"/>
          </a:p>
        </p:txBody>
      </p:sp>
      <p:sp>
        <p:nvSpPr>
          <p:cNvPr id="6" name="Alt Bilgi Yer Tutucusu 5">
            <a:extLst>
              <a:ext uri="{FF2B5EF4-FFF2-40B4-BE49-F238E27FC236}">
                <a16:creationId xmlns:a16="http://schemas.microsoft.com/office/drawing/2014/main" xmlns="" id="{80555E74-6F02-43D6-95B6-D947DA00111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76714AE1-6FF8-41F3-A99E-0EA14B5ECF05}"/>
              </a:ext>
            </a:extLst>
          </p:cNvPr>
          <p:cNvSpPr>
            <a:spLocks noGrp="1"/>
          </p:cNvSpPr>
          <p:nvPr>
            <p:ph type="sldNum" sz="quarter" idx="12"/>
          </p:nvPr>
        </p:nvSpPr>
        <p:spPr/>
        <p:txBody>
          <a:bodyPr/>
          <a:lstStyle/>
          <a:p>
            <a:fld id="{390D4742-CF0C-4DA0-BD52-6C5DCE9001E9}" type="slidenum">
              <a:rPr lang="tr-TR" smtClean="0"/>
              <a:pPr/>
              <a:t>‹#›</a:t>
            </a:fld>
            <a:endParaRPr lang="tr-TR"/>
          </a:p>
        </p:txBody>
      </p:sp>
    </p:spTree>
    <p:extLst>
      <p:ext uri="{BB962C8B-B14F-4D97-AF65-F5344CB8AC3E}">
        <p14:creationId xmlns:p14="http://schemas.microsoft.com/office/powerpoint/2010/main" xmlns="" val="306973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2570138-EF2F-44D3-89CB-DF6440FA7B5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2746A31E-3EC3-4B0D-A0F4-4F506C8B4B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305370A3-0404-4E15-AF47-5197FE9E69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0781D7BB-AD26-4138-8EB3-A9CE98805F69}"/>
              </a:ext>
            </a:extLst>
          </p:cNvPr>
          <p:cNvSpPr>
            <a:spLocks noGrp="1"/>
          </p:cNvSpPr>
          <p:nvPr>
            <p:ph type="dt" sz="half" idx="10"/>
          </p:nvPr>
        </p:nvSpPr>
        <p:spPr/>
        <p:txBody>
          <a:bodyPr/>
          <a:lstStyle/>
          <a:p>
            <a:fld id="{DE1FE218-BC9B-4841-86EB-FD044C17561A}" type="datetimeFigureOut">
              <a:rPr lang="tr-TR" smtClean="0"/>
              <a:pPr/>
              <a:t>3.3.2021</a:t>
            </a:fld>
            <a:endParaRPr lang="tr-TR"/>
          </a:p>
        </p:txBody>
      </p:sp>
      <p:sp>
        <p:nvSpPr>
          <p:cNvPr id="6" name="Alt Bilgi Yer Tutucusu 5">
            <a:extLst>
              <a:ext uri="{FF2B5EF4-FFF2-40B4-BE49-F238E27FC236}">
                <a16:creationId xmlns:a16="http://schemas.microsoft.com/office/drawing/2014/main" xmlns="" id="{E1225EF0-C019-40F7-A8C9-6AFA78646F1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4C4FCFDB-C225-4933-957E-EB5CC18A33DD}"/>
              </a:ext>
            </a:extLst>
          </p:cNvPr>
          <p:cNvSpPr>
            <a:spLocks noGrp="1"/>
          </p:cNvSpPr>
          <p:nvPr>
            <p:ph type="sldNum" sz="quarter" idx="12"/>
          </p:nvPr>
        </p:nvSpPr>
        <p:spPr/>
        <p:txBody>
          <a:bodyPr/>
          <a:lstStyle/>
          <a:p>
            <a:fld id="{390D4742-CF0C-4DA0-BD52-6C5DCE9001E9}" type="slidenum">
              <a:rPr lang="tr-TR" smtClean="0"/>
              <a:pPr/>
              <a:t>‹#›</a:t>
            </a:fld>
            <a:endParaRPr lang="tr-TR"/>
          </a:p>
        </p:txBody>
      </p:sp>
    </p:spTree>
    <p:extLst>
      <p:ext uri="{BB962C8B-B14F-4D97-AF65-F5344CB8AC3E}">
        <p14:creationId xmlns:p14="http://schemas.microsoft.com/office/powerpoint/2010/main" xmlns="" val="1346942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83DDAA48-7F91-4D4D-BBDA-14E7BAF0DB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DFA30477-24C5-41FA-BBCC-9188000849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16E6FE2C-6600-49C0-A5FB-E8B3DB190A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FE218-BC9B-4841-86EB-FD044C17561A}" type="datetimeFigureOut">
              <a:rPr lang="tr-TR" smtClean="0"/>
              <a:pPr/>
              <a:t>3.3.2021</a:t>
            </a:fld>
            <a:endParaRPr lang="tr-TR"/>
          </a:p>
        </p:txBody>
      </p:sp>
      <p:sp>
        <p:nvSpPr>
          <p:cNvPr id="5" name="Alt Bilgi Yer Tutucusu 4">
            <a:extLst>
              <a:ext uri="{FF2B5EF4-FFF2-40B4-BE49-F238E27FC236}">
                <a16:creationId xmlns:a16="http://schemas.microsoft.com/office/drawing/2014/main" xmlns="" id="{C4C3E881-3954-4A44-9092-C6CCF04E7B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5F1BF33C-1E4A-43C8-92AE-A607D1535C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0D4742-CF0C-4DA0-BD52-6C5DCE9001E9}" type="slidenum">
              <a:rPr lang="tr-TR" smtClean="0"/>
              <a:pPr/>
              <a:t>‹#›</a:t>
            </a:fld>
            <a:endParaRPr lang="tr-TR"/>
          </a:p>
        </p:txBody>
      </p:sp>
    </p:spTree>
    <p:extLst>
      <p:ext uri="{BB962C8B-B14F-4D97-AF65-F5344CB8AC3E}">
        <p14:creationId xmlns:p14="http://schemas.microsoft.com/office/powerpoint/2010/main" xmlns="" val="2667382597"/>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7" name="İçerik Yer Tutucusu 6">
            <a:extLst>
              <a:ext uri="{FF2B5EF4-FFF2-40B4-BE49-F238E27FC236}">
                <a16:creationId xmlns:a16="http://schemas.microsoft.com/office/drawing/2014/main" xmlns="" id="{B22382E9-E06C-40E4-BD09-48CBF1C51022}"/>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406106"/>
            <a:ext cx="12192000" cy="5451893"/>
          </a:xfrm>
        </p:spPr>
      </p:pic>
      <p:sp>
        <p:nvSpPr>
          <p:cNvPr id="4" name="Başlık 3">
            <a:extLst>
              <a:ext uri="{FF2B5EF4-FFF2-40B4-BE49-F238E27FC236}">
                <a16:creationId xmlns:a16="http://schemas.microsoft.com/office/drawing/2014/main" xmlns="" id="{92DC6DD5-DFFB-48D8-B7F6-C3352DF3E4DC}"/>
              </a:ext>
            </a:extLst>
          </p:cNvPr>
          <p:cNvSpPr>
            <a:spLocks noGrp="1"/>
          </p:cNvSpPr>
          <p:nvPr>
            <p:ph type="title"/>
          </p:nvPr>
        </p:nvSpPr>
        <p:spPr>
          <a:xfrm>
            <a:off x="838200" y="327805"/>
            <a:ext cx="9703279" cy="1302587"/>
          </a:xfrm>
        </p:spPr>
        <p:txBody>
          <a:bodyPr>
            <a:normAutofit/>
          </a:bodyPr>
          <a:lstStyle/>
          <a:p>
            <a:pPr algn="ctr"/>
            <a:r>
              <a:rPr lang="tr-TR" sz="6000" b="1" dirty="0">
                <a:solidFill>
                  <a:srgbClr val="FF0000"/>
                </a:solidFill>
              </a:rPr>
              <a:t>KADINA YÖNELİK ŞİDDET </a:t>
            </a:r>
          </a:p>
        </p:txBody>
      </p:sp>
      <p:pic>
        <p:nvPicPr>
          <p:cNvPr id="1026" name="Picture 2" descr="C:\Users\cASPER\Desktop\meb logo.png"/>
          <p:cNvPicPr>
            <a:picLocks noChangeAspect="1" noChangeArrowheads="1"/>
          </p:cNvPicPr>
          <p:nvPr/>
        </p:nvPicPr>
        <p:blipFill>
          <a:blip r:embed="rId3"/>
          <a:srcRect/>
          <a:stretch>
            <a:fillRect/>
          </a:stretch>
        </p:blipFill>
        <p:spPr bwMode="auto">
          <a:xfrm>
            <a:off x="10118785" y="0"/>
            <a:ext cx="2073215" cy="1371599"/>
          </a:xfrm>
          <a:prstGeom prst="rect">
            <a:avLst/>
          </a:prstGeom>
          <a:noFill/>
        </p:spPr>
      </p:pic>
      <p:pic>
        <p:nvPicPr>
          <p:cNvPr id="1027" name="Picture 3" descr="C:\Users\cASPER\Desktop\logo.jpg"/>
          <p:cNvPicPr>
            <a:picLocks noChangeAspect="1" noChangeArrowheads="1"/>
          </p:cNvPicPr>
          <p:nvPr/>
        </p:nvPicPr>
        <p:blipFill>
          <a:blip r:embed="rId4"/>
          <a:srcRect/>
          <a:stretch>
            <a:fillRect/>
          </a:stretch>
        </p:blipFill>
        <p:spPr bwMode="auto">
          <a:xfrm>
            <a:off x="0" y="0"/>
            <a:ext cx="1966823" cy="1362974"/>
          </a:xfrm>
          <a:prstGeom prst="rect">
            <a:avLst/>
          </a:prstGeom>
          <a:noFill/>
        </p:spPr>
      </p:pic>
    </p:spTree>
    <p:extLst>
      <p:ext uri="{BB962C8B-B14F-4D97-AF65-F5344CB8AC3E}">
        <p14:creationId xmlns:p14="http://schemas.microsoft.com/office/powerpoint/2010/main" xmlns="" val="1451684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23CA7E5-F854-4CC9-A76E-FD502A30EBD5}"/>
              </a:ext>
            </a:extLst>
          </p:cNvPr>
          <p:cNvSpPr>
            <a:spLocks noGrp="1"/>
          </p:cNvSpPr>
          <p:nvPr>
            <p:ph type="title"/>
          </p:nvPr>
        </p:nvSpPr>
        <p:spPr>
          <a:xfrm>
            <a:off x="838200" y="681037"/>
            <a:ext cx="10515600" cy="784348"/>
          </a:xfrm>
        </p:spPr>
        <p:txBody>
          <a:bodyPr>
            <a:normAutofit fontScale="90000"/>
          </a:bodyPr>
          <a:lstStyle/>
          <a:p>
            <a:pPr algn="ctr"/>
            <a:r>
              <a:rPr lang="tr-TR" sz="4000" b="1" dirty="0">
                <a:solidFill>
                  <a:srgbClr val="C00000"/>
                </a:solidFill>
              </a:rPr>
              <a:t>DÜNYADA KADINA YÖNELİK ŞİDDETE İLİŞKİN İSTATİSTİKLER </a:t>
            </a:r>
          </a:p>
        </p:txBody>
      </p:sp>
      <p:sp>
        <p:nvSpPr>
          <p:cNvPr id="3" name="İçerik Yer Tutucusu 2">
            <a:extLst>
              <a:ext uri="{FF2B5EF4-FFF2-40B4-BE49-F238E27FC236}">
                <a16:creationId xmlns:a16="http://schemas.microsoft.com/office/drawing/2014/main" xmlns="" id="{363485E1-BB14-428D-B44E-BDF73FD6D0A3}"/>
              </a:ext>
            </a:extLst>
          </p:cNvPr>
          <p:cNvSpPr>
            <a:spLocks noGrp="1"/>
          </p:cNvSpPr>
          <p:nvPr>
            <p:ph idx="1"/>
          </p:nvPr>
        </p:nvSpPr>
        <p:spPr>
          <a:xfrm>
            <a:off x="356838" y="1825624"/>
            <a:ext cx="11588977" cy="4727575"/>
          </a:xfrm>
        </p:spPr>
        <p:txBody>
          <a:bodyPr/>
          <a:lstStyle/>
          <a:p>
            <a:pPr marL="0" indent="0">
              <a:buNone/>
            </a:pPr>
            <a:endParaRPr lang="tr-TR" dirty="0"/>
          </a:p>
          <a:p>
            <a:pPr marL="0" indent="0">
              <a:buNone/>
            </a:pPr>
            <a:r>
              <a:rPr lang="tr-TR" dirty="0"/>
              <a:t> Kadına yönelik ve aile içi şiddet dünya genelinde en sık karşılaşılan toplumsal sorun ve insan hakları ihlalinden biridir. DSÖ tarafından 2013 yılında yayınlanan rapor kadına yönelik şiddetin küresel düzeyde boyutlarını ortaya koymaktadır.</a:t>
            </a:r>
          </a:p>
          <a:p>
            <a:pPr marL="0" indent="0">
              <a:buNone/>
            </a:pPr>
            <a:endParaRPr lang="tr-TR" dirty="0"/>
          </a:p>
          <a:p>
            <a:pPr>
              <a:buFont typeface="Wingdings" panose="05000000000000000000" pitchFamily="2" charset="2"/>
              <a:buChar char="Ø"/>
            </a:pPr>
            <a:r>
              <a:rPr lang="tr-TR" dirty="0"/>
              <a:t>2013 yılı verilerine göre, dünya çapında kadınların %35’i ya partnerinin (eşi veya birlikte yaşadığı kişi) fiziksel ve/veya cinsel şiddetine ya da partneri olmayan bir kişinin cinsel şiddetine maruz kalmaktadır. Ancak bazı ülke araştırmaları, kadınların %70’inin yaşamları boyunca partnerlerinden fiziksel ve/veya cinsel şiddet gördüklerini ortaya koymaktadır.</a:t>
            </a:r>
          </a:p>
          <a:p>
            <a:pPr marL="0" indent="0">
              <a:buNone/>
            </a:pPr>
            <a:endParaRPr lang="tr-TR" dirty="0"/>
          </a:p>
        </p:txBody>
      </p:sp>
    </p:spTree>
    <p:extLst>
      <p:ext uri="{BB962C8B-B14F-4D97-AF65-F5344CB8AC3E}">
        <p14:creationId xmlns:p14="http://schemas.microsoft.com/office/powerpoint/2010/main" xmlns="" val="1278703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xmlns="" id="{114C191F-91A5-42EC-8081-B1A8BC5250E5}"/>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64123" y="123092"/>
            <a:ext cx="11863754" cy="6611815"/>
          </a:xfrm>
        </p:spPr>
      </p:pic>
    </p:spTree>
    <p:extLst>
      <p:ext uri="{BB962C8B-B14F-4D97-AF65-F5344CB8AC3E}">
        <p14:creationId xmlns:p14="http://schemas.microsoft.com/office/powerpoint/2010/main" xmlns="" val="3897434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xmlns="" id="{8E143363-198F-469D-AFFF-8D28C64FEEE1}"/>
              </a:ext>
            </a:extLst>
          </p:cNvPr>
          <p:cNvPicPr>
            <a:picLocks noGrp="1" noChangeAspect="1"/>
          </p:cNvPicPr>
          <p:nvPr>
            <p:ph idx="1"/>
          </p:nvPr>
        </p:nvPicPr>
        <p:blipFill rotWithShape="1">
          <a:blip r:embed="rId3">
            <a:extLst>
              <a:ext uri="{28A0092B-C50C-407E-A947-70E740481C1C}">
                <a14:useLocalDpi xmlns:a14="http://schemas.microsoft.com/office/drawing/2010/main" xmlns="" val="0"/>
              </a:ext>
            </a:extLst>
          </a:blip>
          <a:srcRect r="3681"/>
          <a:stretch/>
        </p:blipFill>
        <p:spPr>
          <a:xfrm>
            <a:off x="281354" y="222738"/>
            <a:ext cx="11910646" cy="6342185"/>
          </a:xfrm>
        </p:spPr>
      </p:pic>
    </p:spTree>
    <p:extLst>
      <p:ext uri="{BB962C8B-B14F-4D97-AF65-F5344CB8AC3E}">
        <p14:creationId xmlns:p14="http://schemas.microsoft.com/office/powerpoint/2010/main" xmlns="" val="1808243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0000">
            <a:alpha val="40000"/>
          </a:srgb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1AE4B5E-DB88-4A27-A4D3-10762F00D4B5}"/>
              </a:ext>
            </a:extLst>
          </p:cNvPr>
          <p:cNvSpPr>
            <a:spLocks noGrp="1"/>
          </p:cNvSpPr>
          <p:nvPr>
            <p:ph idx="1"/>
          </p:nvPr>
        </p:nvSpPr>
        <p:spPr>
          <a:xfrm>
            <a:off x="189570" y="0"/>
            <a:ext cx="11887201" cy="6969511"/>
          </a:xfrm>
        </p:spPr>
        <p:txBody>
          <a:bodyPr>
            <a:normAutofit/>
          </a:bodyPr>
          <a:lstStyle/>
          <a:p>
            <a:pPr marL="0" indent="0">
              <a:buNone/>
            </a:pPr>
            <a:endParaRPr lang="tr-TR" dirty="0"/>
          </a:p>
          <a:p>
            <a:pPr>
              <a:buFont typeface="Wingdings" panose="05000000000000000000" pitchFamily="2" charset="2"/>
              <a:buChar char="Ø"/>
            </a:pPr>
            <a:r>
              <a:rPr lang="tr-TR" dirty="0"/>
              <a:t>Dünya çapında kadın cinayetlerinin %38’i </a:t>
            </a:r>
          </a:p>
          <a:p>
            <a:pPr marL="0" indent="0">
              <a:buNone/>
            </a:pPr>
            <a:r>
              <a:rPr lang="tr-TR" dirty="0"/>
              <a:t>kadınların eşi veya birlikte yaşadığı kişi tarafından işlenmektedir.</a:t>
            </a:r>
          </a:p>
          <a:p>
            <a:pPr>
              <a:buFont typeface="Wingdings" panose="05000000000000000000" pitchFamily="2" charset="2"/>
              <a:buChar char="Ø"/>
            </a:pPr>
            <a:endParaRPr lang="tr-TR" dirty="0"/>
          </a:p>
          <a:p>
            <a:pPr>
              <a:buFont typeface="Wingdings" panose="05000000000000000000" pitchFamily="2" charset="2"/>
              <a:buChar char="Ø"/>
            </a:pPr>
            <a:r>
              <a:rPr lang="tr-TR" dirty="0"/>
              <a:t> Eşi veya birlikte yaşadığı kişiler tarafından fiziksel ya da </a:t>
            </a:r>
          </a:p>
          <a:p>
            <a:pPr marL="0" indent="0">
              <a:buNone/>
            </a:pPr>
            <a:r>
              <a:rPr lang="tr-TR" dirty="0"/>
              <a:t>cinsel şiddete maruz kalan kadınlar birçok sağlık sorunu ile yüz yüze kalmaktadır. </a:t>
            </a:r>
          </a:p>
          <a:p>
            <a:pPr>
              <a:buFont typeface="Wingdings" panose="05000000000000000000" pitchFamily="2" charset="2"/>
              <a:buChar char="Ø"/>
            </a:pPr>
            <a:endParaRPr lang="tr-TR" dirty="0"/>
          </a:p>
          <a:p>
            <a:pPr algn="r">
              <a:buFont typeface="Wingdings" panose="05000000000000000000" pitchFamily="2" charset="2"/>
              <a:buChar char="Ø"/>
            </a:pPr>
            <a:r>
              <a:rPr lang="tr-TR" dirty="0"/>
              <a:t>Ayrıca dünya çapında 700 milyondan fazla kadın </a:t>
            </a:r>
          </a:p>
          <a:p>
            <a:pPr marL="0" indent="0" algn="r">
              <a:buNone/>
            </a:pPr>
            <a:r>
              <a:rPr lang="tr-TR" dirty="0"/>
              <a:t>18 yaşına gelmeden evlenmiştir. Bunların üçte birinden</a:t>
            </a:r>
          </a:p>
          <a:p>
            <a:pPr marL="0" indent="0" algn="r">
              <a:buNone/>
            </a:pPr>
            <a:r>
              <a:rPr lang="tr-TR" dirty="0"/>
              <a:t> fazlasının (250 milyon) evlilik yaşı 15 yaşından küçüktür.</a:t>
            </a:r>
          </a:p>
          <a:p>
            <a:pPr marL="0" indent="0" algn="r">
              <a:buNone/>
            </a:pPr>
            <a:r>
              <a:rPr lang="tr-TR" dirty="0"/>
              <a:t> Yoksul kız çocuklarının erken evlenme olasılığı varlıklı olan </a:t>
            </a:r>
          </a:p>
          <a:p>
            <a:pPr marL="0" indent="0" algn="r">
              <a:buNone/>
            </a:pPr>
            <a:r>
              <a:rPr lang="tr-TR" dirty="0"/>
              <a:t>yaşıtlarına nazaran 2,5 kat daha fazladır.</a:t>
            </a:r>
          </a:p>
        </p:txBody>
      </p:sp>
      <p:pic>
        <p:nvPicPr>
          <p:cNvPr id="5" name="Resim 4">
            <a:extLst>
              <a:ext uri="{FF2B5EF4-FFF2-40B4-BE49-F238E27FC236}">
                <a16:creationId xmlns:a16="http://schemas.microsoft.com/office/drawing/2014/main" xmlns="" id="{B925AA7F-CD29-4CB1-A4CB-94125B26EAB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511991" y="0"/>
            <a:ext cx="2680010" cy="2614246"/>
          </a:xfrm>
          <a:prstGeom prst="rect">
            <a:avLst/>
          </a:prstGeom>
          <a:ln>
            <a:noFill/>
          </a:ln>
          <a:effectLst>
            <a:softEdge rad="112500"/>
          </a:effectLst>
        </p:spPr>
      </p:pic>
      <p:pic>
        <p:nvPicPr>
          <p:cNvPr id="7" name="Resim 6">
            <a:extLst>
              <a:ext uri="{FF2B5EF4-FFF2-40B4-BE49-F238E27FC236}">
                <a16:creationId xmlns:a16="http://schemas.microsoft.com/office/drawing/2014/main" xmlns="" id="{DE35DDA7-4223-4035-920A-E439C991E284}"/>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3077737"/>
            <a:ext cx="3704492" cy="3780263"/>
          </a:xfrm>
          <a:prstGeom prst="rect">
            <a:avLst/>
          </a:prstGeom>
          <a:ln>
            <a:noFill/>
          </a:ln>
          <a:effectLst>
            <a:softEdge rad="112500"/>
          </a:effectLst>
        </p:spPr>
      </p:pic>
    </p:spTree>
    <p:extLst>
      <p:ext uri="{BB962C8B-B14F-4D97-AF65-F5344CB8AC3E}">
        <p14:creationId xmlns:p14="http://schemas.microsoft.com/office/powerpoint/2010/main" xmlns="" val="90347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xmlns="" id="{A8A8DE2B-7817-412B-B4D5-880D84808597}"/>
              </a:ext>
            </a:extLst>
          </p:cNvPr>
          <p:cNvSpPr>
            <a:spLocks noGrp="1"/>
          </p:cNvSpPr>
          <p:nvPr>
            <p:ph idx="1"/>
          </p:nvPr>
        </p:nvSpPr>
        <p:spPr>
          <a:xfrm>
            <a:off x="211873" y="825189"/>
            <a:ext cx="11775340" cy="5764523"/>
          </a:xfrm>
        </p:spPr>
        <p:txBody>
          <a:bodyPr>
            <a:normAutofit/>
          </a:bodyPr>
          <a:lstStyle/>
          <a:p>
            <a:pPr marL="0" indent="0">
              <a:buNone/>
            </a:pPr>
            <a:r>
              <a:rPr lang="tr-TR" dirty="0"/>
              <a:t>Avrupa Birliği (AB) ülkelerindeki durum incelendiğinde de kadına yönelik şiddetin yaygın bir sorun olduğu görülmektedir. AB Temel Haklar Ajansı (FRA) tarafından 2014 yılında 28 AB üyesi ülkede, 42.000 kadınla yüz yüze gerçekleştirilen araştırmanın sonuçları bunu ortaya koymaktadır.</a:t>
            </a:r>
          </a:p>
          <a:p>
            <a:pPr marL="0" indent="0">
              <a:buNone/>
            </a:pPr>
            <a:r>
              <a:rPr lang="tr-TR" dirty="0"/>
              <a:t> Araştırma sonuçları: </a:t>
            </a:r>
          </a:p>
          <a:p>
            <a:pPr>
              <a:buFont typeface="Wingdings" panose="05000000000000000000" pitchFamily="2" charset="2"/>
              <a:buChar char="Ø"/>
            </a:pPr>
            <a:r>
              <a:rPr lang="tr-TR" dirty="0"/>
              <a:t> Her üç kadından birinin 15 yaşından itibaren fiziksel veya cinsel şiddete maruz kaldığını, son 12 ayda ise bu oranın %8 olduğunu, </a:t>
            </a:r>
          </a:p>
          <a:p>
            <a:pPr>
              <a:buFont typeface="Wingdings" panose="05000000000000000000" pitchFamily="2" charset="2"/>
              <a:buChar char="Ø"/>
            </a:pPr>
            <a:r>
              <a:rPr lang="tr-TR" dirty="0"/>
              <a:t>Kadınların yaygın biçimde istismara uğradığını ancak bunların</a:t>
            </a:r>
          </a:p>
          <a:p>
            <a:pPr marL="0" indent="0">
              <a:buNone/>
            </a:pPr>
            <a:r>
              <a:rPr lang="tr-TR" dirty="0"/>
              <a:t> çok azının kayıtlara geçtiğini, </a:t>
            </a:r>
          </a:p>
          <a:p>
            <a:pPr>
              <a:buFont typeface="Wingdings" panose="05000000000000000000" pitchFamily="2" charset="2"/>
              <a:buChar char="Ø"/>
            </a:pPr>
            <a:r>
              <a:rPr lang="tr-TR" dirty="0"/>
              <a:t>Aile içi şiddet vakalarının sadece %14’ünün ve </a:t>
            </a:r>
          </a:p>
          <a:p>
            <a:pPr marL="0" indent="0">
              <a:buNone/>
            </a:pPr>
            <a:r>
              <a:rPr lang="tr-TR" dirty="0"/>
              <a:t>diğer şiddet vakalarının sadece %13’ünün rapor edildiğini,</a:t>
            </a:r>
          </a:p>
        </p:txBody>
      </p:sp>
      <p:pic>
        <p:nvPicPr>
          <p:cNvPr id="6" name="Resim 5">
            <a:extLst>
              <a:ext uri="{FF2B5EF4-FFF2-40B4-BE49-F238E27FC236}">
                <a16:creationId xmlns:a16="http://schemas.microsoft.com/office/drawing/2014/main" xmlns="" id="{29334B72-5BC4-4A1A-9FBC-BAC1607F4846}"/>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378176" y="3590693"/>
            <a:ext cx="2720895" cy="3158584"/>
          </a:xfrm>
          <a:prstGeom prst="rect">
            <a:avLst/>
          </a:prstGeom>
          <a:ln>
            <a:noFill/>
          </a:ln>
          <a:effectLst>
            <a:softEdge rad="112500"/>
          </a:effectLst>
        </p:spPr>
      </p:pic>
    </p:spTree>
    <p:extLst>
      <p:ext uri="{BB962C8B-B14F-4D97-AF65-F5344CB8AC3E}">
        <p14:creationId xmlns:p14="http://schemas.microsoft.com/office/powerpoint/2010/main" xmlns="" val="1202295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0861F13-FFD8-4F76-800A-9246DC7C1698}"/>
              </a:ext>
            </a:extLst>
          </p:cNvPr>
          <p:cNvSpPr>
            <a:spLocks noGrp="1"/>
          </p:cNvSpPr>
          <p:nvPr>
            <p:ph idx="1"/>
          </p:nvPr>
        </p:nvSpPr>
        <p:spPr>
          <a:xfrm>
            <a:off x="479501" y="574431"/>
            <a:ext cx="11218127" cy="5659100"/>
          </a:xfrm>
        </p:spPr>
        <p:txBody>
          <a:bodyPr>
            <a:normAutofit/>
          </a:bodyPr>
          <a:lstStyle/>
          <a:p>
            <a:pPr>
              <a:buFont typeface="Wingdings" panose="05000000000000000000" pitchFamily="2" charset="2"/>
              <a:buChar char="Ø"/>
            </a:pPr>
            <a:r>
              <a:rPr lang="tr-TR" dirty="0"/>
              <a:t> Şiddetin gerçekleştiği ilişkiyi bitiren kadınların hala risk altında olduğunu,</a:t>
            </a:r>
          </a:p>
          <a:p>
            <a:pPr>
              <a:buFont typeface="Wingdings" panose="05000000000000000000" pitchFamily="2" charset="2"/>
              <a:buChar char="Ø"/>
            </a:pPr>
            <a:r>
              <a:rPr lang="tr-TR" dirty="0"/>
              <a:t>  Her beş kadından ikisinin (%43) şimdiki veya eski eşi/hayat arkadaşından psikolojik şiddet gördüğünü, </a:t>
            </a:r>
          </a:p>
          <a:p>
            <a:pPr>
              <a:buFont typeface="Wingdings" panose="05000000000000000000" pitchFamily="2" charset="2"/>
              <a:buChar char="Ø"/>
            </a:pPr>
            <a:r>
              <a:rPr lang="tr-TR" dirty="0"/>
              <a:t> 15 yaşından itibaren kadınların %18’inin ısrarlı takip mağduriyeti yaşadığını, </a:t>
            </a:r>
          </a:p>
          <a:p>
            <a:pPr>
              <a:buFont typeface="Wingdings" panose="05000000000000000000" pitchFamily="2" charset="2"/>
              <a:buChar char="Ø"/>
            </a:pPr>
            <a:r>
              <a:rPr lang="tr-TR" dirty="0"/>
              <a:t> Kadınların yaklaşık %12’sinin 15 yaşından önce yetişkin biri tarafından cinsel istismara maruz kaldığını, </a:t>
            </a:r>
          </a:p>
          <a:p>
            <a:pPr>
              <a:buFont typeface="Wingdings" panose="05000000000000000000" pitchFamily="2" charset="2"/>
              <a:buChar char="Ø"/>
            </a:pPr>
            <a:r>
              <a:rPr lang="tr-TR" dirty="0"/>
              <a:t>Eşi veya hayat arkadaşının şiddetine maruz kalan kadınların %42’sinin hamile iken de şiddet gördüğünü göstermiştir</a:t>
            </a:r>
          </a:p>
        </p:txBody>
      </p:sp>
    </p:spTree>
    <p:extLst>
      <p:ext uri="{BB962C8B-B14F-4D97-AF65-F5344CB8AC3E}">
        <p14:creationId xmlns:p14="http://schemas.microsoft.com/office/powerpoint/2010/main" xmlns="" val="3817750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2A297D0-814A-4D9C-A242-DE6D23AFE2B8}"/>
              </a:ext>
            </a:extLst>
          </p:cNvPr>
          <p:cNvSpPr>
            <a:spLocks noGrp="1"/>
          </p:cNvSpPr>
          <p:nvPr>
            <p:ph type="title"/>
          </p:nvPr>
        </p:nvSpPr>
        <p:spPr/>
        <p:txBody>
          <a:bodyPr>
            <a:normAutofit/>
          </a:bodyPr>
          <a:lstStyle/>
          <a:p>
            <a:pPr algn="ctr"/>
            <a:r>
              <a:rPr lang="tr-TR" sz="3200" b="1" dirty="0">
                <a:solidFill>
                  <a:srgbClr val="C00000"/>
                </a:solidFill>
              </a:rPr>
              <a:t>TÜRKİYE’DE </a:t>
            </a:r>
            <a:r>
              <a:rPr lang="tr-TR" sz="3200" b="1" dirty="0"/>
              <a:t> </a:t>
            </a:r>
            <a:r>
              <a:rPr lang="tr-TR" sz="3200" b="1" dirty="0">
                <a:solidFill>
                  <a:srgbClr val="C00000"/>
                </a:solidFill>
              </a:rPr>
              <a:t>KADINA YÖNELİK ŞİDDETE İLİŞKİN İSTATİSTİKLER</a:t>
            </a:r>
            <a:endParaRPr lang="tr-TR" sz="3200" b="1" dirty="0"/>
          </a:p>
        </p:txBody>
      </p:sp>
      <p:sp>
        <p:nvSpPr>
          <p:cNvPr id="3" name="İçerik Yer Tutucusu 2">
            <a:extLst>
              <a:ext uri="{FF2B5EF4-FFF2-40B4-BE49-F238E27FC236}">
                <a16:creationId xmlns:a16="http://schemas.microsoft.com/office/drawing/2014/main" xmlns="" id="{27664C4C-21A0-44B9-B22A-80913DF76C95}"/>
              </a:ext>
            </a:extLst>
          </p:cNvPr>
          <p:cNvSpPr>
            <a:spLocks noGrp="1"/>
          </p:cNvSpPr>
          <p:nvPr>
            <p:ph idx="1"/>
          </p:nvPr>
        </p:nvSpPr>
        <p:spPr>
          <a:xfrm>
            <a:off x="602166" y="1538868"/>
            <a:ext cx="10751634" cy="4954007"/>
          </a:xfrm>
        </p:spPr>
        <p:txBody>
          <a:bodyPr/>
          <a:lstStyle/>
          <a:p>
            <a:r>
              <a:rPr lang="tr-TR" b="1" dirty="0"/>
              <a:t>Türkiye’de Kadına Yönelik Aile İçi Şiddet Araştırması</a:t>
            </a:r>
            <a:r>
              <a:rPr lang="tr-TR" dirty="0"/>
              <a:t>, 2013-2014 yıllarında Aile ve Sosyal Politikalar Bakanlığı (ASPB) Kadının Statüsü Genel Müdürlüğü (KSGM) tarafından yürütülmüş ve Hacettepe Üniversitesi Nüfus Etütleri Enstitüsü tarafından gerçekleştirilmiştir.</a:t>
            </a:r>
          </a:p>
          <a:p>
            <a:endParaRPr lang="tr-TR" dirty="0"/>
          </a:p>
          <a:p>
            <a:pPr marL="0" indent="0">
              <a:buNone/>
            </a:pPr>
            <a:r>
              <a:rPr lang="tr-TR" dirty="0"/>
              <a:t> Bu araştırma, 2008 yılında gerçekleştirilen Türkiye’de Kadına Yönelik Aile İçi Şiddet Araştırması’nın ardından geçen yaklaşık altı yıl içinde, kadına yönelik şiddet biçimlerinin yaygınlığındaki farklılaşmayı ortaya çıkarmayı ve bu sürede şiddetle mücadele alanında gerçekleşen yasal düzenlemeleri, 6284 sayılı Kanun öncelikli olmak üzere değerlendirmeyi amaçlamıştır.</a:t>
            </a:r>
          </a:p>
        </p:txBody>
      </p:sp>
    </p:spTree>
    <p:extLst>
      <p:ext uri="{BB962C8B-B14F-4D97-AF65-F5344CB8AC3E}">
        <p14:creationId xmlns:p14="http://schemas.microsoft.com/office/powerpoint/2010/main" xmlns="" val="1270824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7030A0">
            <a:alpha val="45000"/>
          </a:srgb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9A86DD4-B78C-4D0D-B574-29B7716E1A6C}"/>
              </a:ext>
            </a:extLst>
          </p:cNvPr>
          <p:cNvSpPr>
            <a:spLocks noGrp="1"/>
          </p:cNvSpPr>
          <p:nvPr>
            <p:ph idx="1"/>
          </p:nvPr>
        </p:nvSpPr>
        <p:spPr>
          <a:xfrm>
            <a:off x="838200" y="457200"/>
            <a:ext cx="11015546" cy="5330283"/>
          </a:xfrm>
        </p:spPr>
        <p:txBody>
          <a:bodyPr>
            <a:normAutofit/>
          </a:bodyPr>
          <a:lstStyle/>
          <a:p>
            <a:pPr marL="0" indent="0">
              <a:buNone/>
            </a:pPr>
            <a:endParaRPr lang="tr-TR" dirty="0"/>
          </a:p>
          <a:p>
            <a:pPr marL="0" indent="0">
              <a:buNone/>
            </a:pPr>
            <a:r>
              <a:rPr lang="tr-TR" dirty="0"/>
              <a:t>Araştırma sonuçlarına göre, kadına yönelik şiddet,</a:t>
            </a:r>
          </a:p>
          <a:p>
            <a:pPr marL="0" indent="0">
              <a:buNone/>
            </a:pPr>
            <a:r>
              <a:rPr lang="tr-TR" dirty="0"/>
              <a:t> </a:t>
            </a:r>
            <a:r>
              <a:rPr lang="tr-TR" b="1" dirty="0"/>
              <a:t>her yaştan,</a:t>
            </a:r>
          </a:p>
          <a:p>
            <a:pPr marL="0" indent="0">
              <a:buNone/>
            </a:pPr>
            <a:r>
              <a:rPr lang="tr-TR" b="1" dirty="0"/>
              <a:t> her eğitim grubundan, </a:t>
            </a:r>
          </a:p>
          <a:p>
            <a:pPr marL="0" indent="0">
              <a:buNone/>
            </a:pPr>
            <a:r>
              <a:rPr lang="tr-TR" b="1" dirty="0"/>
              <a:t>her bölge ve refah düzeyinden</a:t>
            </a:r>
            <a:r>
              <a:rPr lang="tr-TR" dirty="0"/>
              <a:t> kadın için tehdit oluşturmakla birlikte, </a:t>
            </a:r>
            <a:r>
              <a:rPr lang="tr-TR" i="1" dirty="0">
                <a:solidFill>
                  <a:schemeClr val="accent5">
                    <a:lumMod val="50000"/>
                  </a:schemeClr>
                </a:solidFill>
              </a:rPr>
              <a:t>erken yaşlarda evlenen kadınlar ile boşanmış/ayrı yaşayan kadınlar daha fazla şiddet riski </a:t>
            </a:r>
            <a:r>
              <a:rPr lang="tr-TR" dirty="0"/>
              <a:t>altındadır.</a:t>
            </a:r>
          </a:p>
          <a:p>
            <a:pPr marL="0" indent="0">
              <a:buNone/>
            </a:pPr>
            <a:endParaRPr lang="tr-TR" dirty="0"/>
          </a:p>
        </p:txBody>
      </p:sp>
      <p:pic>
        <p:nvPicPr>
          <p:cNvPr id="5" name="Resim 4">
            <a:extLst>
              <a:ext uri="{FF2B5EF4-FFF2-40B4-BE49-F238E27FC236}">
                <a16:creationId xmlns:a16="http://schemas.microsoft.com/office/drawing/2014/main" xmlns="" id="{60F0B545-F552-4DBF-ADAC-06D0F1C7655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129239" y="-89209"/>
            <a:ext cx="4062761" cy="2665142"/>
          </a:xfrm>
          <a:prstGeom prst="rect">
            <a:avLst/>
          </a:prstGeom>
          <a:ln>
            <a:noFill/>
          </a:ln>
          <a:effectLst>
            <a:softEdge rad="112500"/>
          </a:effectLst>
        </p:spPr>
      </p:pic>
      <p:pic>
        <p:nvPicPr>
          <p:cNvPr id="9" name="Resim 8">
            <a:extLst>
              <a:ext uri="{FF2B5EF4-FFF2-40B4-BE49-F238E27FC236}">
                <a16:creationId xmlns:a16="http://schemas.microsoft.com/office/drawing/2014/main" xmlns="" id="{16970FEA-4711-4401-B98B-67FB55C10F88}"/>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3769113"/>
            <a:ext cx="4404732" cy="2970754"/>
          </a:xfrm>
          <a:prstGeom prst="rect">
            <a:avLst/>
          </a:prstGeom>
          <a:ln>
            <a:noFill/>
          </a:ln>
          <a:effectLst>
            <a:softEdge rad="112500"/>
          </a:effectLst>
        </p:spPr>
      </p:pic>
      <p:pic>
        <p:nvPicPr>
          <p:cNvPr id="11" name="Resim 10">
            <a:extLst>
              <a:ext uri="{FF2B5EF4-FFF2-40B4-BE49-F238E27FC236}">
                <a16:creationId xmlns:a16="http://schemas.microsoft.com/office/drawing/2014/main" xmlns="" id="{FBC5B2B4-D68B-4D37-B819-CCD9B7545C9E}"/>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887082" y="3557239"/>
            <a:ext cx="5304918" cy="3182628"/>
          </a:xfrm>
          <a:prstGeom prst="rect">
            <a:avLst/>
          </a:prstGeom>
          <a:ln>
            <a:noFill/>
          </a:ln>
          <a:effectLst>
            <a:softEdge rad="112500"/>
          </a:effectLst>
        </p:spPr>
      </p:pic>
    </p:spTree>
    <p:extLst>
      <p:ext uri="{BB962C8B-B14F-4D97-AF65-F5344CB8AC3E}">
        <p14:creationId xmlns:p14="http://schemas.microsoft.com/office/powerpoint/2010/main" xmlns="" val="3719194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462DFE9-87E8-4A57-A11B-C470A0A46BCC}"/>
              </a:ext>
            </a:extLst>
          </p:cNvPr>
          <p:cNvSpPr>
            <a:spLocks noGrp="1"/>
          </p:cNvSpPr>
          <p:nvPr>
            <p:ph idx="1"/>
          </p:nvPr>
        </p:nvSpPr>
        <p:spPr>
          <a:xfrm>
            <a:off x="546411" y="624468"/>
            <a:ext cx="11645590" cy="5905286"/>
          </a:xfrm>
        </p:spPr>
        <p:txBody>
          <a:bodyPr>
            <a:normAutofit/>
          </a:bodyPr>
          <a:lstStyle/>
          <a:p>
            <a:pPr marL="0" indent="0">
              <a:buNone/>
            </a:pPr>
            <a:r>
              <a:rPr lang="tr-TR" dirty="0"/>
              <a:t>2014 Araştırması’na göre şiddet türleri ve Türkiye’deki</a:t>
            </a:r>
          </a:p>
          <a:p>
            <a:pPr marL="0" indent="0">
              <a:buNone/>
            </a:pPr>
            <a:r>
              <a:rPr lang="tr-TR" dirty="0"/>
              <a:t> yaygınlığına ilişkin veriler şu şekildedir: </a:t>
            </a:r>
          </a:p>
          <a:p>
            <a:pPr marL="0" indent="0">
              <a:buNone/>
            </a:pPr>
            <a:r>
              <a:rPr lang="tr-TR" u="sng" dirty="0">
                <a:solidFill>
                  <a:srgbClr val="C00000"/>
                </a:solidFill>
              </a:rPr>
              <a:t>1)Fiziksel şiddet </a:t>
            </a:r>
          </a:p>
          <a:p>
            <a:pPr marL="0" indent="0">
              <a:buNone/>
            </a:pPr>
            <a:endParaRPr lang="tr-TR" u="sng" dirty="0">
              <a:solidFill>
                <a:srgbClr val="C00000"/>
              </a:solidFill>
            </a:endParaRPr>
          </a:p>
          <a:p>
            <a:pPr marL="0" indent="0">
              <a:buNone/>
            </a:pPr>
            <a:r>
              <a:rPr lang="tr-TR" sz="2700" dirty="0"/>
              <a:t>Ülke genelinde hayatının herhangi bir döneminde fiziksel şiddete maruz kaldığını belirten kadınların oranı %36, son 12 ayda ise %8’dir. </a:t>
            </a:r>
          </a:p>
          <a:p>
            <a:pPr marL="0" indent="0">
              <a:buNone/>
            </a:pPr>
            <a:r>
              <a:rPr lang="tr-TR" sz="2700" dirty="0"/>
              <a:t>Başka bir ifadeyle, her 10 kadından yaklaşık dördü eşi veya birlikte olduğu erkeklerin fiziksel şiddetine maruz kalmıştır.2008 yılında yapılan araştırma sonucuna göre bu oran %39’dur. </a:t>
            </a:r>
          </a:p>
        </p:txBody>
      </p:sp>
      <p:pic>
        <p:nvPicPr>
          <p:cNvPr id="5" name="Resim 4">
            <a:extLst>
              <a:ext uri="{FF2B5EF4-FFF2-40B4-BE49-F238E27FC236}">
                <a16:creationId xmlns:a16="http://schemas.microsoft.com/office/drawing/2014/main" xmlns="" id="{D72E0C70-0858-498C-89D2-8A0BAA9CA827}"/>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575288" y="0"/>
            <a:ext cx="3705921" cy="2708031"/>
          </a:xfrm>
          <a:prstGeom prst="rect">
            <a:avLst/>
          </a:prstGeom>
          <a:ln>
            <a:noFill/>
          </a:ln>
          <a:effectLst>
            <a:softEdge rad="112500"/>
          </a:effectLst>
        </p:spPr>
      </p:pic>
      <p:pic>
        <p:nvPicPr>
          <p:cNvPr id="4" name="Resim 3">
            <a:extLst>
              <a:ext uri="{FF2B5EF4-FFF2-40B4-BE49-F238E27FC236}">
                <a16:creationId xmlns:a16="http://schemas.microsoft.com/office/drawing/2014/main" xmlns="" id="{E3C56CBF-5B2C-4A78-BA3E-0C1285B5F7C3}"/>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262482" y="4548555"/>
            <a:ext cx="3974123" cy="2411522"/>
          </a:xfrm>
          <a:prstGeom prst="rect">
            <a:avLst/>
          </a:prstGeom>
          <a:ln>
            <a:noFill/>
          </a:ln>
          <a:effectLst>
            <a:softEdge rad="112500"/>
          </a:effectLst>
        </p:spPr>
      </p:pic>
    </p:spTree>
    <p:extLst>
      <p:ext uri="{BB962C8B-B14F-4D97-AF65-F5344CB8AC3E}">
        <p14:creationId xmlns:p14="http://schemas.microsoft.com/office/powerpoint/2010/main" xmlns="" val="4060938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xmlns="" id="{BC08C0A6-53FF-4891-B8B1-F7C597C246B4}"/>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468924" y="328246"/>
            <a:ext cx="11301046" cy="6330461"/>
          </a:xfrm>
        </p:spPr>
      </p:pic>
    </p:spTree>
    <p:extLst>
      <p:ext uri="{BB962C8B-B14F-4D97-AF65-F5344CB8AC3E}">
        <p14:creationId xmlns:p14="http://schemas.microsoft.com/office/powerpoint/2010/main" xmlns="" val="403869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8147CD8-8061-42C9-B5AA-F4D432B22F34}"/>
              </a:ext>
            </a:extLst>
          </p:cNvPr>
          <p:cNvSpPr>
            <a:spLocks noGrp="1"/>
          </p:cNvSpPr>
          <p:nvPr>
            <p:ph type="title"/>
          </p:nvPr>
        </p:nvSpPr>
        <p:spPr/>
        <p:txBody>
          <a:bodyPr/>
          <a:lstStyle/>
          <a:p>
            <a:pPr algn="ctr"/>
            <a:r>
              <a:rPr lang="tr-TR" b="1" dirty="0">
                <a:solidFill>
                  <a:srgbClr val="C00000"/>
                </a:solidFill>
              </a:rPr>
              <a:t>KADINA YÖNELİK ŞİDDET NEDİR?</a:t>
            </a:r>
          </a:p>
        </p:txBody>
      </p:sp>
      <p:sp>
        <p:nvSpPr>
          <p:cNvPr id="3" name="İçerik Yer Tutucusu 2">
            <a:extLst>
              <a:ext uri="{FF2B5EF4-FFF2-40B4-BE49-F238E27FC236}">
                <a16:creationId xmlns:a16="http://schemas.microsoft.com/office/drawing/2014/main" xmlns="" id="{185F6963-6044-4A16-9D9E-825DD5A3BF98}"/>
              </a:ext>
            </a:extLst>
          </p:cNvPr>
          <p:cNvSpPr>
            <a:spLocks noGrp="1"/>
          </p:cNvSpPr>
          <p:nvPr>
            <p:ph idx="1"/>
          </p:nvPr>
        </p:nvSpPr>
        <p:spPr>
          <a:xfrm>
            <a:off x="423081" y="1969477"/>
            <a:ext cx="11286697" cy="4523398"/>
          </a:xfrm>
        </p:spPr>
        <p:txBody>
          <a:bodyPr/>
          <a:lstStyle/>
          <a:p>
            <a:pPr marL="0" indent="0">
              <a:buNone/>
            </a:pPr>
            <a:r>
              <a:rPr lang="tr-TR" dirty="0"/>
              <a:t>	</a:t>
            </a:r>
            <a:r>
              <a:rPr lang="tr-TR" sz="3200" dirty="0"/>
              <a:t>6284 sayılı Ailenin Korunması ve Kadına Karşı Şiddetin Önlenmesine Dair Kanun’da kadına yönelik şiddet,</a:t>
            </a:r>
            <a:r>
              <a:rPr lang="tr-TR" sz="3200" b="1" dirty="0"/>
              <a:t> “kadınlara, yalnızca kadın oldukları için uygulanan veya kadınları etkileyen cinsiyete dayalı bir ayrımcılık ile kadının insan hakları ihlaline yol açan ve bu Kanun'da şiddet olarak tanımlanan her türlü tutum ve davranış” </a:t>
            </a:r>
            <a:r>
              <a:rPr lang="tr-TR" sz="3200" dirty="0"/>
              <a:t>olarak tanımlanmıştır.</a:t>
            </a:r>
            <a:endParaRPr lang="tr-TR" dirty="0"/>
          </a:p>
        </p:txBody>
      </p:sp>
    </p:spTree>
    <p:extLst>
      <p:ext uri="{BB962C8B-B14F-4D97-AF65-F5344CB8AC3E}">
        <p14:creationId xmlns:p14="http://schemas.microsoft.com/office/powerpoint/2010/main" xmlns="" val="197425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6DDC1BE-8933-4F94-B4B4-89A45DA2E86D}"/>
              </a:ext>
            </a:extLst>
          </p:cNvPr>
          <p:cNvSpPr>
            <a:spLocks noGrp="1"/>
          </p:cNvSpPr>
          <p:nvPr>
            <p:ph idx="1"/>
          </p:nvPr>
        </p:nvSpPr>
        <p:spPr>
          <a:xfrm>
            <a:off x="401444" y="769434"/>
            <a:ext cx="11195824" cy="5407530"/>
          </a:xfrm>
        </p:spPr>
        <p:txBody>
          <a:bodyPr/>
          <a:lstStyle/>
          <a:p>
            <a:pPr marL="0" indent="0">
              <a:buNone/>
            </a:pPr>
            <a:endParaRPr lang="tr-TR" u="sng" dirty="0">
              <a:solidFill>
                <a:srgbClr val="C00000"/>
              </a:solidFill>
            </a:endParaRPr>
          </a:p>
          <a:p>
            <a:pPr marL="0" indent="0">
              <a:buNone/>
            </a:pPr>
            <a:endParaRPr lang="tr-TR" u="sng" dirty="0">
              <a:solidFill>
                <a:srgbClr val="C00000"/>
              </a:solidFill>
            </a:endParaRPr>
          </a:p>
          <a:p>
            <a:pPr marL="0" indent="0">
              <a:buNone/>
            </a:pPr>
            <a:r>
              <a:rPr lang="tr-TR" u="sng" dirty="0">
                <a:solidFill>
                  <a:srgbClr val="C00000"/>
                </a:solidFill>
              </a:rPr>
              <a:t>2)Cinsel şiddet </a:t>
            </a:r>
          </a:p>
          <a:p>
            <a:pPr marL="0" indent="0">
              <a:buNone/>
            </a:pPr>
            <a:endParaRPr lang="tr-TR" dirty="0"/>
          </a:p>
          <a:p>
            <a:pPr marL="0" indent="0">
              <a:buNone/>
            </a:pPr>
            <a:endParaRPr lang="tr-TR" dirty="0"/>
          </a:p>
          <a:p>
            <a:pPr marL="0" indent="0">
              <a:buNone/>
            </a:pPr>
            <a:r>
              <a:rPr lang="tr-TR" dirty="0"/>
              <a:t>Türkiye genelinde evlenmiş kadınların %12’si yaşamının herhangi bir döneminde, %5’i ise son 12 ay içinde cinsel şiddete maruz kaldığını belirtmiştir. Cinsel şiddetin en fazla dile getirildiği bölge ise Kuzeydoğu Anadolu Bölgesi’dir. Evlenmiş kadınların %38’i yaşamlarının herhangi bir döneminde fiziksel ve/veya cinsel şiddete maruz kalmıştır.</a:t>
            </a:r>
          </a:p>
        </p:txBody>
      </p:sp>
      <p:pic>
        <p:nvPicPr>
          <p:cNvPr id="4" name="Resim 3">
            <a:extLst>
              <a:ext uri="{FF2B5EF4-FFF2-40B4-BE49-F238E27FC236}">
                <a16:creationId xmlns:a16="http://schemas.microsoft.com/office/drawing/2014/main" xmlns="" id="{8AE59F38-7475-4A9E-92D2-2D427FEA4D7B}"/>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74341" y="0"/>
            <a:ext cx="4117659" cy="3429000"/>
          </a:xfrm>
          <a:prstGeom prst="rect">
            <a:avLst/>
          </a:prstGeom>
          <a:ln>
            <a:noFill/>
          </a:ln>
          <a:effectLst>
            <a:softEdge rad="112500"/>
          </a:effectLst>
        </p:spPr>
      </p:pic>
    </p:spTree>
    <p:extLst>
      <p:ext uri="{BB962C8B-B14F-4D97-AF65-F5344CB8AC3E}">
        <p14:creationId xmlns:p14="http://schemas.microsoft.com/office/powerpoint/2010/main" xmlns="" val="3861414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xmlns="" id="{B067DF71-57B2-4290-B79D-94DFDECF6342}"/>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422031" y="457201"/>
            <a:ext cx="11383107" cy="6154614"/>
          </a:xfrm>
        </p:spPr>
      </p:pic>
    </p:spTree>
    <p:extLst>
      <p:ext uri="{BB962C8B-B14F-4D97-AF65-F5344CB8AC3E}">
        <p14:creationId xmlns:p14="http://schemas.microsoft.com/office/powerpoint/2010/main" xmlns="" val="2530033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1A69DB9F-139A-4FAC-9D09-77A3E73F2D36}"/>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100646" y="0"/>
            <a:ext cx="4091354" cy="2825262"/>
          </a:xfrm>
          <a:prstGeom prst="rect">
            <a:avLst/>
          </a:prstGeom>
          <a:ln>
            <a:noFill/>
          </a:ln>
          <a:effectLst>
            <a:softEdge rad="112500"/>
          </a:effectLst>
        </p:spPr>
      </p:pic>
      <p:sp>
        <p:nvSpPr>
          <p:cNvPr id="3" name="İçerik Yer Tutucusu 2">
            <a:extLst>
              <a:ext uri="{FF2B5EF4-FFF2-40B4-BE49-F238E27FC236}">
                <a16:creationId xmlns:a16="http://schemas.microsoft.com/office/drawing/2014/main" xmlns="" id="{B292EC80-13C7-441A-92CB-D33F73B91871}"/>
              </a:ext>
            </a:extLst>
          </p:cNvPr>
          <p:cNvSpPr>
            <a:spLocks noGrp="1"/>
          </p:cNvSpPr>
          <p:nvPr>
            <p:ph idx="1"/>
          </p:nvPr>
        </p:nvSpPr>
        <p:spPr>
          <a:xfrm>
            <a:off x="257909" y="1019907"/>
            <a:ext cx="11406268" cy="5157055"/>
          </a:xfrm>
        </p:spPr>
        <p:txBody>
          <a:bodyPr/>
          <a:lstStyle/>
          <a:p>
            <a:pPr marL="0" indent="0">
              <a:buNone/>
            </a:pPr>
            <a:r>
              <a:rPr lang="tr-TR" u="sng" dirty="0">
                <a:solidFill>
                  <a:srgbClr val="C00000"/>
                </a:solidFill>
              </a:rPr>
              <a:t>3)Ekonomik şiddet </a:t>
            </a:r>
          </a:p>
          <a:p>
            <a:endParaRPr lang="tr-TR" dirty="0"/>
          </a:p>
          <a:p>
            <a:endParaRPr lang="tr-TR" dirty="0"/>
          </a:p>
          <a:p>
            <a:pPr marL="0" indent="0">
              <a:buNone/>
            </a:pPr>
            <a:r>
              <a:rPr lang="tr-TR" sz="2700" dirty="0"/>
              <a:t>Araştırmaya göre ekonomik şiddet biçimleri; kadının çalışmasına engel olma ya da işten ayrılmasına neden olma, ev harcamaları için para vermeme ile kadının gelirini elinden alma olarak tanımlanmıştır. Türkiye genelinde, bu davranışlardan en az birine, yaşamının herhangi bir döneminde maruz kalan kadınların oranı %30, son 12 ayda maruz kalan kadınların oranı ise %15’tir. Çalışmaya engel olma ya da bir işten ayrılmaya neden olma kadınlara yöneltilen ekonomik şiddet biçimleri arasında en fazla belirtilendir. Yaşamının herhangi bir döneminde kadınların dörtte biri, son 12 ayda ise kadınların onda biri ekonomik şiddete maruz kalmıştır. </a:t>
            </a:r>
          </a:p>
        </p:txBody>
      </p:sp>
    </p:spTree>
    <p:extLst>
      <p:ext uri="{BB962C8B-B14F-4D97-AF65-F5344CB8AC3E}">
        <p14:creationId xmlns:p14="http://schemas.microsoft.com/office/powerpoint/2010/main" xmlns="" val="3882815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5F246E40-EE3B-4ED4-9C1C-46A4F6C24F68}"/>
              </a:ext>
            </a:extLst>
          </p:cNvPr>
          <p:cNvSpPr>
            <a:spLocks noGrp="1"/>
          </p:cNvSpPr>
          <p:nvPr>
            <p:ph idx="1"/>
          </p:nvPr>
        </p:nvSpPr>
        <p:spPr>
          <a:xfrm>
            <a:off x="246185" y="579864"/>
            <a:ext cx="11629292" cy="6278136"/>
          </a:xfrm>
        </p:spPr>
        <p:txBody>
          <a:bodyPr/>
          <a:lstStyle/>
          <a:p>
            <a:pPr marL="0" indent="0">
              <a:buNone/>
            </a:pPr>
            <a:r>
              <a:rPr lang="tr-TR" u="sng" dirty="0">
                <a:solidFill>
                  <a:srgbClr val="C00000"/>
                </a:solidFill>
              </a:rPr>
              <a:t>4)Israrlı Takip </a:t>
            </a:r>
          </a:p>
          <a:p>
            <a:pPr marL="0" indent="0">
              <a:buNone/>
            </a:pPr>
            <a:endParaRPr lang="tr-TR" dirty="0">
              <a:solidFill>
                <a:srgbClr val="C00000"/>
              </a:solidFill>
            </a:endParaRPr>
          </a:p>
          <a:p>
            <a:pPr marL="0" indent="0">
              <a:buNone/>
            </a:pPr>
            <a:endParaRPr lang="tr-TR" dirty="0">
              <a:solidFill>
                <a:srgbClr val="C00000"/>
              </a:solidFill>
            </a:endParaRPr>
          </a:p>
          <a:p>
            <a:pPr marL="0" indent="0">
              <a:buNone/>
            </a:pPr>
            <a:r>
              <a:rPr lang="tr-TR" dirty="0"/>
              <a:t> </a:t>
            </a:r>
            <a:r>
              <a:rPr lang="tr-TR" sz="2700" dirty="0"/>
              <a:t>Türkiye genelinde, her 10 kadından yaklaşık 3’ü en az bir kez ısrarlı takibe maruz    kalmıştır. </a:t>
            </a:r>
          </a:p>
          <a:p>
            <a:pPr marL="0" indent="0">
              <a:buNone/>
            </a:pPr>
            <a:r>
              <a:rPr lang="tr-TR" sz="2700" dirty="0"/>
              <a:t>Bununla birlikte en yaygın ısrarlı takip biçimleri; </a:t>
            </a:r>
          </a:p>
          <a:p>
            <a:r>
              <a:rPr lang="tr-TR" sz="2700" dirty="0"/>
              <a:t>sürekli telefonla arama (%19),</a:t>
            </a:r>
          </a:p>
          <a:p>
            <a:r>
              <a:rPr lang="tr-TR" sz="2700" dirty="0"/>
              <a:t>kısa mesaj, mektup veya e-posta gönderme (%8) </a:t>
            </a:r>
          </a:p>
          <a:p>
            <a:r>
              <a:rPr lang="tr-TR" sz="2700" dirty="0"/>
              <a:t>ya da sosyal medya aracılığıyla takip etme (%6) ile </a:t>
            </a:r>
          </a:p>
          <a:p>
            <a:r>
              <a:rPr lang="tr-TR" sz="2700" dirty="0"/>
              <a:t>kadının çalıştığı ya da yaşadığı yere gelerek rahatsız etme (%6) şeklindedir</a:t>
            </a:r>
            <a:r>
              <a:rPr lang="tr-TR" dirty="0"/>
              <a:t>. </a:t>
            </a:r>
          </a:p>
        </p:txBody>
      </p:sp>
      <p:pic>
        <p:nvPicPr>
          <p:cNvPr id="5" name="Resim 4">
            <a:extLst>
              <a:ext uri="{FF2B5EF4-FFF2-40B4-BE49-F238E27FC236}">
                <a16:creationId xmlns:a16="http://schemas.microsoft.com/office/drawing/2014/main" xmlns="" id="{7F460555-AC95-4EFA-BFF8-AF78DD6F62A9}"/>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642195" y="0"/>
            <a:ext cx="3549805" cy="2096429"/>
          </a:xfrm>
          <a:prstGeom prst="rect">
            <a:avLst/>
          </a:prstGeom>
        </p:spPr>
      </p:pic>
      <p:pic>
        <p:nvPicPr>
          <p:cNvPr id="7" name="Resim 6">
            <a:extLst>
              <a:ext uri="{FF2B5EF4-FFF2-40B4-BE49-F238E27FC236}">
                <a16:creationId xmlns:a16="http://schemas.microsoft.com/office/drawing/2014/main" xmlns="" id="{05862BBA-0044-44AF-8728-D5F3619A8DBE}"/>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581292" y="2579078"/>
            <a:ext cx="3610708" cy="2483290"/>
          </a:xfrm>
          <a:prstGeom prst="rect">
            <a:avLst/>
          </a:prstGeom>
          <a:ln>
            <a:noFill/>
          </a:ln>
          <a:effectLst>
            <a:softEdge rad="112500"/>
          </a:effectLst>
        </p:spPr>
      </p:pic>
    </p:spTree>
    <p:extLst>
      <p:ext uri="{BB962C8B-B14F-4D97-AF65-F5344CB8AC3E}">
        <p14:creationId xmlns:p14="http://schemas.microsoft.com/office/powerpoint/2010/main" xmlns="" val="3480114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A5C2E83-D2F7-4868-9319-819754F1AB6D}"/>
              </a:ext>
            </a:extLst>
          </p:cNvPr>
          <p:cNvSpPr>
            <a:spLocks noGrp="1"/>
          </p:cNvSpPr>
          <p:nvPr>
            <p:ph idx="1"/>
          </p:nvPr>
        </p:nvSpPr>
        <p:spPr>
          <a:xfrm>
            <a:off x="457201" y="281354"/>
            <a:ext cx="11218126" cy="6576646"/>
          </a:xfrm>
        </p:spPr>
        <p:txBody>
          <a:bodyPr>
            <a:normAutofit/>
          </a:bodyPr>
          <a:lstStyle/>
          <a:p>
            <a:pPr marL="0" indent="0" algn="ctr">
              <a:buNone/>
            </a:pPr>
            <a:r>
              <a:rPr lang="tr-TR" sz="3700" dirty="0">
                <a:solidFill>
                  <a:srgbClr val="C00000"/>
                </a:solidFill>
              </a:rPr>
              <a:t>ULUSLARARASI GELİŞMELER</a:t>
            </a:r>
          </a:p>
          <a:p>
            <a:pPr marL="0" indent="0" algn="ctr">
              <a:buNone/>
            </a:pPr>
            <a:endParaRPr lang="tr-TR" sz="3700" dirty="0">
              <a:solidFill>
                <a:srgbClr val="C00000"/>
              </a:solidFill>
            </a:endParaRPr>
          </a:p>
          <a:p>
            <a:pPr marL="0" indent="0" algn="ctr">
              <a:buNone/>
            </a:pPr>
            <a:endParaRPr lang="tr-TR" sz="3700" dirty="0">
              <a:solidFill>
                <a:srgbClr val="C00000"/>
              </a:solidFill>
            </a:endParaRPr>
          </a:p>
          <a:p>
            <a:pPr marL="0" indent="0">
              <a:buNone/>
            </a:pPr>
            <a:r>
              <a:rPr lang="tr-TR" sz="2700" dirty="0"/>
              <a:t>İnsan haklarına ilişkin en temel belge olan BM İnsan Hakları Evrensel Beyannamesi’nde doğrudan kadınlara ve kız çocuklarına yönelik şiddetle mücadeleyi işaret eden bir madde bulunmamakla birlikte; dil, din, renk, ırk, cinsiyet farkı gözetmeksizin bütün insanların hak ve özgürlükler bakımından eşit olduğunu belirten maddeler yer almıştır. Hiçbir insana karşı onur kırıcı ve insanlık dışı  davranışlarda bulunulamayacağı belirtilmiştir.</a:t>
            </a:r>
          </a:p>
          <a:p>
            <a:pPr marL="0" indent="0">
              <a:buNone/>
            </a:pPr>
            <a:endParaRPr lang="tr-TR" sz="2700" dirty="0"/>
          </a:p>
          <a:p>
            <a:pPr marL="0" indent="0">
              <a:buNone/>
            </a:pPr>
            <a:r>
              <a:rPr lang="tr-TR" sz="2700" dirty="0"/>
              <a:t> </a:t>
            </a:r>
            <a:endParaRPr lang="tr-TR" sz="2700" dirty="0">
              <a:solidFill>
                <a:srgbClr val="C00000"/>
              </a:solidFill>
            </a:endParaRPr>
          </a:p>
        </p:txBody>
      </p:sp>
    </p:spTree>
    <p:extLst>
      <p:ext uri="{BB962C8B-B14F-4D97-AF65-F5344CB8AC3E}">
        <p14:creationId xmlns:p14="http://schemas.microsoft.com/office/powerpoint/2010/main" xmlns="" val="3725054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84EA519-EB7F-47BB-9B36-1C612DBB0852}"/>
              </a:ext>
            </a:extLst>
          </p:cNvPr>
          <p:cNvSpPr>
            <a:spLocks noGrp="1"/>
          </p:cNvSpPr>
          <p:nvPr>
            <p:ph idx="1"/>
          </p:nvPr>
        </p:nvSpPr>
        <p:spPr>
          <a:xfrm>
            <a:off x="468923" y="527538"/>
            <a:ext cx="11183815" cy="6002216"/>
          </a:xfrm>
        </p:spPr>
        <p:txBody>
          <a:bodyPr/>
          <a:lstStyle/>
          <a:p>
            <a:pPr marL="0" indent="0">
              <a:buNone/>
            </a:pPr>
            <a:r>
              <a:rPr lang="tr-TR" dirty="0"/>
              <a:t>Kavram olarak kadına yönelik şiddet, uluslararası toplulukların gündemine “</a:t>
            </a:r>
            <a:r>
              <a:rPr lang="tr-TR" b="1" dirty="0"/>
              <a:t>kadının insan hakları</a:t>
            </a:r>
            <a:r>
              <a:rPr lang="tr-TR" dirty="0"/>
              <a:t>” kavramı çerçevesinde girmiştir.</a:t>
            </a:r>
          </a:p>
          <a:p>
            <a:pPr marL="0" indent="0">
              <a:buNone/>
            </a:pPr>
            <a:endParaRPr lang="tr-TR" dirty="0"/>
          </a:p>
          <a:p>
            <a:pPr marL="0" indent="0">
              <a:buNone/>
            </a:pPr>
            <a:r>
              <a:rPr lang="tr-TR" dirty="0"/>
              <a:t> BM, 1975-1985 yılları arasını “</a:t>
            </a:r>
            <a:r>
              <a:rPr lang="tr-TR" b="1" dirty="0"/>
              <a:t>Kadın On Yılı</a:t>
            </a:r>
            <a:r>
              <a:rPr lang="tr-TR" dirty="0"/>
              <a:t>” ilan etmiş ve bu süreçte özellikle uluslararası kadın hareketi etkili olmuştur.</a:t>
            </a:r>
          </a:p>
          <a:p>
            <a:pPr marL="0" indent="0">
              <a:buNone/>
            </a:pPr>
            <a:endParaRPr lang="tr-TR" dirty="0"/>
          </a:p>
          <a:p>
            <a:pPr marL="0" indent="0">
              <a:buNone/>
            </a:pPr>
            <a:r>
              <a:rPr lang="tr-TR" dirty="0"/>
              <a:t>BM bünyesindeki dokuz temel insan hakları sözleşmesinden biri olan ve 1979 yılında BM Genel Kurulu tarafından kabul edilen </a:t>
            </a:r>
            <a:r>
              <a:rPr lang="tr-TR" b="1" dirty="0"/>
              <a:t>Kadınlara Karşı Her Türlü Ayrımcılığın Önlenmesi Sözleşmesi’nde (CEDAW), </a:t>
            </a:r>
            <a:r>
              <a:rPr lang="tr-TR" dirty="0"/>
              <a:t>kadına yönelik şiddetle ilgili bir bölüm bulunmamasına karşın; şiddet, </a:t>
            </a:r>
            <a:r>
              <a:rPr lang="tr-TR" dirty="0" err="1"/>
              <a:t>Sözleşme’de</a:t>
            </a:r>
            <a:r>
              <a:rPr lang="tr-TR" dirty="0"/>
              <a:t> tanımlanan ayrımcılık kapsamında değerlendirilmektedir.</a:t>
            </a:r>
          </a:p>
          <a:p>
            <a:pPr marL="0" indent="0">
              <a:buNone/>
            </a:pPr>
            <a:r>
              <a:rPr lang="tr-TR" dirty="0"/>
              <a:t>Bir çok ülkede bu konuyla ilgili çalışmalar günümüze kadar gelişerek devam etmektedir.</a:t>
            </a:r>
          </a:p>
        </p:txBody>
      </p:sp>
    </p:spTree>
    <p:extLst>
      <p:ext uri="{BB962C8B-B14F-4D97-AF65-F5344CB8AC3E}">
        <p14:creationId xmlns:p14="http://schemas.microsoft.com/office/powerpoint/2010/main" xmlns="" val="3542829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EB7AC1A-CBBE-48E9-8FFE-C6C91298B6AA}"/>
              </a:ext>
            </a:extLst>
          </p:cNvPr>
          <p:cNvSpPr>
            <a:spLocks noGrp="1"/>
          </p:cNvSpPr>
          <p:nvPr>
            <p:ph type="title"/>
          </p:nvPr>
        </p:nvSpPr>
        <p:spPr>
          <a:xfrm>
            <a:off x="838200" y="365126"/>
            <a:ext cx="10515600" cy="760290"/>
          </a:xfrm>
        </p:spPr>
        <p:txBody>
          <a:bodyPr>
            <a:normAutofit/>
          </a:bodyPr>
          <a:lstStyle/>
          <a:p>
            <a:pPr algn="ctr"/>
            <a:r>
              <a:rPr lang="tr-TR" sz="3600" dirty="0">
                <a:solidFill>
                  <a:srgbClr val="C00000"/>
                </a:solidFill>
              </a:rPr>
              <a:t>TÜRKİYE’DEKİ GELİŞMELER</a:t>
            </a:r>
          </a:p>
        </p:txBody>
      </p:sp>
      <p:pic>
        <p:nvPicPr>
          <p:cNvPr id="5" name="Resim 4">
            <a:extLst>
              <a:ext uri="{FF2B5EF4-FFF2-40B4-BE49-F238E27FC236}">
                <a16:creationId xmlns:a16="http://schemas.microsoft.com/office/drawing/2014/main" xmlns="" id="{FDD28B42-2C99-4660-9B72-F0B5F0A676C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 name="İçerik Yer Tutucusu 2">
            <a:extLst>
              <a:ext uri="{FF2B5EF4-FFF2-40B4-BE49-F238E27FC236}">
                <a16:creationId xmlns:a16="http://schemas.microsoft.com/office/drawing/2014/main" xmlns="" id="{38E96E84-0053-40FF-BBB5-AAACF3126C84}"/>
              </a:ext>
            </a:extLst>
          </p:cNvPr>
          <p:cNvSpPr>
            <a:spLocks noGrp="1"/>
          </p:cNvSpPr>
          <p:nvPr>
            <p:ph idx="1"/>
          </p:nvPr>
        </p:nvSpPr>
        <p:spPr>
          <a:xfrm>
            <a:off x="409966" y="1242646"/>
            <a:ext cx="11500680" cy="5250228"/>
          </a:xfrm>
        </p:spPr>
        <p:txBody>
          <a:bodyPr/>
          <a:lstStyle/>
          <a:p>
            <a:pPr marL="0" indent="0">
              <a:buNone/>
            </a:pPr>
            <a:r>
              <a:rPr lang="tr-TR" dirty="0"/>
              <a:t>Kadına yönelik şiddetle ilgili başta hukuk alanında olmak üzere bir çok alanda düzenleme yapılmıştır.</a:t>
            </a:r>
          </a:p>
          <a:p>
            <a:pPr marL="0" indent="0">
              <a:buNone/>
            </a:pPr>
            <a:r>
              <a:rPr lang="tr-TR" dirty="0"/>
              <a:t>İlk olarak Anayasa’nın 10 uncu maddesine; 2004 yılında: “</a:t>
            </a:r>
            <a:r>
              <a:rPr lang="tr-TR" b="1" dirty="0"/>
              <a:t>Kadınlar ve erkekler eşit haklara sahiptir. Devlet bu eşitliğin yaşama geçmesini sağlamakla yükümlüdür.’’ </a:t>
            </a:r>
            <a:r>
              <a:rPr lang="tr-TR" dirty="0"/>
              <a:t>hükmü yer almıştır. Daha sonraki yıllarda anayasamıza yeni maddeler ve hükümler eklenmiştir.</a:t>
            </a:r>
          </a:p>
          <a:p>
            <a:pPr marL="0" indent="0">
              <a:buNone/>
            </a:pPr>
            <a:r>
              <a:rPr lang="tr-TR" dirty="0"/>
              <a:t>Anayasanın yanı sıra Medeni Kanun, Ceza Kanunu, İş Kanunu gibi temel kanunlarda kadın erkek eşitliğine yönelik  ve kadına şiddete karşı reformlar yapılmıştır.</a:t>
            </a:r>
          </a:p>
        </p:txBody>
      </p:sp>
    </p:spTree>
    <p:extLst>
      <p:ext uri="{BB962C8B-B14F-4D97-AF65-F5344CB8AC3E}">
        <p14:creationId xmlns:p14="http://schemas.microsoft.com/office/powerpoint/2010/main" xmlns="" val="1396497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3DA72E3-2DD8-48AF-8618-0693C64E8CC3}"/>
              </a:ext>
            </a:extLst>
          </p:cNvPr>
          <p:cNvSpPr>
            <a:spLocks noGrp="1"/>
          </p:cNvSpPr>
          <p:nvPr>
            <p:ph idx="1"/>
          </p:nvPr>
        </p:nvSpPr>
        <p:spPr>
          <a:xfrm>
            <a:off x="433753" y="492369"/>
            <a:ext cx="11336215" cy="6131169"/>
          </a:xfrm>
        </p:spPr>
        <p:txBody>
          <a:bodyPr/>
          <a:lstStyle/>
          <a:p>
            <a:pPr marL="0" indent="0">
              <a:buNone/>
            </a:pPr>
            <a:endParaRPr lang="tr-TR" dirty="0"/>
          </a:p>
          <a:p>
            <a:pPr marL="0" indent="0">
              <a:buNone/>
            </a:pPr>
            <a:endParaRPr lang="tr-TR" dirty="0"/>
          </a:p>
          <a:p>
            <a:pPr marL="0" indent="0">
              <a:buNone/>
            </a:pPr>
            <a:r>
              <a:rPr lang="tr-TR" dirty="0"/>
              <a:t>Aile ve Sosyal Politikalar Bakanlığı bünyesinde yürütülen yoğun çalışmalar sonucunda hazırlanan </a:t>
            </a:r>
            <a:r>
              <a:rPr lang="tr-TR" b="1" dirty="0"/>
              <a:t>“6284 sayılı Ailenin Korunması ve Kadına Karşı Şiddetin Önlenmesine Dair Kanun”</a:t>
            </a:r>
            <a:r>
              <a:rPr lang="tr-TR" dirty="0"/>
              <a:t> 20 Mart 2012’de yürürlüğe girmiştir.</a:t>
            </a:r>
          </a:p>
          <a:p>
            <a:pPr marL="0" indent="0">
              <a:buNone/>
            </a:pPr>
            <a:endParaRPr lang="tr-TR" dirty="0"/>
          </a:p>
          <a:p>
            <a:pPr marL="0" indent="0">
              <a:buNone/>
            </a:pPr>
            <a:r>
              <a:rPr lang="tr-TR" dirty="0"/>
              <a:t>Kadına yönelik şiddetle mücadele için sivil toplum kuruluşları ve çeşitli bakanlıklar bünyesinde de kurumsal yapılanmalar olmuştur. </a:t>
            </a:r>
          </a:p>
          <a:p>
            <a:pPr marL="0" indent="0">
              <a:buNone/>
            </a:pPr>
            <a:endParaRPr lang="tr-TR" dirty="0"/>
          </a:p>
        </p:txBody>
      </p:sp>
    </p:spTree>
    <p:extLst>
      <p:ext uri="{BB962C8B-B14F-4D97-AF65-F5344CB8AC3E}">
        <p14:creationId xmlns:p14="http://schemas.microsoft.com/office/powerpoint/2010/main" xmlns="" val="4199370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47A436E-6AE6-4A4D-B8B0-E4ACACA20DB1}"/>
              </a:ext>
            </a:extLst>
          </p:cNvPr>
          <p:cNvSpPr>
            <a:spLocks noGrp="1"/>
          </p:cNvSpPr>
          <p:nvPr>
            <p:ph idx="1"/>
          </p:nvPr>
        </p:nvSpPr>
        <p:spPr>
          <a:xfrm>
            <a:off x="433754" y="0"/>
            <a:ext cx="11758246" cy="6858000"/>
          </a:xfrm>
        </p:spPr>
        <p:txBody>
          <a:bodyPr/>
          <a:lstStyle/>
          <a:p>
            <a:pPr marL="0" indent="0">
              <a:buNone/>
            </a:pPr>
            <a:endParaRPr lang="tr-TR" dirty="0">
              <a:solidFill>
                <a:srgbClr val="C00000"/>
              </a:solidFill>
            </a:endParaRPr>
          </a:p>
          <a:p>
            <a:pPr marL="0" indent="0">
              <a:buNone/>
            </a:pPr>
            <a:endParaRPr lang="tr-TR" dirty="0">
              <a:solidFill>
                <a:srgbClr val="C00000"/>
              </a:solidFill>
            </a:endParaRPr>
          </a:p>
          <a:p>
            <a:pPr marL="0" indent="0">
              <a:buNone/>
            </a:pPr>
            <a:r>
              <a:rPr lang="tr-TR" dirty="0">
                <a:solidFill>
                  <a:srgbClr val="C00000"/>
                </a:solidFill>
              </a:rPr>
              <a:t>Aile ve Sosyal Politikalar Bakanlığı Bünyesindeki Oluşumlar</a:t>
            </a:r>
          </a:p>
          <a:p>
            <a:pPr marL="0" indent="0">
              <a:buNone/>
            </a:pPr>
            <a:endParaRPr lang="tr-TR" dirty="0">
              <a:solidFill>
                <a:srgbClr val="C00000"/>
              </a:solidFill>
            </a:endParaRPr>
          </a:p>
          <a:p>
            <a:pPr>
              <a:buFont typeface="Wingdings" panose="05000000000000000000" pitchFamily="2" charset="2"/>
              <a:buChar char="Ø"/>
            </a:pPr>
            <a:r>
              <a:rPr lang="tr-TR" dirty="0"/>
              <a:t>Kadının Statüsü Genel Müdürlüğü</a:t>
            </a:r>
          </a:p>
          <a:p>
            <a:pPr>
              <a:buFont typeface="Wingdings" panose="05000000000000000000" pitchFamily="2" charset="2"/>
              <a:buChar char="Ø"/>
            </a:pPr>
            <a:r>
              <a:rPr lang="tr-TR" dirty="0"/>
              <a:t>Şiddet Önleme ve İzleme Merkezleri (ŞÖNİM)</a:t>
            </a:r>
          </a:p>
          <a:p>
            <a:pPr>
              <a:buFont typeface="Wingdings" panose="05000000000000000000" pitchFamily="2" charset="2"/>
              <a:buChar char="Ø"/>
            </a:pPr>
            <a:r>
              <a:rPr lang="tr-TR" dirty="0"/>
              <a:t>Aile ve Sosyal Politikalar Bakanlığı İl Müdürlükleri ve Sosyal Hizmet Merkezleri</a:t>
            </a:r>
          </a:p>
          <a:p>
            <a:pPr>
              <a:buFont typeface="Wingdings" panose="05000000000000000000" pitchFamily="2" charset="2"/>
              <a:buChar char="Ø"/>
            </a:pPr>
            <a:r>
              <a:rPr lang="tr-TR" dirty="0"/>
              <a:t>İlk Kabul Birimleri</a:t>
            </a:r>
          </a:p>
          <a:p>
            <a:pPr>
              <a:buFont typeface="Wingdings" panose="05000000000000000000" pitchFamily="2" charset="2"/>
              <a:buChar char="Ø"/>
            </a:pPr>
            <a:r>
              <a:rPr lang="tr-TR" dirty="0"/>
              <a:t>Kadın Konukevleri</a:t>
            </a:r>
          </a:p>
          <a:p>
            <a:pPr>
              <a:buFont typeface="Wingdings" panose="05000000000000000000" pitchFamily="2" charset="2"/>
              <a:buChar char="Ø"/>
            </a:pPr>
            <a:r>
              <a:rPr lang="nn-NO" dirty="0"/>
              <a:t>ALO 183 Sosyal Destek Hattı</a:t>
            </a:r>
            <a:endParaRPr lang="tr-TR" dirty="0"/>
          </a:p>
          <a:p>
            <a:pPr>
              <a:buFont typeface="Wingdings" panose="05000000000000000000" pitchFamily="2" charset="2"/>
              <a:buChar char="Ø"/>
            </a:pPr>
            <a:endParaRPr lang="tr-TR" dirty="0"/>
          </a:p>
        </p:txBody>
      </p:sp>
      <p:pic>
        <p:nvPicPr>
          <p:cNvPr id="5" name="Resim 4">
            <a:extLst>
              <a:ext uri="{FF2B5EF4-FFF2-40B4-BE49-F238E27FC236}">
                <a16:creationId xmlns:a16="http://schemas.microsoft.com/office/drawing/2014/main" xmlns="" id="{951468E3-9919-468C-864A-F50E4E73BD8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659815" y="0"/>
            <a:ext cx="2532185" cy="2666999"/>
          </a:xfrm>
          <a:prstGeom prst="rect">
            <a:avLst/>
          </a:prstGeom>
        </p:spPr>
      </p:pic>
    </p:spTree>
    <p:extLst>
      <p:ext uri="{BB962C8B-B14F-4D97-AF65-F5344CB8AC3E}">
        <p14:creationId xmlns:p14="http://schemas.microsoft.com/office/powerpoint/2010/main" xmlns="" val="944050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063AEE5-72A3-48F5-BAA4-C1601FA169A8}"/>
              </a:ext>
            </a:extLst>
          </p:cNvPr>
          <p:cNvSpPr>
            <a:spLocks noGrp="1"/>
          </p:cNvSpPr>
          <p:nvPr>
            <p:ph idx="1"/>
          </p:nvPr>
        </p:nvSpPr>
        <p:spPr>
          <a:xfrm>
            <a:off x="838200" y="902677"/>
            <a:ext cx="10515600" cy="5439508"/>
          </a:xfrm>
        </p:spPr>
        <p:txBody>
          <a:bodyPr/>
          <a:lstStyle/>
          <a:p>
            <a:pPr marL="0" indent="0">
              <a:buNone/>
            </a:pPr>
            <a:r>
              <a:rPr lang="tr-TR" sz="3200" dirty="0">
                <a:solidFill>
                  <a:srgbClr val="C00000"/>
                </a:solidFill>
              </a:rPr>
              <a:t>İçişleri Bakanlığı</a:t>
            </a:r>
          </a:p>
          <a:p>
            <a:pPr marL="0" indent="0">
              <a:buNone/>
            </a:pPr>
            <a:endParaRPr lang="tr-TR" dirty="0">
              <a:solidFill>
                <a:srgbClr val="C00000"/>
              </a:solidFill>
            </a:endParaRPr>
          </a:p>
          <a:p>
            <a:pPr>
              <a:buFont typeface="Wingdings" panose="05000000000000000000" pitchFamily="2" charset="2"/>
              <a:buChar char="Ø"/>
            </a:pPr>
            <a:r>
              <a:rPr lang="tr-TR" dirty="0"/>
              <a:t>Mülki Amirler</a:t>
            </a:r>
          </a:p>
          <a:p>
            <a:pPr>
              <a:buFont typeface="Wingdings" panose="05000000000000000000" pitchFamily="2" charset="2"/>
              <a:buChar char="Ø"/>
            </a:pPr>
            <a:r>
              <a:rPr lang="tr-TR" dirty="0"/>
              <a:t>Kolluk Kuvvetleri</a:t>
            </a:r>
          </a:p>
          <a:p>
            <a:pPr>
              <a:buFont typeface="Wingdings" panose="05000000000000000000" pitchFamily="2" charset="2"/>
              <a:buChar char="Ø"/>
            </a:pPr>
            <a:r>
              <a:rPr lang="tr-TR" dirty="0"/>
              <a:t>Emniyet Genel Müdürlüğü(ALO 155)</a:t>
            </a:r>
          </a:p>
          <a:p>
            <a:pPr>
              <a:buFont typeface="Wingdings" panose="05000000000000000000" pitchFamily="2" charset="2"/>
              <a:buChar char="Ø"/>
            </a:pPr>
            <a:r>
              <a:rPr lang="tr-TR" dirty="0"/>
              <a:t>Jandarma Genel Komutanlığı(ALO 156)</a:t>
            </a:r>
          </a:p>
          <a:p>
            <a:pPr>
              <a:buFont typeface="Wingdings" panose="05000000000000000000" pitchFamily="2" charset="2"/>
              <a:buChar char="Ø"/>
            </a:pPr>
            <a:r>
              <a:rPr lang="tr-TR" dirty="0"/>
              <a:t>Mahalli İdareler Genel Müdürlüğü</a:t>
            </a:r>
          </a:p>
          <a:p>
            <a:pPr>
              <a:buFont typeface="Wingdings" panose="05000000000000000000" pitchFamily="2" charset="2"/>
              <a:buChar char="Ø"/>
            </a:pPr>
            <a:r>
              <a:rPr lang="tr-TR" dirty="0"/>
              <a:t>Göç İdaresi Genel Müdürlüğü</a:t>
            </a:r>
          </a:p>
          <a:p>
            <a:pPr>
              <a:buFont typeface="Wingdings" panose="05000000000000000000" pitchFamily="2" charset="2"/>
              <a:buChar char="Ø"/>
            </a:pPr>
            <a:endParaRPr lang="tr-TR" dirty="0"/>
          </a:p>
          <a:p>
            <a:pPr>
              <a:buFont typeface="Wingdings" panose="05000000000000000000" pitchFamily="2" charset="2"/>
              <a:buChar char="Ø"/>
            </a:pPr>
            <a:endParaRPr lang="tr-TR" dirty="0"/>
          </a:p>
        </p:txBody>
      </p:sp>
      <p:pic>
        <p:nvPicPr>
          <p:cNvPr id="5" name="Resim 4">
            <a:extLst>
              <a:ext uri="{FF2B5EF4-FFF2-40B4-BE49-F238E27FC236}">
                <a16:creationId xmlns:a16="http://schemas.microsoft.com/office/drawing/2014/main" xmlns="" id="{24D847A8-CF55-4A40-A58F-E83CBB3A3282}"/>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319847" y="0"/>
            <a:ext cx="2872154" cy="2727458"/>
          </a:xfrm>
          <a:prstGeom prst="rect">
            <a:avLst/>
          </a:prstGeom>
        </p:spPr>
      </p:pic>
    </p:spTree>
    <p:extLst>
      <p:ext uri="{BB962C8B-B14F-4D97-AF65-F5344CB8AC3E}">
        <p14:creationId xmlns:p14="http://schemas.microsoft.com/office/powerpoint/2010/main" xmlns="" val="144616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2E7B7"/>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DB153CA-C7C3-4E1F-9EE0-7981CDA7DA5A}"/>
              </a:ext>
            </a:extLst>
          </p:cNvPr>
          <p:cNvSpPr>
            <a:spLocks noGrp="1"/>
          </p:cNvSpPr>
          <p:nvPr>
            <p:ph idx="1"/>
          </p:nvPr>
        </p:nvSpPr>
        <p:spPr>
          <a:xfrm>
            <a:off x="293078" y="0"/>
            <a:ext cx="11898922" cy="6858000"/>
          </a:xfrm>
        </p:spPr>
        <p:txBody>
          <a:bodyPr>
            <a:normAutofit/>
          </a:bodyPr>
          <a:lstStyle/>
          <a:p>
            <a:pPr marL="0" indent="0">
              <a:buNone/>
            </a:pPr>
            <a:endParaRPr lang="tr-TR" dirty="0"/>
          </a:p>
          <a:p>
            <a:pPr marL="0" indent="0">
              <a:buNone/>
            </a:pPr>
            <a:r>
              <a:rPr lang="tr-TR" dirty="0"/>
              <a:t>Kadına yönelik şiddet; bir insan hakkı ihlali ve</a:t>
            </a:r>
          </a:p>
          <a:p>
            <a:pPr marL="0" indent="0">
              <a:buNone/>
            </a:pPr>
            <a:r>
              <a:rPr lang="tr-TR" dirty="0"/>
              <a:t>ayrımcılık biçimi olarak kültürel, ekonomik,</a:t>
            </a:r>
          </a:p>
          <a:p>
            <a:pPr marL="0" indent="0">
              <a:buNone/>
            </a:pPr>
            <a:r>
              <a:rPr lang="tr-TR" dirty="0"/>
              <a:t>coğrafi sınır tanımaksızın tüm dünyada varlığını sürdürmektedir. </a:t>
            </a:r>
          </a:p>
          <a:p>
            <a:pPr marL="0" indent="0">
              <a:buNone/>
            </a:pPr>
            <a:endParaRPr lang="tr-TR" dirty="0"/>
          </a:p>
          <a:p>
            <a:pPr marL="0" indent="0" algn="r">
              <a:buNone/>
            </a:pPr>
            <a:endParaRPr lang="tr-TR" dirty="0"/>
          </a:p>
          <a:p>
            <a:pPr marL="0" indent="0" algn="r">
              <a:buNone/>
            </a:pPr>
            <a:r>
              <a:rPr lang="tr-TR" dirty="0"/>
              <a:t>Kadınların insan haklarından yararlanmalarını ciddi biçimde</a:t>
            </a:r>
          </a:p>
          <a:p>
            <a:pPr marL="0" indent="0" algn="r">
              <a:buNone/>
            </a:pPr>
            <a:r>
              <a:rPr lang="tr-TR" dirty="0"/>
              <a:t> engellemekte; yaşam, güvenlik, özgürlük, saygınlık, </a:t>
            </a:r>
          </a:p>
          <a:p>
            <a:pPr marL="0" indent="0" algn="r">
              <a:buNone/>
            </a:pPr>
            <a:r>
              <a:rPr lang="tr-TR" dirty="0"/>
              <a:t>fiziksel ve duygusal sağlık hakkı gibi temel haklarını </a:t>
            </a:r>
          </a:p>
          <a:p>
            <a:pPr marL="0" indent="0" algn="r">
              <a:buNone/>
            </a:pPr>
            <a:r>
              <a:rPr lang="tr-TR" dirty="0"/>
              <a:t>ihlal etmekte veya pratikte geçersiz kılmaktadır.</a:t>
            </a:r>
          </a:p>
          <a:p>
            <a:pPr marL="0" indent="0" algn="r">
              <a:buNone/>
            </a:pPr>
            <a:r>
              <a:rPr lang="tr-TR" dirty="0"/>
              <a:t>Kadına yönelik ev içi şiddet, başta çocuklar olmak üzere</a:t>
            </a:r>
          </a:p>
          <a:p>
            <a:pPr marL="0" indent="0" algn="r">
              <a:buNone/>
            </a:pPr>
            <a:r>
              <a:rPr lang="tr-TR" dirty="0"/>
              <a:t> tüm toplumu olumsuz etkilemektedir.</a:t>
            </a:r>
          </a:p>
          <a:p>
            <a:pPr marL="0" indent="0" algn="r">
              <a:buNone/>
            </a:pPr>
            <a:endParaRPr lang="tr-TR" dirty="0"/>
          </a:p>
        </p:txBody>
      </p:sp>
      <p:pic>
        <p:nvPicPr>
          <p:cNvPr id="5" name="Resim 4">
            <a:extLst>
              <a:ext uri="{FF2B5EF4-FFF2-40B4-BE49-F238E27FC236}">
                <a16:creationId xmlns:a16="http://schemas.microsoft.com/office/drawing/2014/main" xmlns="" id="{0A31B0BA-6A1C-48AA-9D87-E77335FCAD22}"/>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612924" y="0"/>
            <a:ext cx="2579076" cy="2919045"/>
          </a:xfrm>
          <a:prstGeom prst="rect">
            <a:avLst/>
          </a:prstGeom>
          <a:ln>
            <a:noFill/>
          </a:ln>
          <a:effectLst>
            <a:softEdge rad="112500"/>
          </a:effectLst>
        </p:spPr>
      </p:pic>
      <p:pic>
        <p:nvPicPr>
          <p:cNvPr id="7" name="Resim 6">
            <a:extLst>
              <a:ext uri="{FF2B5EF4-FFF2-40B4-BE49-F238E27FC236}">
                <a16:creationId xmlns:a16="http://schemas.microsoft.com/office/drawing/2014/main" xmlns="" id="{DC2519A4-EE41-4502-9031-E65134D53BD0}"/>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2919046"/>
            <a:ext cx="3493477" cy="3938954"/>
          </a:xfrm>
          <a:prstGeom prst="rect">
            <a:avLst/>
          </a:prstGeom>
          <a:ln>
            <a:noFill/>
          </a:ln>
          <a:effectLst>
            <a:softEdge rad="112500"/>
          </a:effectLst>
        </p:spPr>
      </p:pic>
    </p:spTree>
    <p:extLst>
      <p:ext uri="{BB962C8B-B14F-4D97-AF65-F5344CB8AC3E}">
        <p14:creationId xmlns:p14="http://schemas.microsoft.com/office/powerpoint/2010/main" xmlns="" val="346419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5916698-B718-42A9-B4DE-BEA5D8C13BAB}"/>
              </a:ext>
            </a:extLst>
          </p:cNvPr>
          <p:cNvSpPr>
            <a:spLocks noGrp="1"/>
          </p:cNvSpPr>
          <p:nvPr>
            <p:ph sz="half" idx="1"/>
          </p:nvPr>
        </p:nvSpPr>
        <p:spPr>
          <a:xfrm>
            <a:off x="316522" y="0"/>
            <a:ext cx="4689231" cy="6729046"/>
          </a:xfrm>
        </p:spPr>
        <p:txBody>
          <a:bodyPr>
            <a:normAutofit lnSpcReduction="10000"/>
          </a:bodyPr>
          <a:lstStyle/>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r>
              <a:rPr lang="tr-TR" sz="3200" dirty="0">
                <a:solidFill>
                  <a:srgbClr val="C00000"/>
                </a:solidFill>
              </a:rPr>
              <a:t>Adalet Bakanlığı </a:t>
            </a:r>
          </a:p>
          <a:p>
            <a:pPr marL="0" indent="0">
              <a:buNone/>
            </a:pPr>
            <a:endParaRPr lang="tr-TR" sz="3200" dirty="0">
              <a:solidFill>
                <a:srgbClr val="C00000"/>
              </a:solidFill>
            </a:endParaRPr>
          </a:p>
          <a:p>
            <a:pPr>
              <a:buFont typeface="Wingdings" panose="05000000000000000000" pitchFamily="2" charset="2"/>
              <a:buChar char="Ø"/>
            </a:pPr>
            <a:r>
              <a:rPr lang="tr-TR" dirty="0"/>
              <a:t>Cumhuriyet Başsavcılığı</a:t>
            </a:r>
          </a:p>
          <a:p>
            <a:pPr>
              <a:buFont typeface="Wingdings" panose="05000000000000000000" pitchFamily="2" charset="2"/>
              <a:buChar char="Ø"/>
            </a:pPr>
            <a:r>
              <a:rPr lang="tr-TR" dirty="0"/>
              <a:t>Aile Mahkemesi</a:t>
            </a:r>
          </a:p>
          <a:p>
            <a:pPr>
              <a:buFont typeface="Wingdings" panose="05000000000000000000" pitchFamily="2" charset="2"/>
              <a:buChar char="Ø"/>
            </a:pPr>
            <a:r>
              <a:rPr lang="tr-TR" dirty="0"/>
              <a:t>Adli Tıp Kurumu</a:t>
            </a:r>
          </a:p>
          <a:p>
            <a:pPr>
              <a:buFont typeface="Wingdings" panose="05000000000000000000" pitchFamily="2" charset="2"/>
              <a:buChar char="Ø"/>
            </a:pPr>
            <a:endParaRPr lang="tr-TR" dirty="0"/>
          </a:p>
        </p:txBody>
      </p:sp>
      <p:sp>
        <p:nvSpPr>
          <p:cNvPr id="7" name="İçerik Yer Tutucusu 6">
            <a:extLst>
              <a:ext uri="{FF2B5EF4-FFF2-40B4-BE49-F238E27FC236}">
                <a16:creationId xmlns:a16="http://schemas.microsoft.com/office/drawing/2014/main" xmlns="" id="{9F644C70-7A58-44B4-842D-00C7D497BF92}"/>
              </a:ext>
            </a:extLst>
          </p:cNvPr>
          <p:cNvSpPr>
            <a:spLocks noGrp="1"/>
          </p:cNvSpPr>
          <p:nvPr>
            <p:ph sz="half" idx="2"/>
          </p:nvPr>
        </p:nvSpPr>
        <p:spPr>
          <a:xfrm>
            <a:off x="5861538" y="82062"/>
            <a:ext cx="5521570" cy="6330461"/>
          </a:xfrm>
        </p:spPr>
        <p:txBody>
          <a:bodyPr>
            <a:normAutofit lnSpcReduction="10000"/>
          </a:bodyPr>
          <a:lstStyle/>
          <a:p>
            <a:pPr marL="0" indent="0">
              <a:buNone/>
            </a:pPr>
            <a:endParaRPr lang="tr-TR" sz="2800" dirty="0">
              <a:solidFill>
                <a:srgbClr val="C00000"/>
              </a:solidFill>
            </a:endParaRPr>
          </a:p>
          <a:p>
            <a:pPr marL="0" indent="0">
              <a:buNone/>
            </a:pPr>
            <a:endParaRPr lang="tr-TR" dirty="0">
              <a:solidFill>
                <a:srgbClr val="C00000"/>
              </a:solidFill>
            </a:endParaRPr>
          </a:p>
          <a:p>
            <a:pPr marL="0" indent="0">
              <a:buNone/>
            </a:pPr>
            <a:endParaRPr lang="tr-TR" sz="2800" dirty="0">
              <a:solidFill>
                <a:srgbClr val="C00000"/>
              </a:solidFill>
            </a:endParaRPr>
          </a:p>
          <a:p>
            <a:pPr marL="0" indent="0">
              <a:buNone/>
            </a:pPr>
            <a:endParaRPr lang="tr-TR" dirty="0">
              <a:solidFill>
                <a:srgbClr val="C00000"/>
              </a:solidFill>
            </a:endParaRPr>
          </a:p>
          <a:p>
            <a:pPr marL="0" indent="0">
              <a:buNone/>
            </a:pPr>
            <a:r>
              <a:rPr lang="tr-TR" sz="3200" dirty="0">
                <a:solidFill>
                  <a:srgbClr val="C00000"/>
                </a:solidFill>
              </a:rPr>
              <a:t>Sağlık Bakanlığı</a:t>
            </a:r>
          </a:p>
          <a:p>
            <a:pPr>
              <a:buFont typeface="Wingdings" panose="05000000000000000000" pitchFamily="2" charset="2"/>
              <a:buChar char="Ø"/>
            </a:pPr>
            <a:r>
              <a:rPr lang="tr-TR" sz="2700" dirty="0"/>
              <a:t>Türkiye Halk Sağlığı Kurumu,</a:t>
            </a:r>
          </a:p>
          <a:p>
            <a:pPr>
              <a:buFont typeface="Wingdings" panose="05000000000000000000" pitchFamily="2" charset="2"/>
              <a:buChar char="Ø"/>
            </a:pPr>
            <a:r>
              <a:rPr lang="tr-TR" sz="2700" dirty="0"/>
              <a:t> Türkiye Kamu Hastaneleri Kurumu ve Acil Sağlık Hizmetleri Genel Müdürlüğü </a:t>
            </a:r>
          </a:p>
          <a:p>
            <a:pPr>
              <a:buFont typeface="Wingdings" panose="05000000000000000000" pitchFamily="2" charset="2"/>
              <a:buChar char="Ø"/>
            </a:pPr>
            <a:r>
              <a:rPr lang="tr-TR" sz="2700" dirty="0"/>
              <a:t>112 Acil Sağlık Hizmetleri Daire Başkanlığı</a:t>
            </a:r>
          </a:p>
          <a:p>
            <a:pPr>
              <a:buFont typeface="Wingdings" panose="05000000000000000000" pitchFamily="2" charset="2"/>
              <a:buChar char="Ø"/>
            </a:pPr>
            <a:r>
              <a:rPr lang="tr-TR" sz="2700" dirty="0"/>
              <a:t>İllerde Aile Sağlığı Merkezi</a:t>
            </a:r>
          </a:p>
          <a:p>
            <a:pPr>
              <a:buFont typeface="Wingdings" panose="05000000000000000000" pitchFamily="2" charset="2"/>
              <a:buChar char="Ø"/>
            </a:pPr>
            <a:r>
              <a:rPr lang="tr-TR" sz="2700" dirty="0"/>
              <a:t>Toplum Sağlığı Merkezi (TSM)</a:t>
            </a:r>
          </a:p>
          <a:p>
            <a:pPr>
              <a:buFont typeface="Wingdings" panose="05000000000000000000" pitchFamily="2" charset="2"/>
              <a:buChar char="Ø"/>
            </a:pPr>
            <a:r>
              <a:rPr lang="tr-TR" sz="2700" dirty="0"/>
              <a:t>Hastaneler</a:t>
            </a:r>
          </a:p>
          <a:p>
            <a:endParaRPr lang="tr-TR" dirty="0"/>
          </a:p>
        </p:txBody>
      </p:sp>
      <p:pic>
        <p:nvPicPr>
          <p:cNvPr id="11" name="Resim 10">
            <a:extLst>
              <a:ext uri="{FF2B5EF4-FFF2-40B4-BE49-F238E27FC236}">
                <a16:creationId xmlns:a16="http://schemas.microsoft.com/office/drawing/2014/main" xmlns="" id="{2CE7CC3D-E403-4AD8-ACBC-781CFA7694FB}"/>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8893" y="0"/>
            <a:ext cx="2192216" cy="1735015"/>
          </a:xfrm>
          <a:prstGeom prst="rect">
            <a:avLst/>
          </a:prstGeom>
        </p:spPr>
      </p:pic>
      <p:pic>
        <p:nvPicPr>
          <p:cNvPr id="13" name="Resim 12">
            <a:extLst>
              <a:ext uri="{FF2B5EF4-FFF2-40B4-BE49-F238E27FC236}">
                <a16:creationId xmlns:a16="http://schemas.microsoft.com/office/drawing/2014/main" xmlns="" id="{E5B62B5D-20DE-480B-A671-BA4E8B9536FF}"/>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506308" y="82062"/>
            <a:ext cx="3235569" cy="1805353"/>
          </a:xfrm>
          <a:prstGeom prst="rect">
            <a:avLst/>
          </a:prstGeom>
        </p:spPr>
      </p:pic>
    </p:spTree>
    <p:extLst>
      <p:ext uri="{BB962C8B-B14F-4D97-AF65-F5344CB8AC3E}">
        <p14:creationId xmlns:p14="http://schemas.microsoft.com/office/powerpoint/2010/main" xmlns="" val="1868451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10" name="Resim 9">
            <a:extLst>
              <a:ext uri="{FF2B5EF4-FFF2-40B4-BE49-F238E27FC236}">
                <a16:creationId xmlns:a16="http://schemas.microsoft.com/office/drawing/2014/main" xmlns="" id="{5DD91EDF-1902-4B56-A799-EC8D1BD2C923}"/>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7999"/>
          </a:xfrm>
          <a:prstGeom prst="rect">
            <a:avLst/>
          </a:prstGeom>
        </p:spPr>
      </p:pic>
      <p:sp>
        <p:nvSpPr>
          <p:cNvPr id="6" name="İçerik Yer Tutucusu 5">
            <a:extLst>
              <a:ext uri="{FF2B5EF4-FFF2-40B4-BE49-F238E27FC236}">
                <a16:creationId xmlns:a16="http://schemas.microsoft.com/office/drawing/2014/main" xmlns="" id="{A033B8C5-19CA-485E-8552-563D30423C7A}"/>
              </a:ext>
            </a:extLst>
          </p:cNvPr>
          <p:cNvSpPr>
            <a:spLocks noGrp="1"/>
          </p:cNvSpPr>
          <p:nvPr>
            <p:ph idx="1"/>
          </p:nvPr>
        </p:nvSpPr>
        <p:spPr>
          <a:xfrm>
            <a:off x="351692" y="586702"/>
            <a:ext cx="11840308" cy="6271297"/>
          </a:xfrm>
        </p:spPr>
        <p:txBody>
          <a:bodyPr/>
          <a:lstStyle/>
          <a:p>
            <a:endParaRPr lang="tr-TR" dirty="0"/>
          </a:p>
          <a:p>
            <a:pPr marL="0" indent="0">
              <a:buNone/>
            </a:pPr>
            <a:r>
              <a:rPr lang="tr-TR" dirty="0"/>
              <a:t>Ülkemizdeki şiddet mağduru kadınlar gerektiğinde bu kurum ve kuruluşlara başvurarak ve acil durumlarda arayarak yardım alabilirler.</a:t>
            </a:r>
          </a:p>
          <a:p>
            <a:pPr marL="0" indent="0">
              <a:buNone/>
            </a:pPr>
            <a:endParaRPr lang="tr-TR" dirty="0"/>
          </a:p>
          <a:p>
            <a:pPr marL="0" indent="0">
              <a:buNone/>
            </a:pPr>
            <a:r>
              <a:rPr lang="tr-TR" dirty="0"/>
              <a:t>Dünyada ve ülkemizde kadını korumaya yönelik çok sayıda  yasa, kanun, kamu kurum ve kuruluşu bulunmasına, bir çok önlem alınmasına  rağmen bu durumun önüne geçilememekte, kadınlar hala şiddete maruz kalmakta, hatta her yıl yüzlerce kadın bu sebeple hayatını kaybetmektedir.</a:t>
            </a:r>
          </a:p>
          <a:p>
            <a:pPr marL="0" indent="0">
              <a:buNone/>
            </a:pPr>
            <a:endParaRPr lang="tr-TR" dirty="0"/>
          </a:p>
          <a:p>
            <a:pPr marL="0" indent="0">
              <a:buNone/>
            </a:pPr>
            <a:endParaRPr lang="tr-TR" dirty="0"/>
          </a:p>
          <a:p>
            <a:pPr marL="0" indent="0">
              <a:buNone/>
            </a:pPr>
            <a:endParaRPr lang="tr-TR" dirty="0"/>
          </a:p>
          <a:p>
            <a:pPr marL="0" indent="0">
              <a:buNone/>
            </a:pPr>
            <a:r>
              <a:rPr lang="tr-TR" sz="3200" b="1" dirty="0">
                <a:solidFill>
                  <a:srgbClr val="D60093"/>
                </a:solidFill>
              </a:rPr>
              <a:t>Peki toplumda kadına şiddetin önlenebilmesi için neler yapılmalıdır?</a:t>
            </a:r>
          </a:p>
        </p:txBody>
      </p:sp>
    </p:spTree>
    <p:extLst>
      <p:ext uri="{BB962C8B-B14F-4D97-AF65-F5344CB8AC3E}">
        <p14:creationId xmlns:p14="http://schemas.microsoft.com/office/powerpoint/2010/main" xmlns="" val="1131573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6" name="İçerik Yer Tutucusu 5">
            <a:extLst>
              <a:ext uri="{FF2B5EF4-FFF2-40B4-BE49-F238E27FC236}">
                <a16:creationId xmlns:a16="http://schemas.microsoft.com/office/drawing/2014/main" xmlns="" id="{07D0618A-DFFC-4E42-8013-8B499658D69F}"/>
              </a:ext>
            </a:extLst>
          </p:cNvPr>
          <p:cNvSpPr>
            <a:spLocks noGrp="1"/>
          </p:cNvSpPr>
          <p:nvPr>
            <p:ph idx="1"/>
          </p:nvPr>
        </p:nvSpPr>
        <p:spPr>
          <a:xfrm>
            <a:off x="703385" y="527538"/>
            <a:ext cx="10961077" cy="5920154"/>
          </a:xfrm>
        </p:spPr>
        <p:txBody>
          <a:bodyPr>
            <a:normAutofit fontScale="92500"/>
          </a:bodyPr>
          <a:lstStyle/>
          <a:p>
            <a:pPr marL="0" indent="0" algn="ctr">
              <a:buNone/>
            </a:pPr>
            <a:r>
              <a:rPr lang="tr-TR" sz="3400" b="1" dirty="0">
                <a:latin typeface="Britannic Bold" panose="020B0903060703020204" pitchFamily="34" charset="0"/>
              </a:rPr>
              <a:t>Kadına Yönelik Şiddetin Önlenmesi  İçin Neler Yapılabilir?</a:t>
            </a:r>
          </a:p>
          <a:p>
            <a:pPr marL="0" indent="0" algn="ctr">
              <a:buNone/>
            </a:pPr>
            <a:endParaRPr lang="tr-TR" sz="3200" b="1" dirty="0">
              <a:latin typeface="Britannic Bold" panose="020B0903060703020204" pitchFamily="34" charset="0"/>
            </a:endParaRPr>
          </a:p>
          <a:p>
            <a:pPr>
              <a:buFont typeface="Wingdings" panose="05000000000000000000" pitchFamily="2" charset="2"/>
              <a:buChar char="Ø"/>
            </a:pPr>
            <a:r>
              <a:rPr lang="tr-TR" dirty="0">
                <a:solidFill>
                  <a:schemeClr val="bg1"/>
                </a:solidFill>
                <a:latin typeface="Times New Roman" panose="02020603050405020304" pitchFamily="18" charset="0"/>
              </a:rPr>
              <a:t> </a:t>
            </a:r>
            <a:r>
              <a:rPr lang="tr-TR" dirty="0">
                <a:solidFill>
                  <a:schemeClr val="bg1"/>
                </a:solidFill>
              </a:rPr>
              <a:t>Ö</a:t>
            </a:r>
            <a:r>
              <a:rPr lang="tr-TR" b="0" i="0" dirty="0">
                <a:solidFill>
                  <a:schemeClr val="bg1"/>
                </a:solidFill>
                <a:effectLst/>
              </a:rPr>
              <a:t>ncelikle toplumda normalleşen (!), sıradanlaşan (!) kadına yönelik şiddet eylemleri üzerine başta kadınlar olmak üzere bireyler bilinçlendirilmeli, ‘</a:t>
            </a:r>
            <a:r>
              <a:rPr lang="tr-TR" b="1" i="0" dirty="0">
                <a:solidFill>
                  <a:schemeClr val="bg1"/>
                </a:solidFill>
                <a:effectLst/>
              </a:rPr>
              <a:t>kadına yönelik şiddetin en ağır insan hakları ihlali olduğu</a:t>
            </a:r>
            <a:r>
              <a:rPr lang="tr-TR" b="0" i="0" dirty="0">
                <a:solidFill>
                  <a:schemeClr val="bg1"/>
                </a:solidFill>
                <a:effectLst/>
              </a:rPr>
              <a:t>’ konusunun altı çizilmelidir.</a:t>
            </a:r>
          </a:p>
          <a:p>
            <a:pPr>
              <a:buFont typeface="Wingdings" panose="05000000000000000000" pitchFamily="2" charset="2"/>
              <a:buChar char="Ø"/>
            </a:pPr>
            <a:endParaRPr lang="tr-TR" b="0" i="0" dirty="0">
              <a:solidFill>
                <a:schemeClr val="bg1"/>
              </a:solidFill>
              <a:effectLst/>
            </a:endParaRPr>
          </a:p>
          <a:p>
            <a:pPr>
              <a:buFont typeface="Wingdings" panose="05000000000000000000" pitchFamily="2" charset="2"/>
              <a:buChar char="Ø"/>
            </a:pPr>
            <a:r>
              <a:rPr lang="tr-TR" b="0" i="0" dirty="0">
                <a:solidFill>
                  <a:schemeClr val="bg1"/>
                </a:solidFill>
                <a:effectLst/>
              </a:rPr>
              <a:t>Kadına karşı şiddet konusunda toplum bilinçlendirilmelidir. Bunun için de ilk önce kadının birey olduğunun toplum tarafından kabulünün sağlanması ve kadına karşı olumsuz zihniyetin değiştirilmesi gerekir.  </a:t>
            </a:r>
          </a:p>
          <a:p>
            <a:pPr>
              <a:buFont typeface="Wingdings" panose="05000000000000000000" pitchFamily="2" charset="2"/>
              <a:buChar char="Ø"/>
            </a:pPr>
            <a:endParaRPr lang="tr-TR" b="0" i="0" dirty="0">
              <a:solidFill>
                <a:schemeClr val="bg1"/>
              </a:solidFill>
              <a:effectLst/>
            </a:endParaRPr>
          </a:p>
          <a:p>
            <a:pPr>
              <a:buFont typeface="Wingdings" panose="05000000000000000000" pitchFamily="2" charset="2"/>
              <a:buChar char="Ø"/>
            </a:pPr>
            <a:r>
              <a:rPr lang="tr-TR" dirty="0">
                <a:solidFill>
                  <a:schemeClr val="bg1"/>
                </a:solidFill>
              </a:rPr>
              <a:t>Kadına şiddetle ilgili toplumsal düzeyde kararlı çalışmalar yapılarak sosyal farkındalık oluşturulmalı, toplumun kadına bakışında olumlu yönde değişim sağlamaya yönelik düzenlemeler yapılmalıdır.</a:t>
            </a:r>
            <a:endParaRPr lang="tr-TR" b="0" i="0" dirty="0">
              <a:solidFill>
                <a:schemeClr val="bg1"/>
              </a:solidFill>
              <a:effectLst/>
            </a:endParaRPr>
          </a:p>
          <a:p>
            <a:pPr>
              <a:buFont typeface="Wingdings" panose="05000000000000000000" pitchFamily="2" charset="2"/>
              <a:buChar char="Ø"/>
            </a:pPr>
            <a:endParaRPr lang="tr-TR" b="0" i="0" dirty="0">
              <a:solidFill>
                <a:srgbClr val="333333"/>
              </a:solidFill>
              <a:effectLst/>
            </a:endParaRPr>
          </a:p>
          <a:p>
            <a:pPr>
              <a:buFont typeface="Wingdings" panose="05000000000000000000" pitchFamily="2" charset="2"/>
              <a:buChar char="Ø"/>
            </a:pPr>
            <a:endParaRPr lang="tr-TR" dirty="0">
              <a:latin typeface="Britannic Bold" panose="020B0903060703020204" pitchFamily="34" charset="0"/>
            </a:endParaRPr>
          </a:p>
        </p:txBody>
      </p:sp>
    </p:spTree>
    <p:extLst>
      <p:ext uri="{BB962C8B-B14F-4D97-AF65-F5344CB8AC3E}">
        <p14:creationId xmlns:p14="http://schemas.microsoft.com/office/powerpoint/2010/main" xmlns="" val="3624491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xmlns="" id="{B455A991-4FFC-47F9-BB1D-CE87F6165E71}"/>
              </a:ext>
            </a:extLst>
          </p:cNvPr>
          <p:cNvSpPr>
            <a:spLocks noGrp="1"/>
          </p:cNvSpPr>
          <p:nvPr>
            <p:ph type="title"/>
          </p:nvPr>
        </p:nvSpPr>
        <p:spPr/>
        <p:txBody>
          <a:bodyPr/>
          <a:lstStyle/>
          <a:p>
            <a:pPr algn="ctr"/>
            <a:r>
              <a:rPr lang="tr-TR" b="1" dirty="0">
                <a:latin typeface="Algerian" panose="04020705040A02060702" pitchFamily="82" charset="0"/>
              </a:rPr>
              <a:t>! ! ! ! ! ! ! ! ! </a:t>
            </a:r>
          </a:p>
        </p:txBody>
      </p:sp>
      <p:sp>
        <p:nvSpPr>
          <p:cNvPr id="3" name="İçerik Yer Tutucusu 2">
            <a:extLst>
              <a:ext uri="{FF2B5EF4-FFF2-40B4-BE49-F238E27FC236}">
                <a16:creationId xmlns:a16="http://schemas.microsoft.com/office/drawing/2014/main" xmlns="" id="{979BD7DD-90AD-4FCE-9B48-F7201C160BF9}"/>
              </a:ext>
            </a:extLst>
          </p:cNvPr>
          <p:cNvSpPr>
            <a:spLocks noGrp="1"/>
          </p:cNvSpPr>
          <p:nvPr>
            <p:ph idx="1"/>
          </p:nvPr>
        </p:nvSpPr>
        <p:spPr/>
        <p:txBody>
          <a:bodyPr>
            <a:normAutofit fontScale="92500"/>
          </a:bodyPr>
          <a:lstStyle/>
          <a:p>
            <a:pPr>
              <a:buFont typeface="Wingdings" panose="05000000000000000000" pitchFamily="2" charset="2"/>
              <a:buChar char="Ø"/>
            </a:pPr>
            <a:r>
              <a:rPr lang="tr-TR" b="0" i="0" dirty="0">
                <a:solidFill>
                  <a:schemeClr val="bg1"/>
                </a:solidFill>
                <a:effectLst/>
                <a:latin typeface="Times New Roman" panose="02020603050405020304" pitchFamily="18" charset="0"/>
              </a:rPr>
              <a:t>Aileler çocuk yetiştirirke</a:t>
            </a:r>
            <a:r>
              <a:rPr lang="tr-TR" dirty="0">
                <a:solidFill>
                  <a:schemeClr val="bg1"/>
                </a:solidFill>
                <a:latin typeface="Times New Roman" panose="02020603050405020304" pitchFamily="18" charset="0"/>
              </a:rPr>
              <a:t>n kız ve erkek çocuklarına karşı eşit davranmalı, kız çocukları erkek çocuklar için hizmet eden konumunda yetiştirmemelidir.</a:t>
            </a:r>
          </a:p>
          <a:p>
            <a:pPr>
              <a:buFont typeface="Wingdings" panose="05000000000000000000" pitchFamily="2" charset="2"/>
              <a:buChar char="Ø"/>
            </a:pPr>
            <a:endParaRPr lang="tr-TR" dirty="0">
              <a:solidFill>
                <a:schemeClr val="bg1"/>
              </a:solidFill>
              <a:latin typeface="Times New Roman" panose="02020603050405020304" pitchFamily="18" charset="0"/>
            </a:endParaRPr>
          </a:p>
          <a:p>
            <a:pPr>
              <a:buFont typeface="Wingdings" panose="05000000000000000000" pitchFamily="2" charset="2"/>
              <a:buChar char="Ø"/>
            </a:pPr>
            <a:r>
              <a:rPr lang="tr-TR" dirty="0">
                <a:solidFill>
                  <a:schemeClr val="bg1"/>
                </a:solidFill>
                <a:latin typeface="Times New Roman" panose="02020603050405020304" pitchFamily="18" charset="0"/>
              </a:rPr>
              <a:t>Aile içerisinde şiddetin öğrenilebileceğini unutmamalıdır.</a:t>
            </a:r>
          </a:p>
          <a:p>
            <a:pPr>
              <a:buFont typeface="Wingdings" panose="05000000000000000000" pitchFamily="2" charset="2"/>
              <a:buChar char="Ø"/>
            </a:pPr>
            <a:endParaRPr lang="tr-TR" b="0" i="0" dirty="0">
              <a:solidFill>
                <a:schemeClr val="bg1"/>
              </a:solidFill>
              <a:effectLst/>
              <a:latin typeface="Times New Roman" panose="02020603050405020304" pitchFamily="18" charset="0"/>
            </a:endParaRPr>
          </a:p>
          <a:p>
            <a:pPr>
              <a:buFont typeface="Wingdings" panose="05000000000000000000" pitchFamily="2" charset="2"/>
              <a:buChar char="Ø"/>
            </a:pPr>
            <a:r>
              <a:rPr lang="tr-TR" b="0" i="0" dirty="0">
                <a:solidFill>
                  <a:schemeClr val="bg1"/>
                </a:solidFill>
                <a:effectLst/>
                <a:latin typeface="Times New Roman" panose="02020603050405020304" pitchFamily="18" charset="0"/>
              </a:rPr>
              <a:t>Kadınların, eğitim ve iş hayatında desteklenmesine ve meslek sahibi olmalarına yönelik düzenlemeler yapılmalıdır. Bu durum özellikle ekonomik şiddet mağduru kadınlar için önemli bir gelişme sağlayacaktır. Bu yüzden </a:t>
            </a:r>
            <a:r>
              <a:rPr lang="tr-TR" b="1" i="1" dirty="0">
                <a:solidFill>
                  <a:schemeClr val="bg1"/>
                </a:solidFill>
                <a:effectLst/>
                <a:latin typeface="Times New Roman" panose="02020603050405020304" pitchFamily="18" charset="0"/>
              </a:rPr>
              <a:t>kız çocuklarının okutulmasına </a:t>
            </a:r>
            <a:r>
              <a:rPr lang="tr-TR" b="0" i="0" dirty="0">
                <a:solidFill>
                  <a:schemeClr val="bg1"/>
                </a:solidFill>
                <a:effectLst/>
                <a:latin typeface="Times New Roman" panose="02020603050405020304" pitchFamily="18" charset="0"/>
              </a:rPr>
              <a:t>büyük önem verilmelidir.</a:t>
            </a:r>
          </a:p>
          <a:p>
            <a:pPr>
              <a:buFont typeface="Wingdings" panose="05000000000000000000" pitchFamily="2" charset="2"/>
              <a:buChar char="Ø"/>
            </a:pPr>
            <a:endParaRPr lang="tr-TR" b="0" i="0" dirty="0">
              <a:solidFill>
                <a:schemeClr val="bg1"/>
              </a:solidFill>
              <a:effectLst/>
              <a:latin typeface="Times New Roman" panose="02020603050405020304" pitchFamily="18" charset="0"/>
            </a:endParaRPr>
          </a:p>
          <a:p>
            <a:pPr marL="0" indent="0">
              <a:buNone/>
            </a:pPr>
            <a:endParaRPr lang="tr-TR" dirty="0">
              <a:solidFill>
                <a:schemeClr val="bg1"/>
              </a:solidFill>
            </a:endParaRPr>
          </a:p>
        </p:txBody>
      </p:sp>
    </p:spTree>
    <p:extLst>
      <p:ext uri="{BB962C8B-B14F-4D97-AF65-F5344CB8AC3E}">
        <p14:creationId xmlns:p14="http://schemas.microsoft.com/office/powerpoint/2010/main" xmlns="" val="1916373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8" name="Başlık 7">
            <a:extLst>
              <a:ext uri="{FF2B5EF4-FFF2-40B4-BE49-F238E27FC236}">
                <a16:creationId xmlns:a16="http://schemas.microsoft.com/office/drawing/2014/main" xmlns="" id="{0C61B1F1-7E24-415C-BA02-D72FED80ACE6}"/>
              </a:ext>
            </a:extLst>
          </p:cNvPr>
          <p:cNvSpPr>
            <a:spLocks noGrp="1"/>
          </p:cNvSpPr>
          <p:nvPr>
            <p:ph type="title"/>
          </p:nvPr>
        </p:nvSpPr>
        <p:spPr>
          <a:xfrm>
            <a:off x="838200" y="681037"/>
            <a:ext cx="7239000" cy="1009651"/>
          </a:xfrm>
        </p:spPr>
        <p:txBody>
          <a:bodyPr>
            <a:normAutofit/>
          </a:bodyPr>
          <a:lstStyle/>
          <a:p>
            <a:pPr algn="ctr"/>
            <a:r>
              <a:rPr lang="tr-TR" sz="5400" dirty="0">
                <a:latin typeface="Algerian" panose="04020705040A02060702" pitchFamily="82" charset="0"/>
              </a:rPr>
              <a:t>! ! ! ! ! ! ! !</a:t>
            </a:r>
          </a:p>
        </p:txBody>
      </p:sp>
      <p:sp>
        <p:nvSpPr>
          <p:cNvPr id="3" name="İçerik Yer Tutucusu 2">
            <a:extLst>
              <a:ext uri="{FF2B5EF4-FFF2-40B4-BE49-F238E27FC236}">
                <a16:creationId xmlns:a16="http://schemas.microsoft.com/office/drawing/2014/main" xmlns="" id="{776C21D0-04E6-401D-AE0E-31EC7E2DA0AC}"/>
              </a:ext>
            </a:extLst>
          </p:cNvPr>
          <p:cNvSpPr>
            <a:spLocks noGrp="1"/>
          </p:cNvSpPr>
          <p:nvPr>
            <p:ph idx="1"/>
          </p:nvPr>
        </p:nvSpPr>
        <p:spPr/>
        <p:txBody>
          <a:bodyPr>
            <a:normAutofit fontScale="92500" lnSpcReduction="10000"/>
          </a:bodyPr>
          <a:lstStyle/>
          <a:p>
            <a:pPr marL="0" indent="0">
              <a:buNone/>
            </a:pPr>
            <a:endParaRPr lang="tr-TR" b="0" i="0" dirty="0">
              <a:solidFill>
                <a:schemeClr val="bg1"/>
              </a:solidFill>
              <a:effectLst/>
              <a:latin typeface="Times New Roman" panose="02020603050405020304" pitchFamily="18" charset="0"/>
            </a:endParaRPr>
          </a:p>
          <a:p>
            <a:pPr>
              <a:buFont typeface="Wingdings" panose="05000000000000000000" pitchFamily="2" charset="2"/>
              <a:buChar char="Ø"/>
            </a:pPr>
            <a:r>
              <a:rPr lang="tr-TR" b="0" i="0" dirty="0">
                <a:solidFill>
                  <a:schemeClr val="bg1"/>
                </a:solidFill>
                <a:effectLst/>
                <a:latin typeface="Times New Roman" panose="02020603050405020304" pitchFamily="18" charset="0"/>
              </a:rPr>
              <a:t>Devlet çok yönlü olarak bu ciddi sorunu ele almalı,</a:t>
            </a:r>
          </a:p>
          <a:p>
            <a:pPr marL="0" indent="0">
              <a:buNone/>
            </a:pPr>
            <a:r>
              <a:rPr lang="tr-TR" b="0" i="0" dirty="0">
                <a:solidFill>
                  <a:schemeClr val="bg1"/>
                </a:solidFill>
                <a:effectLst/>
                <a:latin typeface="Times New Roman" panose="02020603050405020304" pitchFamily="18" charset="0"/>
              </a:rPr>
              <a:t> bu konuda gerekli politikalar üretmelidir.</a:t>
            </a:r>
          </a:p>
          <a:p>
            <a:pPr>
              <a:buFont typeface="Wingdings" panose="05000000000000000000" pitchFamily="2" charset="2"/>
              <a:buChar char="Ø"/>
            </a:pPr>
            <a:endParaRPr lang="tr-TR" b="0" i="0" dirty="0">
              <a:solidFill>
                <a:schemeClr val="bg1"/>
              </a:solidFill>
              <a:effectLst/>
              <a:latin typeface="Times New Roman" panose="02020603050405020304" pitchFamily="18" charset="0"/>
            </a:endParaRPr>
          </a:p>
          <a:p>
            <a:pPr>
              <a:buFont typeface="Wingdings" panose="05000000000000000000" pitchFamily="2" charset="2"/>
              <a:buChar char="Ø"/>
            </a:pPr>
            <a:r>
              <a:rPr lang="tr-TR" dirty="0">
                <a:solidFill>
                  <a:schemeClr val="bg1"/>
                </a:solidFill>
                <a:latin typeface="Times New Roman" panose="02020603050405020304" pitchFamily="18" charset="0"/>
              </a:rPr>
              <a:t>Konuyla ilgili kanun ve yasalar yazıda kalmamalı ve uygulamaya koyulmalıdır. Şiddet uygulayan kişiler için gerekli ceza ve yaptırımlar kesinlikle uygulanmalıdır. </a:t>
            </a:r>
          </a:p>
          <a:p>
            <a:pPr>
              <a:buFont typeface="Wingdings" panose="05000000000000000000" pitchFamily="2" charset="2"/>
              <a:buChar char="Ø"/>
            </a:pPr>
            <a:endParaRPr lang="tr-TR" dirty="0">
              <a:solidFill>
                <a:schemeClr val="bg1"/>
              </a:solidFill>
              <a:latin typeface="Times New Roman" panose="02020603050405020304" pitchFamily="18" charset="0"/>
            </a:endParaRPr>
          </a:p>
          <a:p>
            <a:pPr>
              <a:buFont typeface="Wingdings" panose="05000000000000000000" pitchFamily="2" charset="2"/>
              <a:buChar char="Ø"/>
            </a:pPr>
            <a:r>
              <a:rPr lang="tr-TR" dirty="0">
                <a:solidFill>
                  <a:schemeClr val="bg1"/>
                </a:solidFill>
                <a:latin typeface="Times New Roman" panose="02020603050405020304" pitchFamily="18" charset="0"/>
              </a:rPr>
              <a:t>Şiddet mağduru kadınların yardım alabileceği, kendini güvende hissedeceği ve ihtiyaç duyduklarında sığınabilecekleri yerler artırılmalıdır.  Bu yerler kolay ulaşılabilir ve korunaklı olmalıdır.</a:t>
            </a:r>
            <a:endParaRPr lang="tr-TR" dirty="0"/>
          </a:p>
        </p:txBody>
      </p:sp>
      <p:pic>
        <p:nvPicPr>
          <p:cNvPr id="5" name="Resim 4">
            <a:extLst>
              <a:ext uri="{FF2B5EF4-FFF2-40B4-BE49-F238E27FC236}">
                <a16:creationId xmlns:a16="http://schemas.microsoft.com/office/drawing/2014/main" xmlns="" id="{60204645-75BA-4908-A3C2-3A12182A0532}"/>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77199" y="0"/>
            <a:ext cx="4114801" cy="3528647"/>
          </a:xfrm>
          <a:prstGeom prst="rect">
            <a:avLst/>
          </a:prstGeom>
          <a:ln>
            <a:noFill/>
          </a:ln>
          <a:effectLst>
            <a:softEdge rad="112500"/>
          </a:effectLst>
        </p:spPr>
      </p:pic>
    </p:spTree>
    <p:extLst>
      <p:ext uri="{BB962C8B-B14F-4D97-AF65-F5344CB8AC3E}">
        <p14:creationId xmlns:p14="http://schemas.microsoft.com/office/powerpoint/2010/main" xmlns="" val="3323191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F033792-E4DB-40C0-A48D-FC324F0F147F}"/>
              </a:ext>
            </a:extLst>
          </p:cNvPr>
          <p:cNvSpPr>
            <a:spLocks noGrp="1"/>
          </p:cNvSpPr>
          <p:nvPr>
            <p:ph idx="1"/>
          </p:nvPr>
        </p:nvSpPr>
        <p:spPr>
          <a:xfrm>
            <a:off x="422031" y="164123"/>
            <a:ext cx="11394831" cy="6447691"/>
          </a:xfrm>
        </p:spPr>
        <p:txBody>
          <a:bodyPr/>
          <a:lstStyle/>
          <a:p>
            <a:pPr marL="0" indent="0">
              <a:buNone/>
            </a:pPr>
            <a:endParaRPr lang="tr-TR" dirty="0"/>
          </a:p>
          <a:p>
            <a:pPr marL="0" indent="0">
              <a:buNone/>
            </a:pPr>
            <a:r>
              <a:rPr lang="tr-TR" dirty="0"/>
              <a:t>Kadına yönelik şiddeti doğuran bir çok etken bulunmaktadır. Bunların temelinde toplumsal cinsiyet eşitsizliği yatmaktadır.</a:t>
            </a:r>
          </a:p>
          <a:p>
            <a:pPr marL="0" indent="0">
              <a:buNone/>
            </a:pPr>
            <a:endParaRPr lang="tr-TR" dirty="0"/>
          </a:p>
          <a:p>
            <a:pPr>
              <a:buFont typeface="Wingdings" panose="05000000000000000000" pitchFamily="2" charset="2"/>
              <a:buChar char="Ø"/>
            </a:pPr>
            <a:r>
              <a:rPr lang="tr-TR" dirty="0">
                <a:solidFill>
                  <a:srgbClr val="002060"/>
                </a:solidFill>
              </a:rPr>
              <a:t>Kültürel faktörler,</a:t>
            </a:r>
          </a:p>
          <a:p>
            <a:pPr>
              <a:buFont typeface="Wingdings" panose="05000000000000000000" pitchFamily="2" charset="2"/>
              <a:buChar char="Ø"/>
            </a:pPr>
            <a:r>
              <a:rPr lang="tr-TR" dirty="0">
                <a:solidFill>
                  <a:srgbClr val="002060"/>
                </a:solidFill>
              </a:rPr>
              <a:t> </a:t>
            </a:r>
            <a:r>
              <a:rPr lang="tr-TR" i="1" dirty="0">
                <a:solidFill>
                  <a:srgbClr val="002060"/>
                </a:solidFill>
              </a:rPr>
              <a:t>evlilik içinde çatışma yaşama,</a:t>
            </a:r>
          </a:p>
          <a:p>
            <a:pPr>
              <a:buFont typeface="Wingdings" panose="05000000000000000000" pitchFamily="2" charset="2"/>
              <a:buChar char="Ø"/>
            </a:pPr>
            <a:r>
              <a:rPr lang="tr-TR" i="1" dirty="0">
                <a:solidFill>
                  <a:srgbClr val="002060"/>
                </a:solidFill>
              </a:rPr>
              <a:t> ilişkide sorunları çözememe gibi ilişki faktörleri;</a:t>
            </a:r>
          </a:p>
          <a:p>
            <a:pPr>
              <a:buFont typeface="Wingdings" panose="05000000000000000000" pitchFamily="2" charset="2"/>
              <a:buChar char="Ø"/>
            </a:pPr>
            <a:r>
              <a:rPr lang="tr-TR" i="1" dirty="0">
                <a:solidFill>
                  <a:srgbClr val="002060"/>
                </a:solidFill>
              </a:rPr>
              <a:t> kadının ekonomik bağımsızlığının olmaması, </a:t>
            </a:r>
          </a:p>
          <a:p>
            <a:pPr>
              <a:buFont typeface="Wingdings" panose="05000000000000000000" pitchFamily="2" charset="2"/>
              <a:buChar char="Ø"/>
            </a:pPr>
            <a:r>
              <a:rPr lang="tr-TR" i="1" dirty="0">
                <a:solidFill>
                  <a:srgbClr val="002060"/>
                </a:solidFill>
              </a:rPr>
              <a:t>istihdam olanaklarına erişimde sınırlılıklar gibi ekonomik faktörler </a:t>
            </a:r>
          </a:p>
          <a:p>
            <a:pPr>
              <a:buFont typeface="Wingdings" panose="05000000000000000000" pitchFamily="2" charset="2"/>
              <a:buChar char="Ø"/>
            </a:pPr>
            <a:r>
              <a:rPr lang="tr-TR" i="1" dirty="0">
                <a:solidFill>
                  <a:srgbClr val="002060"/>
                </a:solidFill>
              </a:rPr>
              <a:t>karar alma mekanizmalarında ve yasal düzeyde kadın-erkek eşitliğinin sağlanamamış olması</a:t>
            </a:r>
          </a:p>
          <a:p>
            <a:pPr marL="0" indent="0">
              <a:buNone/>
            </a:pPr>
            <a:r>
              <a:rPr lang="tr-TR" dirty="0"/>
              <a:t> şiddetin ortaya çıkmasını etkileyen temel faktörlerdir.</a:t>
            </a:r>
          </a:p>
        </p:txBody>
      </p:sp>
    </p:spTree>
    <p:extLst>
      <p:ext uri="{BB962C8B-B14F-4D97-AF65-F5344CB8AC3E}">
        <p14:creationId xmlns:p14="http://schemas.microsoft.com/office/powerpoint/2010/main" xmlns="" val="2889718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FB93492-38DB-4980-8E53-C3D33407CCE8}"/>
              </a:ext>
            </a:extLst>
          </p:cNvPr>
          <p:cNvSpPr>
            <a:spLocks noGrp="1"/>
          </p:cNvSpPr>
          <p:nvPr>
            <p:ph type="title"/>
          </p:nvPr>
        </p:nvSpPr>
        <p:spPr>
          <a:xfrm>
            <a:off x="838200" y="365126"/>
            <a:ext cx="10515600" cy="865797"/>
          </a:xfrm>
        </p:spPr>
        <p:txBody>
          <a:bodyPr>
            <a:normAutofit/>
          </a:bodyPr>
          <a:lstStyle/>
          <a:p>
            <a:pPr algn="ctr"/>
            <a:r>
              <a:rPr lang="tr-TR" sz="4200" b="1" dirty="0">
                <a:solidFill>
                  <a:srgbClr val="C00000"/>
                </a:solidFill>
              </a:rPr>
              <a:t>KADINA YÖNELİK ŞİDDETİN SINIFLANDIRILMASI</a:t>
            </a:r>
          </a:p>
        </p:txBody>
      </p:sp>
      <p:sp>
        <p:nvSpPr>
          <p:cNvPr id="3" name="İçerik Yer Tutucusu 2">
            <a:extLst>
              <a:ext uri="{FF2B5EF4-FFF2-40B4-BE49-F238E27FC236}">
                <a16:creationId xmlns:a16="http://schemas.microsoft.com/office/drawing/2014/main" xmlns="" id="{D32E94D5-DDE0-4BFD-B284-58BF046D9D4D}"/>
              </a:ext>
            </a:extLst>
          </p:cNvPr>
          <p:cNvSpPr>
            <a:spLocks noGrp="1"/>
          </p:cNvSpPr>
          <p:nvPr>
            <p:ph idx="1"/>
          </p:nvPr>
        </p:nvSpPr>
        <p:spPr>
          <a:xfrm>
            <a:off x="504093" y="1287829"/>
            <a:ext cx="11183814" cy="5205045"/>
          </a:xfrm>
        </p:spPr>
        <p:txBody>
          <a:bodyPr>
            <a:normAutofit/>
          </a:bodyPr>
          <a:lstStyle/>
          <a:p>
            <a:pPr marL="0" indent="0">
              <a:buNone/>
            </a:pPr>
            <a:r>
              <a:rPr lang="tr-TR" dirty="0">
                <a:solidFill>
                  <a:schemeClr val="accent1"/>
                </a:solidFill>
              </a:rPr>
              <a:t> </a:t>
            </a:r>
            <a:endParaRPr lang="tr-TR" dirty="0"/>
          </a:p>
        </p:txBody>
      </p:sp>
      <p:pic>
        <p:nvPicPr>
          <p:cNvPr id="5" name="Resim 4">
            <a:extLst>
              <a:ext uri="{FF2B5EF4-FFF2-40B4-BE49-F238E27FC236}">
                <a16:creationId xmlns:a16="http://schemas.microsoft.com/office/drawing/2014/main" xmlns="" id="{C1D81A9E-4C7A-4AA5-A8CA-8596565D87A9}"/>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287829"/>
            <a:ext cx="12192000" cy="5570172"/>
          </a:xfrm>
          <a:prstGeom prst="rect">
            <a:avLst/>
          </a:prstGeom>
        </p:spPr>
      </p:pic>
    </p:spTree>
    <p:extLst>
      <p:ext uri="{BB962C8B-B14F-4D97-AF65-F5344CB8AC3E}">
        <p14:creationId xmlns:p14="http://schemas.microsoft.com/office/powerpoint/2010/main" xmlns="" val="1057006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5A21306-9D67-4E0B-8425-2255A50DBAC1}"/>
              </a:ext>
            </a:extLst>
          </p:cNvPr>
          <p:cNvSpPr>
            <a:spLocks noGrp="1"/>
          </p:cNvSpPr>
          <p:nvPr>
            <p:ph idx="1"/>
          </p:nvPr>
        </p:nvSpPr>
        <p:spPr>
          <a:xfrm>
            <a:off x="-1" y="0"/>
            <a:ext cx="12192001" cy="6857999"/>
          </a:xfrm>
        </p:spPr>
        <p:txBody>
          <a:bodyPr>
            <a:normAutofit/>
          </a:bodyPr>
          <a:lstStyle/>
          <a:p>
            <a:pPr marL="514350" indent="-514350">
              <a:buAutoNum type="arabicParenR"/>
            </a:pPr>
            <a:endParaRPr lang="tr-TR" dirty="0">
              <a:solidFill>
                <a:schemeClr val="accent1"/>
              </a:solidFill>
            </a:endParaRPr>
          </a:p>
          <a:p>
            <a:pPr marL="0" indent="0">
              <a:buNone/>
            </a:pPr>
            <a:r>
              <a:rPr lang="tr-TR" sz="3200" dirty="0">
                <a:solidFill>
                  <a:schemeClr val="accent1"/>
                </a:solidFill>
              </a:rPr>
              <a:t>  1)Fiziksel Şiddet: </a:t>
            </a:r>
          </a:p>
          <a:p>
            <a:pPr marL="514350" indent="-514350">
              <a:buAutoNum type="arabicParenR"/>
            </a:pPr>
            <a:endParaRPr lang="tr-TR" dirty="0">
              <a:solidFill>
                <a:schemeClr val="accent1"/>
              </a:solidFill>
            </a:endParaRPr>
          </a:p>
          <a:p>
            <a:pPr marL="0" indent="0">
              <a:buNone/>
            </a:pPr>
            <a:r>
              <a:rPr lang="tr-TR" dirty="0"/>
              <a:t>   Başkasının vücut bütünlüğüne zarar veren, </a:t>
            </a:r>
          </a:p>
          <a:p>
            <a:pPr marL="0" indent="0">
              <a:buNone/>
            </a:pPr>
            <a:r>
              <a:rPr lang="tr-TR" dirty="0"/>
              <a:t>   ona acı çektiren her türlü saldırı olarak tanımlanmaktadır.</a:t>
            </a:r>
          </a:p>
          <a:p>
            <a:pPr marL="0" indent="0">
              <a:buNone/>
            </a:pPr>
            <a:r>
              <a:rPr lang="tr-TR" dirty="0"/>
              <a:t> </a:t>
            </a:r>
          </a:p>
          <a:p>
            <a:pPr marL="0" indent="0">
              <a:buNone/>
            </a:pPr>
            <a:endParaRPr lang="tr-TR" dirty="0"/>
          </a:p>
          <a:p>
            <a:pPr marL="0" indent="0" algn="r">
              <a:buNone/>
            </a:pPr>
            <a:endParaRPr lang="tr-TR" dirty="0"/>
          </a:p>
          <a:p>
            <a:pPr marL="0" indent="0" algn="r">
              <a:buNone/>
            </a:pPr>
            <a:r>
              <a:rPr lang="tr-TR" dirty="0"/>
              <a:t> Bireyin fiziksel olarak zarar görmesine neden olan</a:t>
            </a:r>
          </a:p>
          <a:p>
            <a:pPr marL="0" indent="0" algn="r">
              <a:buNone/>
            </a:pPr>
            <a:r>
              <a:rPr lang="tr-TR" dirty="0"/>
              <a:t>her türlü eylemi kapsayan fiziksel şiddet,</a:t>
            </a:r>
          </a:p>
          <a:p>
            <a:pPr marL="0" indent="0" algn="r">
              <a:buNone/>
            </a:pPr>
            <a:r>
              <a:rPr lang="tr-TR" dirty="0"/>
              <a:t> sağlıksız koşullarda yaşamaya mecbur bırakmadan </a:t>
            </a:r>
          </a:p>
          <a:p>
            <a:pPr marL="0" indent="0" algn="r">
              <a:buNone/>
            </a:pPr>
            <a:r>
              <a:rPr lang="tr-TR" dirty="0"/>
              <a:t>töre ve namus cinayetine kadar uzanmaktadır. </a:t>
            </a:r>
          </a:p>
          <a:p>
            <a:pPr marL="0" indent="0" algn="r">
              <a:buNone/>
            </a:pPr>
            <a:r>
              <a:rPr lang="tr-TR" dirty="0"/>
              <a:t>             </a:t>
            </a:r>
          </a:p>
        </p:txBody>
      </p:sp>
      <p:pic>
        <p:nvPicPr>
          <p:cNvPr id="5" name="Resim 4">
            <a:extLst>
              <a:ext uri="{FF2B5EF4-FFF2-40B4-BE49-F238E27FC236}">
                <a16:creationId xmlns:a16="http://schemas.microsoft.com/office/drawing/2014/main" xmlns="" id="{072F031D-078A-47FA-AA2A-9C93B1D5D0C1}"/>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710245" y="0"/>
            <a:ext cx="3481755" cy="3938954"/>
          </a:xfrm>
          <a:prstGeom prst="rect">
            <a:avLst/>
          </a:prstGeom>
          <a:ln>
            <a:noFill/>
          </a:ln>
          <a:effectLst>
            <a:softEdge rad="112500"/>
          </a:effectLst>
        </p:spPr>
      </p:pic>
      <p:pic>
        <p:nvPicPr>
          <p:cNvPr id="9" name="Resim 8">
            <a:extLst>
              <a:ext uri="{FF2B5EF4-FFF2-40B4-BE49-F238E27FC236}">
                <a16:creationId xmlns:a16="http://schemas.microsoft.com/office/drawing/2014/main" xmlns="" id="{BF4203F3-51C3-4EAD-BCF3-0645C1E677CF}"/>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3428999"/>
            <a:ext cx="4437187" cy="3428999"/>
          </a:xfrm>
          <a:prstGeom prst="rect">
            <a:avLst/>
          </a:prstGeom>
          <a:ln>
            <a:noFill/>
          </a:ln>
          <a:effectLst>
            <a:softEdge rad="112500"/>
          </a:effectLst>
        </p:spPr>
      </p:pic>
    </p:spTree>
    <p:extLst>
      <p:ext uri="{BB962C8B-B14F-4D97-AF65-F5344CB8AC3E}">
        <p14:creationId xmlns:p14="http://schemas.microsoft.com/office/powerpoint/2010/main" xmlns="" val="3699787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CDE4037-3ADB-46BE-B610-833DCBDEC789}"/>
              </a:ext>
            </a:extLst>
          </p:cNvPr>
          <p:cNvSpPr>
            <a:spLocks noGrp="1"/>
          </p:cNvSpPr>
          <p:nvPr>
            <p:ph idx="1"/>
          </p:nvPr>
        </p:nvSpPr>
        <p:spPr>
          <a:xfrm>
            <a:off x="246184" y="0"/>
            <a:ext cx="11945815" cy="6858000"/>
          </a:xfrm>
        </p:spPr>
        <p:txBody>
          <a:bodyPr/>
          <a:lstStyle/>
          <a:p>
            <a:pPr marL="0" indent="0">
              <a:buNone/>
            </a:pPr>
            <a:endParaRPr lang="tr-TR" dirty="0">
              <a:solidFill>
                <a:schemeClr val="accent1"/>
              </a:solidFill>
            </a:endParaRPr>
          </a:p>
          <a:p>
            <a:pPr marL="0" indent="0">
              <a:buNone/>
            </a:pPr>
            <a:r>
              <a:rPr lang="tr-TR" dirty="0">
                <a:solidFill>
                  <a:schemeClr val="accent1"/>
                </a:solidFill>
              </a:rPr>
              <a:t>   </a:t>
            </a:r>
            <a:r>
              <a:rPr lang="tr-TR" sz="3200" dirty="0">
                <a:solidFill>
                  <a:schemeClr val="accent1"/>
                </a:solidFill>
              </a:rPr>
              <a:t>2)Cinsel Şiddet </a:t>
            </a:r>
          </a:p>
          <a:p>
            <a:pPr marL="0" indent="0">
              <a:buNone/>
            </a:pPr>
            <a:endParaRPr lang="tr-TR" dirty="0">
              <a:solidFill>
                <a:schemeClr val="accent1"/>
              </a:solidFill>
            </a:endParaRPr>
          </a:p>
          <a:p>
            <a:pPr marL="0" indent="0">
              <a:buNone/>
            </a:pPr>
            <a:r>
              <a:rPr lang="tr-TR" dirty="0"/>
              <a:t>Dünya Sağlık Örgütü (DSÖ) tarafından cinsel şiddet </a:t>
            </a:r>
          </a:p>
          <a:p>
            <a:pPr marL="0" indent="0">
              <a:buNone/>
            </a:pPr>
            <a:r>
              <a:rPr lang="tr-TR" b="1" dirty="0"/>
              <a:t>“cinsel eylem gerçekleştirmek amacıyla girişim,</a:t>
            </a:r>
          </a:p>
          <a:p>
            <a:pPr marL="0" indent="0">
              <a:buNone/>
            </a:pPr>
            <a:r>
              <a:rPr lang="tr-TR" b="1" dirty="0"/>
              <a:t> istenmeyen cinsel içerikli konuşmalar, </a:t>
            </a:r>
          </a:p>
          <a:p>
            <a:pPr marL="0" indent="0">
              <a:buNone/>
            </a:pPr>
            <a:r>
              <a:rPr lang="tr-TR" b="1" dirty="0"/>
              <a:t>birini cinsel amaçlı kullanmak, mağdur ve fail arasındaki ilişkinin niteliğine bakmaksızın, ev ya da iş ortamında kişinin cinselliğine yönelik zorlayıcı yaptırımlar</a:t>
            </a:r>
            <a:r>
              <a:rPr lang="tr-TR" dirty="0"/>
              <a:t>” olarak tanımlamıştır.</a:t>
            </a:r>
          </a:p>
          <a:p>
            <a:pPr marL="0" indent="0" algn="r">
              <a:buNone/>
            </a:pPr>
            <a:endParaRPr lang="tr-TR" dirty="0"/>
          </a:p>
          <a:p>
            <a:pPr marL="0" indent="0" algn="r">
              <a:buNone/>
            </a:pPr>
            <a:r>
              <a:rPr lang="tr-TR" dirty="0"/>
              <a:t>Çocuk yaşta evlilikte cinsel şiddete bir örnektir.</a:t>
            </a:r>
          </a:p>
          <a:p>
            <a:endParaRPr lang="tr-TR" dirty="0"/>
          </a:p>
        </p:txBody>
      </p:sp>
      <p:pic>
        <p:nvPicPr>
          <p:cNvPr id="4" name="Resim 3">
            <a:extLst>
              <a:ext uri="{FF2B5EF4-FFF2-40B4-BE49-F238E27FC236}">
                <a16:creationId xmlns:a16="http://schemas.microsoft.com/office/drawing/2014/main" xmlns="" id="{36037604-8396-4B58-96F0-18FE61124D9B}"/>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784122" y="82062"/>
            <a:ext cx="4407877" cy="3096036"/>
          </a:xfrm>
          <a:prstGeom prst="rect">
            <a:avLst/>
          </a:prstGeom>
          <a:effectLst>
            <a:softEdge rad="127000"/>
          </a:effectLst>
        </p:spPr>
      </p:pic>
      <p:pic>
        <p:nvPicPr>
          <p:cNvPr id="8" name="Resim 7">
            <a:extLst>
              <a:ext uri="{FF2B5EF4-FFF2-40B4-BE49-F238E27FC236}">
                <a16:creationId xmlns:a16="http://schemas.microsoft.com/office/drawing/2014/main" xmlns="" id="{887C6E0E-0F84-416B-A84F-96C853343C03}"/>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44966" y="4333238"/>
            <a:ext cx="4481448" cy="2615974"/>
          </a:xfrm>
          <a:prstGeom prst="rect">
            <a:avLst/>
          </a:prstGeom>
          <a:ln>
            <a:noFill/>
          </a:ln>
          <a:effectLst>
            <a:softEdge rad="112500"/>
          </a:effectLst>
        </p:spPr>
      </p:pic>
    </p:spTree>
    <p:extLst>
      <p:ext uri="{BB962C8B-B14F-4D97-AF65-F5344CB8AC3E}">
        <p14:creationId xmlns:p14="http://schemas.microsoft.com/office/powerpoint/2010/main" xmlns="" val="477029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374F952-ECD4-4B8E-9B48-8B9E3946E204}"/>
              </a:ext>
            </a:extLst>
          </p:cNvPr>
          <p:cNvSpPr>
            <a:spLocks noGrp="1"/>
          </p:cNvSpPr>
          <p:nvPr>
            <p:ph idx="1"/>
          </p:nvPr>
        </p:nvSpPr>
        <p:spPr>
          <a:xfrm>
            <a:off x="363415" y="0"/>
            <a:ext cx="11828584" cy="6858000"/>
          </a:xfrm>
        </p:spPr>
        <p:txBody>
          <a:bodyPr>
            <a:normAutofit/>
          </a:bodyPr>
          <a:lstStyle/>
          <a:p>
            <a:pPr marL="0" indent="0">
              <a:buNone/>
            </a:pPr>
            <a:endParaRPr lang="tr-TR" sz="3200" dirty="0">
              <a:solidFill>
                <a:schemeClr val="accent1"/>
              </a:solidFill>
            </a:endParaRPr>
          </a:p>
          <a:p>
            <a:pPr marL="0" indent="0">
              <a:buNone/>
            </a:pPr>
            <a:r>
              <a:rPr lang="tr-TR" sz="3200" dirty="0">
                <a:solidFill>
                  <a:schemeClr val="accent1"/>
                </a:solidFill>
              </a:rPr>
              <a:t>3) Psikolojik/Sözlü Şiddet</a:t>
            </a:r>
          </a:p>
          <a:p>
            <a:pPr marL="0" indent="0">
              <a:buNone/>
            </a:pPr>
            <a:endParaRPr lang="tr-TR" dirty="0">
              <a:solidFill>
                <a:schemeClr val="accent1"/>
              </a:solidFill>
            </a:endParaRPr>
          </a:p>
          <a:p>
            <a:pPr marL="0" indent="0">
              <a:buNone/>
            </a:pPr>
            <a:r>
              <a:rPr lang="tr-TR" sz="2700" dirty="0"/>
              <a:t>Bağırmak, korkutmak, </a:t>
            </a:r>
          </a:p>
          <a:p>
            <a:pPr marL="0" indent="0">
              <a:buNone/>
            </a:pPr>
            <a:r>
              <a:rPr lang="tr-TR" sz="2700" dirty="0"/>
              <a:t>küfür etmek, tehdit etmek, hakaret  etmek, </a:t>
            </a:r>
          </a:p>
          <a:p>
            <a:pPr marL="0" indent="0">
              <a:buNone/>
            </a:pPr>
            <a:r>
              <a:rPr lang="tr-TR" sz="2700" dirty="0"/>
              <a:t>eve kapatmak, küçük düşürmek, lakap takmak,</a:t>
            </a:r>
          </a:p>
          <a:p>
            <a:pPr marL="0" indent="0">
              <a:buNone/>
            </a:pPr>
            <a:r>
              <a:rPr lang="tr-TR" sz="2700" dirty="0"/>
              <a:t> kadının nasıl giyineceği, nereye gideceği, kimlerle görüşeceği konusunda baskı             yapmak, öfkesini çocuklardan çıkarmak, çocuklarını göstermemekle tehdit etmek,      silah göstermek gibi eylemleri kapsamaktadır.</a:t>
            </a:r>
          </a:p>
          <a:p>
            <a:endParaRPr lang="tr-TR" dirty="0"/>
          </a:p>
        </p:txBody>
      </p:sp>
      <p:pic>
        <p:nvPicPr>
          <p:cNvPr id="4" name="Resim 3">
            <a:extLst>
              <a:ext uri="{FF2B5EF4-FFF2-40B4-BE49-F238E27FC236}">
                <a16:creationId xmlns:a16="http://schemas.microsoft.com/office/drawing/2014/main" xmlns="" id="{5CD74CB3-B994-4F64-9F0A-A65C0C643E0C}"/>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07483"/>
            <a:ext cx="4525107" cy="2550517"/>
          </a:xfrm>
          <a:prstGeom prst="rect">
            <a:avLst/>
          </a:prstGeom>
          <a:ln>
            <a:noFill/>
          </a:ln>
          <a:effectLst>
            <a:softEdge rad="112500"/>
          </a:effectLst>
        </p:spPr>
      </p:pic>
      <p:pic>
        <p:nvPicPr>
          <p:cNvPr id="6" name="Resim 5">
            <a:extLst>
              <a:ext uri="{FF2B5EF4-FFF2-40B4-BE49-F238E27FC236}">
                <a16:creationId xmlns:a16="http://schemas.microsoft.com/office/drawing/2014/main" xmlns="" id="{4FE65E1D-9A07-4E9E-81FF-5247D40CA121}"/>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262445" y="-1"/>
            <a:ext cx="4929555" cy="3188678"/>
          </a:xfrm>
          <a:prstGeom prst="rect">
            <a:avLst/>
          </a:prstGeom>
          <a:ln>
            <a:noFill/>
          </a:ln>
          <a:effectLst>
            <a:softEdge rad="112500"/>
          </a:effectLst>
        </p:spPr>
      </p:pic>
    </p:spTree>
    <p:extLst>
      <p:ext uri="{BB962C8B-B14F-4D97-AF65-F5344CB8AC3E}">
        <p14:creationId xmlns:p14="http://schemas.microsoft.com/office/powerpoint/2010/main" xmlns="" val="2683047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F0956D6-7A5C-4FD8-8539-CA02387ADD29}"/>
              </a:ext>
            </a:extLst>
          </p:cNvPr>
          <p:cNvSpPr>
            <a:spLocks noGrp="1"/>
          </p:cNvSpPr>
          <p:nvPr>
            <p:ph idx="1"/>
          </p:nvPr>
        </p:nvSpPr>
        <p:spPr>
          <a:xfrm>
            <a:off x="363415" y="0"/>
            <a:ext cx="11828585" cy="6858000"/>
          </a:xfrm>
        </p:spPr>
        <p:txBody>
          <a:bodyPr/>
          <a:lstStyle/>
          <a:p>
            <a:pPr marL="0" indent="0">
              <a:buNone/>
            </a:pPr>
            <a:endParaRPr lang="tr-TR" dirty="0">
              <a:solidFill>
                <a:schemeClr val="accent1"/>
              </a:solidFill>
            </a:endParaRPr>
          </a:p>
          <a:p>
            <a:pPr marL="0" indent="0">
              <a:buNone/>
            </a:pPr>
            <a:r>
              <a:rPr lang="tr-TR" sz="3200" dirty="0">
                <a:solidFill>
                  <a:schemeClr val="accent1"/>
                </a:solidFill>
              </a:rPr>
              <a:t>4 )Ekonomik Şiddet</a:t>
            </a:r>
          </a:p>
          <a:p>
            <a:pPr marL="0" indent="0">
              <a:buNone/>
            </a:pPr>
            <a:endParaRPr lang="tr-TR" dirty="0">
              <a:solidFill>
                <a:schemeClr val="accent1"/>
              </a:solidFill>
            </a:endParaRPr>
          </a:p>
          <a:p>
            <a:pPr marL="0" indent="0">
              <a:buNone/>
            </a:pPr>
            <a:r>
              <a:rPr lang="tr-TR" dirty="0"/>
              <a:t>Kadının para harcamasının kısıtlanması, </a:t>
            </a:r>
          </a:p>
          <a:p>
            <a:pPr marL="0" indent="0">
              <a:buNone/>
            </a:pPr>
            <a:r>
              <a:rPr lang="tr-TR" dirty="0"/>
              <a:t>çalışmasına izin verilmemesi, zorla çalıştırılması, ekonomik</a:t>
            </a:r>
          </a:p>
          <a:p>
            <a:pPr marL="0" indent="0">
              <a:buNone/>
            </a:pPr>
            <a:r>
              <a:rPr lang="tr-TR" dirty="0"/>
              <a:t>konulardaki kararların erkek tarafından tek başına alınması,</a:t>
            </a:r>
          </a:p>
          <a:p>
            <a:pPr marL="0" indent="0">
              <a:buNone/>
            </a:pPr>
            <a:r>
              <a:rPr lang="tr-TR" dirty="0"/>
              <a:t>parasının elinden alınması, kadının işten atılmasına neden olunması, kadının iş     bulmasının engellenmesi, ev ihtiyaçlarını karşılayacak maddi kaynaktan yoksun bırakılması, engelli kadını zorla dilendirme gibi birini kontrol etmek ya da cezalandırmak amacıyla ekonomik olarak sınırlamak için yapılan her türlü eylemdir.</a:t>
            </a:r>
          </a:p>
          <a:p>
            <a:endParaRPr lang="tr-TR" dirty="0"/>
          </a:p>
        </p:txBody>
      </p:sp>
      <p:pic>
        <p:nvPicPr>
          <p:cNvPr id="6" name="Resim 5">
            <a:extLst>
              <a:ext uri="{FF2B5EF4-FFF2-40B4-BE49-F238E27FC236}">
                <a16:creationId xmlns:a16="http://schemas.microsoft.com/office/drawing/2014/main" xmlns="" id="{9E80CC41-AEDF-4941-A463-1A8A055200C5}"/>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978033" y="0"/>
            <a:ext cx="3213965" cy="3118338"/>
          </a:xfrm>
          <a:prstGeom prst="rect">
            <a:avLst/>
          </a:prstGeom>
          <a:ln>
            <a:noFill/>
          </a:ln>
          <a:effectLst>
            <a:softEdge rad="112500"/>
          </a:effectLst>
        </p:spPr>
      </p:pic>
      <p:pic>
        <p:nvPicPr>
          <p:cNvPr id="8" name="Resim 7">
            <a:extLst>
              <a:ext uri="{FF2B5EF4-FFF2-40B4-BE49-F238E27FC236}">
                <a16:creationId xmlns:a16="http://schemas.microsoft.com/office/drawing/2014/main" xmlns="" id="{C55EA32C-9E39-48DE-8612-843ECF6206FF}"/>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195897" y="4783015"/>
            <a:ext cx="3996103" cy="2074985"/>
          </a:xfrm>
          <a:prstGeom prst="rect">
            <a:avLst/>
          </a:prstGeom>
          <a:ln>
            <a:noFill/>
          </a:ln>
          <a:effectLst>
            <a:softEdge rad="112500"/>
          </a:effectLst>
        </p:spPr>
      </p:pic>
    </p:spTree>
    <p:extLst>
      <p:ext uri="{BB962C8B-B14F-4D97-AF65-F5344CB8AC3E}">
        <p14:creationId xmlns:p14="http://schemas.microsoft.com/office/powerpoint/2010/main" xmlns="" val="15028108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1324</TotalTime>
  <Words>1869</Words>
  <Application>Microsoft Office PowerPoint</Application>
  <PresentationFormat>Özel</PresentationFormat>
  <Paragraphs>217</Paragraphs>
  <Slides>34</Slides>
  <Notes>3</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Office Teması</vt:lpstr>
      <vt:lpstr>KADINA YÖNELİK ŞİDDET </vt:lpstr>
      <vt:lpstr>KADINA YÖNELİK ŞİDDET NEDİR?</vt:lpstr>
      <vt:lpstr>Slayt 3</vt:lpstr>
      <vt:lpstr>Slayt 4</vt:lpstr>
      <vt:lpstr>KADINA YÖNELİK ŞİDDETİN SINIFLANDIRILMASI</vt:lpstr>
      <vt:lpstr>Slayt 6</vt:lpstr>
      <vt:lpstr>Slayt 7</vt:lpstr>
      <vt:lpstr>Slayt 8</vt:lpstr>
      <vt:lpstr>Slayt 9</vt:lpstr>
      <vt:lpstr>DÜNYADA KADINA YÖNELİK ŞİDDETE İLİŞKİN İSTATİSTİKLER </vt:lpstr>
      <vt:lpstr>Slayt 11</vt:lpstr>
      <vt:lpstr>Slayt 12</vt:lpstr>
      <vt:lpstr>Slayt 13</vt:lpstr>
      <vt:lpstr>Slayt 14</vt:lpstr>
      <vt:lpstr>Slayt 15</vt:lpstr>
      <vt:lpstr>TÜRKİYE’DE  KADINA YÖNELİK ŞİDDETE İLİŞKİN İSTATİSTİKLER</vt:lpstr>
      <vt:lpstr>Slayt 17</vt:lpstr>
      <vt:lpstr>Slayt 18</vt:lpstr>
      <vt:lpstr>Slayt 19</vt:lpstr>
      <vt:lpstr>Slayt 20</vt:lpstr>
      <vt:lpstr>Slayt 21</vt:lpstr>
      <vt:lpstr>Slayt 22</vt:lpstr>
      <vt:lpstr>Slayt 23</vt:lpstr>
      <vt:lpstr>Slayt 24</vt:lpstr>
      <vt:lpstr>Slayt 25</vt:lpstr>
      <vt:lpstr>TÜRKİYE’DEKİ GELİŞMELER</vt:lpstr>
      <vt:lpstr>Slayt 27</vt:lpstr>
      <vt:lpstr>Slayt 28</vt:lpstr>
      <vt:lpstr>Slayt 29</vt:lpstr>
      <vt:lpstr>Slayt 30</vt:lpstr>
      <vt:lpstr>Slayt 31</vt:lpstr>
      <vt:lpstr>Slayt 32</vt:lpstr>
      <vt:lpstr>! ! ! ! ! ! ! ! ! </vt:lpstr>
      <vt:lpstr>! ! ! ! ! !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refikadoganay99@gmail.com</dc:creator>
  <cp:lastModifiedBy>cASPER</cp:lastModifiedBy>
  <cp:revision>70</cp:revision>
  <dcterms:created xsi:type="dcterms:W3CDTF">2021-02-08T16:43:40Z</dcterms:created>
  <dcterms:modified xsi:type="dcterms:W3CDTF">2021-03-03T11:17:51Z</dcterms:modified>
</cp:coreProperties>
</file>