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sldIdLst>
    <p:sldId id="256" r:id="rId2"/>
    <p:sldId id="260" r:id="rId3"/>
    <p:sldId id="258" r:id="rId4"/>
    <p:sldId id="259"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0"/>
  </p:normalViewPr>
  <p:slideViewPr>
    <p:cSldViewPr snapToGrid="0">
      <p:cViewPr>
        <p:scale>
          <a:sx n="94" d="100"/>
          <a:sy n="94" d="100"/>
        </p:scale>
        <p:origin x="-1188" y="-4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836476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1229887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2748155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36972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75186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2853841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2918822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302416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158128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230397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287011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3133768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307666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353399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37651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718D8DF-6D92-4C61-9702-4B68AAB3A92A}" type="datetimeFigureOut">
              <a:rPr lang="tr-TR" smtClean="0"/>
              <a:pPr/>
              <a:t>24.2.2021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170589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18D8DF-6D92-4C61-9702-4B68AAB3A92A}" type="datetimeFigureOut">
              <a:rPr lang="tr-TR" smtClean="0"/>
              <a:pPr/>
              <a:t>24.2.2021</a:t>
            </a:fld>
            <a:endParaRPr lang="tr-T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FE57C85-0817-4DB5-8B37-7C844C3C47CE}" type="slidenum">
              <a:rPr lang="tr-TR" smtClean="0"/>
              <a:pPr/>
              <a:t>‹#›</a:t>
            </a:fld>
            <a:endParaRPr lang="tr-TR" dirty="0"/>
          </a:p>
        </p:txBody>
      </p:sp>
    </p:spTree>
    <p:extLst>
      <p:ext uri="{BB962C8B-B14F-4D97-AF65-F5344CB8AC3E}">
        <p14:creationId xmlns="" xmlns:p14="http://schemas.microsoft.com/office/powerpoint/2010/main" val="2542748002"/>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02A763E8-1390-41FA-A9D5-B736D40B607A}"/>
              </a:ext>
            </a:extLst>
          </p:cNvPr>
          <p:cNvSpPr>
            <a:spLocks noGrp="1"/>
          </p:cNvSpPr>
          <p:nvPr>
            <p:ph type="ctrTitle"/>
          </p:nvPr>
        </p:nvSpPr>
        <p:spPr>
          <a:xfrm>
            <a:off x="1072664" y="208158"/>
            <a:ext cx="8635739" cy="3234910"/>
          </a:xfrm>
        </p:spPr>
        <p:txBody>
          <a:bodyPr/>
          <a:lstStyle/>
          <a:p>
            <a:pPr algn="ctr"/>
            <a:r>
              <a:rPr lang="tr-TR" dirty="0">
                <a:solidFill>
                  <a:schemeClr val="accent5">
                    <a:lumMod val="75000"/>
                  </a:schemeClr>
                </a:solidFill>
              </a:rPr>
              <a:t>Evde Ve Hastanede Eğitim Hizmetleri </a:t>
            </a:r>
          </a:p>
        </p:txBody>
      </p:sp>
      <p:sp>
        <p:nvSpPr>
          <p:cNvPr id="3" name="Alt Başlık 2">
            <a:extLst>
              <a:ext uri="{FF2B5EF4-FFF2-40B4-BE49-F238E27FC236}">
                <a16:creationId xmlns="" xmlns:a16="http://schemas.microsoft.com/office/drawing/2014/main" id="{B3B116DB-6B91-42EC-83DD-CF7CE8ADDC34}"/>
              </a:ext>
            </a:extLst>
          </p:cNvPr>
          <p:cNvSpPr>
            <a:spLocks noGrp="1"/>
          </p:cNvSpPr>
          <p:nvPr>
            <p:ph type="subTitle" idx="1"/>
          </p:nvPr>
        </p:nvSpPr>
        <p:spPr>
          <a:xfrm>
            <a:off x="4368800" y="4470401"/>
            <a:ext cx="6482080" cy="1402079"/>
          </a:xfrm>
        </p:spPr>
        <p:txBody>
          <a:bodyPr>
            <a:normAutofit/>
          </a:bodyPr>
          <a:lstStyle/>
          <a:p>
            <a:r>
              <a:rPr lang="tr-TR" sz="2800" b="1" dirty="0"/>
              <a:t>Özel Eğitim </a:t>
            </a:r>
            <a:r>
              <a:rPr lang="tr-TR" sz="2800" b="1" dirty="0" smtClean="0"/>
              <a:t>Öğretmeni</a:t>
            </a:r>
          </a:p>
          <a:p>
            <a:r>
              <a:rPr lang="tr-TR" sz="2800" b="1" dirty="0" smtClean="0"/>
              <a:t> </a:t>
            </a:r>
            <a:r>
              <a:rPr lang="tr-TR" sz="2800" b="1" dirty="0"/>
              <a:t>Musa </a:t>
            </a:r>
            <a:r>
              <a:rPr lang="tr-TR" sz="2800" b="1" dirty="0" smtClean="0"/>
              <a:t>ÇALIŞKAN</a:t>
            </a:r>
          </a:p>
          <a:p>
            <a:endParaRPr lang="tr-TR" sz="2800" b="1" dirty="0"/>
          </a:p>
        </p:txBody>
      </p:sp>
      <p:sp>
        <p:nvSpPr>
          <p:cNvPr id="4" name="3 Dikdörtgen"/>
          <p:cNvSpPr/>
          <p:nvPr/>
        </p:nvSpPr>
        <p:spPr>
          <a:xfrm>
            <a:off x="8564880" y="5547360"/>
            <a:ext cx="2153920" cy="369332"/>
          </a:xfrm>
          <a:prstGeom prst="rect">
            <a:avLst/>
          </a:prstGeom>
          <a:solidFill>
            <a:schemeClr val="bg1">
              <a:lumMod val="95000"/>
            </a:schemeClr>
          </a:solidFill>
          <a:ln>
            <a:solidFill>
              <a:schemeClr val="tx1"/>
            </a:solidFill>
          </a:ln>
        </p:spPr>
        <p:txBody>
          <a:bodyPr wrap="square">
            <a:spAutoFit/>
          </a:bodyPr>
          <a:lstStyle/>
          <a:p>
            <a:r>
              <a:rPr lang="tr-TR" b="1" spc="50" dirty="0" smtClean="0">
                <a:ln w="9525" cmpd="sng">
                  <a:solidFill>
                    <a:schemeClr val="accent1"/>
                  </a:solidFill>
                  <a:prstDash val="solid"/>
                </a:ln>
                <a:solidFill>
                  <a:schemeClr val="tx1">
                    <a:lumMod val="85000"/>
                    <a:lumOff val="15000"/>
                  </a:schemeClr>
                </a:solidFill>
                <a:effectLst>
                  <a:glow rad="38100">
                    <a:schemeClr val="accent1">
                      <a:alpha val="40000"/>
                    </a:schemeClr>
                  </a:glow>
                </a:effectLst>
              </a:rPr>
              <a:t>YÜKSEKOVA RAM</a:t>
            </a:r>
            <a:endParaRPr lang="tr-TR" b="1" spc="50" dirty="0">
              <a:ln w="9525" cmpd="sng">
                <a:solidFill>
                  <a:schemeClr val="accent1"/>
                </a:solidFill>
                <a:prstDash val="solid"/>
              </a:ln>
              <a:solidFill>
                <a:schemeClr val="tx1">
                  <a:lumMod val="85000"/>
                  <a:lumOff val="15000"/>
                </a:schemeClr>
              </a:solidFill>
              <a:effectLst>
                <a:glow rad="38100">
                  <a:schemeClr val="accent1">
                    <a:alpha val="40000"/>
                  </a:schemeClr>
                </a:glow>
              </a:effectLst>
            </a:endParaRPr>
          </a:p>
        </p:txBody>
      </p:sp>
    </p:spTree>
    <p:extLst>
      <p:ext uri="{BB962C8B-B14F-4D97-AF65-F5344CB8AC3E}">
        <p14:creationId xmlns="" xmlns:p14="http://schemas.microsoft.com/office/powerpoint/2010/main" val="2169680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98D7C880-D075-472E-8042-6E016A805A05}"/>
              </a:ext>
            </a:extLst>
          </p:cNvPr>
          <p:cNvSpPr>
            <a:spLocks noGrp="1"/>
          </p:cNvSpPr>
          <p:nvPr>
            <p:ph idx="1"/>
          </p:nvPr>
        </p:nvSpPr>
        <p:spPr>
          <a:xfrm>
            <a:off x="677334" y="640081"/>
            <a:ext cx="8596668" cy="5401282"/>
          </a:xfrm>
        </p:spPr>
        <p:txBody>
          <a:bodyPr>
            <a:normAutofit/>
          </a:bodyPr>
          <a:lstStyle/>
          <a:p>
            <a:pPr algn="l"/>
            <a:r>
              <a:rPr lang="tr-TR" sz="2000" dirty="0"/>
              <a:t>Hastanede bir aydan daha az süre yatarak tedavi gören bireylerin eğitimleri takip ettikleri öğretim programları esas alınarak verilir. Bu durumda hastane sınıfında verilen eğitimin başarı değerlendirmesi yapılmaz.</a:t>
            </a:r>
          </a:p>
          <a:p>
            <a:pPr algn="l"/>
            <a:endParaRPr lang="tr-TR" sz="2000" dirty="0"/>
          </a:p>
          <a:p>
            <a:r>
              <a:rPr lang="tr-TR" sz="2000" dirty="0"/>
              <a:t>Öğrenci ilköğretimde ise merkezi sınavlarda sorumlu olacağı dersler seçilir.</a:t>
            </a:r>
          </a:p>
          <a:p>
            <a:endParaRPr lang="tr-TR" sz="2000" dirty="0"/>
          </a:p>
          <a:p>
            <a:r>
              <a:rPr lang="tr-TR" sz="2000" dirty="0"/>
              <a:t>Öğrenci </a:t>
            </a:r>
            <a:r>
              <a:rPr lang="tr-TR" sz="2000" dirty="0" smtClean="0"/>
              <a:t>ortaöğretimde </a:t>
            </a:r>
            <a:r>
              <a:rPr lang="tr-TR" sz="2000" dirty="0"/>
              <a:t>ise öğrencinin seçtiği derslerin yoğunluğuna göre planlama yapılır.</a:t>
            </a:r>
          </a:p>
          <a:p>
            <a:endParaRPr lang="tr-TR" sz="2000" dirty="0"/>
          </a:p>
          <a:p>
            <a:r>
              <a:rPr lang="tr-TR" sz="2000" dirty="0"/>
              <a:t>Özel eğitim programını takip eden öğrenciler için okutulacak dersler belirlenirken öğrencinin ihtiyaçları ve özellikleri dikkate alınarak planlama yapılır.</a:t>
            </a:r>
          </a:p>
          <a:p>
            <a:pPr algn="l"/>
            <a:endParaRPr lang="tr-TR" dirty="0"/>
          </a:p>
        </p:txBody>
      </p:sp>
    </p:spTree>
    <p:extLst>
      <p:ext uri="{BB962C8B-B14F-4D97-AF65-F5344CB8AC3E}">
        <p14:creationId xmlns="" xmlns:p14="http://schemas.microsoft.com/office/powerpoint/2010/main" val="134756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2E0AB00D-498A-4C71-B40E-61297732278B}"/>
              </a:ext>
            </a:extLst>
          </p:cNvPr>
          <p:cNvSpPr>
            <a:spLocks noGrp="1"/>
          </p:cNvSpPr>
          <p:nvPr>
            <p:ph idx="1"/>
          </p:nvPr>
        </p:nvSpPr>
        <p:spPr/>
        <p:txBody>
          <a:bodyPr/>
          <a:lstStyle/>
          <a:p>
            <a:pPr algn="l"/>
            <a:r>
              <a:rPr lang="tr-TR" sz="2000" dirty="0"/>
              <a:t>Ortaöğretim kademesinde özel eğitim programından sorumlu olan öğrenciler için eğitim programında yer alan meslek dersleri dışındaki dersler için hastanede eğitim hizmeti planlanır.</a:t>
            </a:r>
          </a:p>
          <a:p>
            <a:pPr algn="l"/>
            <a:endParaRPr lang="tr-TR" sz="2000" dirty="0"/>
          </a:p>
          <a:p>
            <a:pPr algn="l"/>
            <a:endParaRPr lang="tr-TR" sz="2000" dirty="0"/>
          </a:p>
          <a:p>
            <a:r>
              <a:rPr lang="tr-TR" sz="2000" dirty="0"/>
              <a:t>Mesleki ve teknik eğitim programlarının uygulandığı okullarda sadece 9. sınıf öğrencilerine evde eğitim hizmeti sunulur.</a:t>
            </a:r>
          </a:p>
          <a:p>
            <a:pPr algn="l"/>
            <a:endParaRPr lang="tr-TR" dirty="0"/>
          </a:p>
        </p:txBody>
      </p:sp>
    </p:spTree>
    <p:extLst>
      <p:ext uri="{BB962C8B-B14F-4D97-AF65-F5344CB8AC3E}">
        <p14:creationId xmlns="" xmlns:p14="http://schemas.microsoft.com/office/powerpoint/2010/main" val="93907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32FA6C0-9945-41F8-A462-C0ACA7738DD1}"/>
              </a:ext>
            </a:extLst>
          </p:cNvPr>
          <p:cNvSpPr>
            <a:spLocks noGrp="1"/>
          </p:cNvSpPr>
          <p:nvPr>
            <p:ph type="title"/>
          </p:nvPr>
        </p:nvSpPr>
        <p:spPr/>
        <p:txBody>
          <a:bodyPr/>
          <a:lstStyle/>
          <a:p>
            <a:r>
              <a:rPr lang="tr-TR" dirty="0">
                <a:solidFill>
                  <a:schemeClr val="accent5">
                    <a:lumMod val="75000"/>
                  </a:schemeClr>
                </a:solidFill>
              </a:rPr>
              <a:t>Evde Eğitim Hizmeti</a:t>
            </a:r>
            <a:r>
              <a:rPr lang="tr-TR" dirty="0"/>
              <a:t/>
            </a:r>
            <a:br>
              <a:rPr lang="tr-TR" dirty="0"/>
            </a:br>
            <a:endParaRPr lang="tr-TR" dirty="0"/>
          </a:p>
        </p:txBody>
      </p:sp>
      <p:sp>
        <p:nvSpPr>
          <p:cNvPr id="4" name="İçerik Yer Tutucusu 2">
            <a:extLst>
              <a:ext uri="{FF2B5EF4-FFF2-40B4-BE49-F238E27FC236}">
                <a16:creationId xmlns="" xmlns:a16="http://schemas.microsoft.com/office/drawing/2014/main" id="{0B595EBB-B397-44A8-90AA-8685E8323F75}"/>
              </a:ext>
            </a:extLst>
          </p:cNvPr>
          <p:cNvSpPr>
            <a:spLocks noGrp="1"/>
          </p:cNvSpPr>
          <p:nvPr>
            <p:ph idx="1"/>
          </p:nvPr>
        </p:nvSpPr>
        <p:spPr>
          <a:xfrm>
            <a:off x="365760" y="1772529"/>
            <a:ext cx="9453489" cy="4600135"/>
          </a:xfrm>
        </p:spPr>
        <p:txBody>
          <a:bodyPr>
            <a:normAutofit/>
          </a:bodyPr>
          <a:lstStyle/>
          <a:p>
            <a:r>
              <a:rPr lang="tr-TR" dirty="0"/>
              <a:t>Zorunlu öğrenim </a:t>
            </a:r>
            <a:r>
              <a:rPr lang="tr-TR" dirty="0" smtClean="0"/>
              <a:t>çağındaki </a:t>
            </a:r>
            <a:r>
              <a:rPr lang="tr-TR" dirty="0"/>
              <a:t>özel eğitim ihtiyacı olan, örgün eğitim kurumlarına en az 12 hafta sağlık problemlerinden ötürü devam edemeyecek veya örgün eğitime devam etmesi halinde sağlığı açısından risk teşkil edecek öğrencinin eğitimine  evde devam etmesine evde eğitim hizmeti denir.</a:t>
            </a:r>
          </a:p>
          <a:p>
            <a:endParaRPr lang="tr-TR" dirty="0"/>
          </a:p>
          <a:p>
            <a:r>
              <a:rPr lang="tr-TR" dirty="0"/>
              <a:t>Evde eğitim hizmetinin sunulabilmesi için en az 3 uzman doktor tarafından düzenlenmiş </a:t>
            </a:r>
            <a:r>
              <a:rPr lang="tr-TR" dirty="0" smtClean="0"/>
              <a:t>“Durum </a:t>
            </a:r>
            <a:r>
              <a:rPr lang="tr-TR" dirty="0"/>
              <a:t>Bildirir Sağlık Kurulu </a:t>
            </a:r>
            <a:r>
              <a:rPr lang="tr-TR" dirty="0" smtClean="0"/>
              <a:t>Raporu’nun” </a:t>
            </a:r>
            <a:r>
              <a:rPr lang="tr-TR" dirty="0"/>
              <a:t>velinin yazılı talebi üzerinde alınmış olması gerekir.</a:t>
            </a:r>
          </a:p>
          <a:p>
            <a:endParaRPr lang="tr-TR" dirty="0"/>
          </a:p>
          <a:p>
            <a:r>
              <a:rPr lang="tr-TR" dirty="0"/>
              <a:t>Durum Bildirir Sağlık Kurulu Raporu’nun alınmasından sonra RAM’larda verilen Özel Eğitim Değerlendirme Kurulu Raporu ile İl –İlçe Özel Eğitim Hizmetleri Kurulu’nun planlanması doğrultusunda evde eğitim hizmeti verilebilir.</a:t>
            </a:r>
          </a:p>
        </p:txBody>
      </p:sp>
      <p:pic>
        <p:nvPicPr>
          <p:cNvPr id="2050" name="Picture 2" descr="Evde Eğitim Hizmetleri Kılavuz Kitapçığı Yayımlandı"/>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621520" y="0"/>
            <a:ext cx="2570480" cy="688101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35501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937EC9E-8312-4A6B-9388-E8FF0DCD1B60}"/>
              </a:ext>
            </a:extLst>
          </p:cNvPr>
          <p:cNvSpPr>
            <a:spLocks noGrp="1"/>
          </p:cNvSpPr>
          <p:nvPr>
            <p:ph type="title"/>
          </p:nvPr>
        </p:nvSpPr>
        <p:spPr>
          <a:xfrm>
            <a:off x="291254" y="568960"/>
            <a:ext cx="8596668" cy="1320800"/>
          </a:xfrm>
        </p:spPr>
        <p:txBody>
          <a:bodyPr>
            <a:normAutofit fontScale="90000"/>
          </a:bodyPr>
          <a:lstStyle/>
          <a:p>
            <a:pPr algn="ctr"/>
            <a:r>
              <a:rPr lang="tr-TR" dirty="0">
                <a:solidFill>
                  <a:schemeClr val="accent5">
                    <a:lumMod val="75000"/>
                  </a:schemeClr>
                </a:solidFill>
              </a:rPr>
              <a:t>Evde Eğitim Hizmetinin Sunulmasında Dikkat Edilmesi Gereken Hususlar</a:t>
            </a:r>
            <a:r>
              <a:rPr lang="tr-TR" dirty="0"/>
              <a:t/>
            </a:r>
            <a:br>
              <a:rPr lang="tr-TR" dirty="0"/>
            </a:br>
            <a:endParaRPr lang="tr-TR" dirty="0"/>
          </a:p>
        </p:txBody>
      </p:sp>
      <p:sp>
        <p:nvSpPr>
          <p:cNvPr id="3" name="İçerik Yer Tutucusu 2">
            <a:extLst>
              <a:ext uri="{FF2B5EF4-FFF2-40B4-BE49-F238E27FC236}">
                <a16:creationId xmlns="" xmlns:a16="http://schemas.microsoft.com/office/drawing/2014/main" id="{7129CA4C-7FD0-4EA2-8102-0F403730C9C1}"/>
              </a:ext>
            </a:extLst>
          </p:cNvPr>
          <p:cNvSpPr>
            <a:spLocks noGrp="1"/>
          </p:cNvSpPr>
          <p:nvPr>
            <p:ph idx="1"/>
          </p:nvPr>
        </p:nvSpPr>
        <p:spPr>
          <a:xfrm>
            <a:off x="90659" y="2113280"/>
            <a:ext cx="8464061" cy="4483687"/>
          </a:xfrm>
        </p:spPr>
        <p:txBody>
          <a:bodyPr>
            <a:normAutofit/>
          </a:bodyPr>
          <a:lstStyle/>
          <a:p>
            <a:r>
              <a:rPr lang="tr-TR" dirty="0"/>
              <a:t>Öğrenci ilköğretim ya da özel eğitim programı uygulanan ortaöğretim kademesinde bir okula kayıtlı ise haftalık 10 ders saatinden, diğer ortaöğretim kademesinde kayıtlı ise haftada 16 ders saatinden az olmayacak şekilde ders saati planlaması yapılır.</a:t>
            </a:r>
          </a:p>
          <a:p>
            <a:endParaRPr lang="tr-TR" dirty="0"/>
          </a:p>
          <a:p>
            <a:r>
              <a:rPr lang="tr-TR" dirty="0"/>
              <a:t>Öğrenci ilköğretimde ise merkezi sınavlarda sorumlu olacağı dersler seçilir.</a:t>
            </a:r>
          </a:p>
          <a:p>
            <a:endParaRPr lang="tr-TR" dirty="0"/>
          </a:p>
          <a:p>
            <a:r>
              <a:rPr lang="tr-TR" dirty="0"/>
              <a:t>Öğrenci Ortaöğretimde ise öğrencinin seçtiği derslerin yoğunluğuna göre planlama yapılır.</a:t>
            </a:r>
          </a:p>
          <a:p>
            <a:endParaRPr lang="tr-TR" dirty="0"/>
          </a:p>
          <a:p>
            <a:r>
              <a:rPr lang="tr-TR" dirty="0"/>
              <a:t>Özel eğitim programını takip eden öğrenciler için okutulacak dersler belirlenirken öğrencinin ihtiyaçları ve özellikleri dikkate alınarak planlama yapılır.</a:t>
            </a:r>
          </a:p>
          <a:p>
            <a:endParaRPr lang="tr-TR" dirty="0"/>
          </a:p>
        </p:txBody>
      </p:sp>
      <p:pic>
        <p:nvPicPr>
          <p:cNvPr id="1026" name="Picture 2" descr="Hasta çocuklara 'evde eğitim' hizmeti - Sağlık Haberleri | NTV"/>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696960" y="1"/>
            <a:ext cx="3495040" cy="685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86694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21711A69-7B84-43A4-8329-A29324E3EFEA}"/>
              </a:ext>
            </a:extLst>
          </p:cNvPr>
          <p:cNvSpPr>
            <a:spLocks noGrp="1"/>
          </p:cNvSpPr>
          <p:nvPr>
            <p:ph idx="1"/>
          </p:nvPr>
        </p:nvSpPr>
        <p:spPr>
          <a:xfrm>
            <a:off x="618979" y="942535"/>
            <a:ext cx="8918916" cy="4417255"/>
          </a:xfrm>
        </p:spPr>
        <p:txBody>
          <a:bodyPr>
            <a:normAutofit/>
          </a:bodyPr>
          <a:lstStyle/>
          <a:p>
            <a:r>
              <a:rPr lang="tr-TR" sz="2000" dirty="0"/>
              <a:t>Evde eğitim hizmetinde özel eğitim öğretmenleri, okul öncesi öğretmenleri, sınıf öğretmenleri ve diğer alan öğretmenleri görevlendirilir.</a:t>
            </a:r>
          </a:p>
          <a:p>
            <a:endParaRPr lang="tr-TR" sz="2000" dirty="0"/>
          </a:p>
          <a:p>
            <a:r>
              <a:rPr lang="tr-TR" sz="2000" dirty="0"/>
              <a:t>Öncelik öğrencinin kayıtlı olduğu okulun  öğretmenlerindedir.</a:t>
            </a:r>
          </a:p>
          <a:p>
            <a:endParaRPr lang="tr-TR" sz="2000" dirty="0"/>
          </a:p>
          <a:p>
            <a:r>
              <a:rPr lang="tr-TR" sz="2000" dirty="0"/>
              <a:t>İhtiyaç halinde RAM’da ki öğretmenler resen görevlendirilebilir.</a:t>
            </a:r>
          </a:p>
          <a:p>
            <a:endParaRPr lang="tr-TR" sz="2000" dirty="0"/>
          </a:p>
          <a:p>
            <a:r>
              <a:rPr lang="tr-TR" sz="2000" dirty="0"/>
              <a:t>Öğrencinin başarı durumlarının değerlendirilmesi okulunda ki değerlendirme ölçütlerine göre yapılıp E-Okul sisteminde işlenir.</a:t>
            </a:r>
          </a:p>
          <a:p>
            <a:endParaRPr lang="tr-TR" dirty="0"/>
          </a:p>
        </p:txBody>
      </p:sp>
    </p:spTree>
    <p:extLst>
      <p:ext uri="{BB962C8B-B14F-4D97-AF65-F5344CB8AC3E}">
        <p14:creationId xmlns="" xmlns:p14="http://schemas.microsoft.com/office/powerpoint/2010/main" val="3762011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6A07A05E-BA07-431B-B7BD-0C5B33AAD4F6}"/>
              </a:ext>
            </a:extLst>
          </p:cNvPr>
          <p:cNvSpPr>
            <a:spLocks noGrp="1"/>
          </p:cNvSpPr>
          <p:nvPr>
            <p:ph idx="1"/>
          </p:nvPr>
        </p:nvSpPr>
        <p:spPr>
          <a:xfrm>
            <a:off x="225083" y="689317"/>
            <a:ext cx="9256542" cy="5352045"/>
          </a:xfrm>
        </p:spPr>
        <p:txBody>
          <a:bodyPr/>
          <a:lstStyle/>
          <a:p>
            <a:r>
              <a:rPr lang="tr-TR" sz="2000" dirty="0"/>
              <a:t>Öğrenci okutulmayan derslerden muaf tutulur.</a:t>
            </a:r>
          </a:p>
          <a:p>
            <a:endParaRPr lang="tr-TR" sz="2000" dirty="0"/>
          </a:p>
          <a:p>
            <a:r>
              <a:rPr lang="tr-TR" sz="2000" dirty="0"/>
              <a:t>Öğrencinin değerlendirme sonucu öğretmenleri tarafından okul idaresine bildirilir.</a:t>
            </a:r>
          </a:p>
          <a:p>
            <a:endParaRPr lang="tr-TR" sz="2000" dirty="0"/>
          </a:p>
          <a:p>
            <a:r>
              <a:rPr lang="tr-TR" sz="2000" dirty="0"/>
              <a:t>Sınıf geçme ve diğer işlemler okul yönetimi tarafından yapılır.</a:t>
            </a:r>
          </a:p>
          <a:p>
            <a:endParaRPr lang="tr-TR" sz="2000" dirty="0"/>
          </a:p>
          <a:p>
            <a:r>
              <a:rPr lang="tr-TR" sz="2000" dirty="0"/>
              <a:t>Evde eğitim hizmeti hafta içi verileceği gibi hafta sonları da verilebilir.</a:t>
            </a:r>
          </a:p>
          <a:p>
            <a:endParaRPr lang="tr-TR" sz="2000" dirty="0"/>
          </a:p>
          <a:p>
            <a:r>
              <a:rPr lang="tr-TR" sz="2000" dirty="0"/>
              <a:t>Mesleki ve teknik eğitim programlarının uygulandığı okullarda sadece 9. sınıf öğrencilerine evde eğitim hizmeti sunulur.</a:t>
            </a:r>
          </a:p>
          <a:p>
            <a:endParaRPr lang="tr-TR" dirty="0"/>
          </a:p>
        </p:txBody>
      </p:sp>
    </p:spTree>
    <p:extLst>
      <p:ext uri="{BB962C8B-B14F-4D97-AF65-F5344CB8AC3E}">
        <p14:creationId xmlns="" xmlns:p14="http://schemas.microsoft.com/office/powerpoint/2010/main" val="3497978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A2F67E55-468C-4E8F-849A-BA59413B8B21}"/>
              </a:ext>
            </a:extLst>
          </p:cNvPr>
          <p:cNvSpPr>
            <a:spLocks noGrp="1"/>
          </p:cNvSpPr>
          <p:nvPr>
            <p:ph type="title"/>
          </p:nvPr>
        </p:nvSpPr>
        <p:spPr/>
        <p:txBody>
          <a:bodyPr/>
          <a:lstStyle/>
          <a:p>
            <a:r>
              <a:rPr lang="tr-TR" dirty="0">
                <a:solidFill>
                  <a:schemeClr val="accent5">
                    <a:lumMod val="75000"/>
                  </a:schemeClr>
                </a:solidFill>
              </a:rPr>
              <a:t>Hastanede Eğitim Hizmeti</a:t>
            </a:r>
          </a:p>
        </p:txBody>
      </p:sp>
      <p:sp>
        <p:nvSpPr>
          <p:cNvPr id="3" name="İçerik Yer Tutucusu 2">
            <a:extLst>
              <a:ext uri="{FF2B5EF4-FFF2-40B4-BE49-F238E27FC236}">
                <a16:creationId xmlns="" xmlns:a16="http://schemas.microsoft.com/office/drawing/2014/main" id="{B8222F33-B226-42B1-B72A-69E4A06E48BB}"/>
              </a:ext>
            </a:extLst>
          </p:cNvPr>
          <p:cNvSpPr>
            <a:spLocks noGrp="1"/>
          </p:cNvSpPr>
          <p:nvPr>
            <p:ph idx="1"/>
          </p:nvPr>
        </p:nvSpPr>
        <p:spPr>
          <a:xfrm>
            <a:off x="677334" y="1534161"/>
            <a:ext cx="8596668" cy="4507202"/>
          </a:xfrm>
        </p:spPr>
        <p:txBody>
          <a:bodyPr/>
          <a:lstStyle/>
          <a:p>
            <a:r>
              <a:rPr lang="tr-TR" sz="2000" dirty="0"/>
              <a:t>Sağlık problemi nedeniyle sağlık kuruluşlarında yatarak tedavi gören özel eğitim ihtiyacı olan öğrenciler için </a:t>
            </a:r>
            <a:r>
              <a:rPr lang="tr-TR" sz="2000" dirty="0" smtClean="0"/>
              <a:t>hastanede </a:t>
            </a:r>
            <a:r>
              <a:rPr lang="tr-TR" sz="2000" dirty="0"/>
              <a:t>sunulan eğitim hizmetidir.</a:t>
            </a:r>
          </a:p>
          <a:p>
            <a:endParaRPr lang="tr-TR" sz="2000" dirty="0"/>
          </a:p>
          <a:p>
            <a:pPr algn="l"/>
            <a:r>
              <a:rPr lang="tr-TR" sz="2000" dirty="0"/>
              <a:t>Hastaneler bünyesinde il veya ilçe özel eğitim hizmetleri kurulunun teklifi ve Sağlık Bakanlığının uygun görüşü üzerine Valilik Olur’u ile hastane sınıfları açılabilir.</a:t>
            </a:r>
          </a:p>
          <a:p>
            <a:endParaRPr lang="tr-TR"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06881" y="4150359"/>
            <a:ext cx="6471920" cy="2484121"/>
          </a:xfrm>
          <a:prstGeom prst="rect">
            <a:avLst/>
          </a:prstGeom>
          <a:ln>
            <a:noFill/>
          </a:ln>
          <a:effectLst>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82294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3A8F2B9-8708-484D-9614-D0482697BE06}"/>
              </a:ext>
            </a:extLst>
          </p:cNvPr>
          <p:cNvSpPr>
            <a:spLocks noGrp="1"/>
          </p:cNvSpPr>
          <p:nvPr>
            <p:ph type="title"/>
          </p:nvPr>
        </p:nvSpPr>
        <p:spPr/>
        <p:txBody>
          <a:bodyPr>
            <a:normAutofit fontScale="90000"/>
          </a:bodyPr>
          <a:lstStyle/>
          <a:p>
            <a:pPr algn="ctr"/>
            <a:r>
              <a:rPr lang="tr-TR" dirty="0">
                <a:solidFill>
                  <a:schemeClr val="accent5">
                    <a:lumMod val="75000"/>
                  </a:schemeClr>
                </a:solidFill>
              </a:rPr>
              <a:t>Hastanede Eğitim Hizmetinin Sunulmasında Dikkat Edilmesi Gereken Hususlar</a:t>
            </a:r>
          </a:p>
        </p:txBody>
      </p:sp>
      <p:sp>
        <p:nvSpPr>
          <p:cNvPr id="3" name="İçerik Yer Tutucusu 2">
            <a:extLst>
              <a:ext uri="{FF2B5EF4-FFF2-40B4-BE49-F238E27FC236}">
                <a16:creationId xmlns="" xmlns:a16="http://schemas.microsoft.com/office/drawing/2014/main" id="{C03AB03B-C59B-4DCB-AB7C-FF470D418CBF}"/>
              </a:ext>
            </a:extLst>
          </p:cNvPr>
          <p:cNvSpPr>
            <a:spLocks noGrp="1"/>
          </p:cNvSpPr>
          <p:nvPr>
            <p:ph idx="1"/>
          </p:nvPr>
        </p:nvSpPr>
        <p:spPr>
          <a:xfrm>
            <a:off x="677334" y="2036324"/>
            <a:ext cx="9256541" cy="4212076"/>
          </a:xfrm>
        </p:spPr>
        <p:txBody>
          <a:bodyPr>
            <a:normAutofit/>
          </a:bodyPr>
          <a:lstStyle/>
          <a:p>
            <a:r>
              <a:rPr lang="tr-TR" dirty="0"/>
              <a:t>Eğitim hizmeti, velinin yazılı talebi ve öğrencinin tedavisinden sorumlu hekimin yazılı görüşü ile sağlanır.</a:t>
            </a:r>
          </a:p>
          <a:p>
            <a:endParaRPr lang="tr-TR" dirty="0"/>
          </a:p>
          <a:p>
            <a:r>
              <a:rPr lang="tr-TR" dirty="0"/>
              <a:t>Bu sınıflarda birleştirilmiş sınıf uygulaması ile eğitim yapılır.</a:t>
            </a:r>
          </a:p>
          <a:p>
            <a:endParaRPr lang="tr-TR" dirty="0"/>
          </a:p>
          <a:p>
            <a:r>
              <a:rPr lang="tr-TR" dirty="0"/>
              <a:t>Sınıfa gelemeyecek durumda olan öğrencilere odalarında eğitim verilir.</a:t>
            </a:r>
          </a:p>
          <a:p>
            <a:endParaRPr lang="tr-TR" dirty="0"/>
          </a:p>
          <a:p>
            <a:r>
              <a:rPr lang="tr-TR" dirty="0"/>
              <a:t>Öğrenci ilköğretim ya da özel eğitim programı uygulanan ortaöğretim kademesinde bir okula kayıtlı ise haftalık 10 ders saatinden, diğer ortaöğretim kademesinde kayıtlı ise haftada 16 ders saatinden az olmayacak şekilde ders saati planlaması yapılır.</a:t>
            </a:r>
          </a:p>
        </p:txBody>
      </p:sp>
    </p:spTree>
    <p:extLst>
      <p:ext uri="{BB962C8B-B14F-4D97-AF65-F5344CB8AC3E}">
        <p14:creationId xmlns="" xmlns:p14="http://schemas.microsoft.com/office/powerpoint/2010/main" val="740155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68456DFF-ABC8-415A-9979-BD92D8ADB315}"/>
              </a:ext>
            </a:extLst>
          </p:cNvPr>
          <p:cNvSpPr>
            <a:spLocks noGrp="1"/>
          </p:cNvSpPr>
          <p:nvPr>
            <p:ph idx="1"/>
          </p:nvPr>
        </p:nvSpPr>
        <p:spPr>
          <a:xfrm>
            <a:off x="677334" y="1069145"/>
            <a:ext cx="9035626" cy="4972217"/>
          </a:xfrm>
        </p:spPr>
        <p:txBody>
          <a:bodyPr>
            <a:normAutofit/>
          </a:bodyPr>
          <a:lstStyle/>
          <a:p>
            <a:r>
              <a:rPr lang="tr-TR" dirty="0"/>
              <a:t>Derse başlama ve bitiş saatleri ile derslerin süresi, eğitim alacak öğrencinin sağlık durumu ve hastane şartları dikkate alınarak il veya ilçe özel eğitim hizmetleri kurulu tarafından belirlenir.</a:t>
            </a:r>
          </a:p>
          <a:p>
            <a:pPr algn="l"/>
            <a:r>
              <a:rPr lang="tr-TR" dirty="0"/>
              <a:t>Hastane sınıflarında eğitimlerini sürdüren öğrencilere kayıtlı bulundukları sınıfta uygulanan öğretim programları uygulanır.</a:t>
            </a:r>
          </a:p>
          <a:p>
            <a:pPr algn="l"/>
            <a:endParaRPr lang="tr-TR" dirty="0"/>
          </a:p>
          <a:p>
            <a:r>
              <a:rPr lang="tr-TR" dirty="0"/>
              <a:t>Öğrencinin başarı durumlarının değerlendirilmesi </a:t>
            </a:r>
            <a:r>
              <a:rPr lang="tr-TR" dirty="0" smtClean="0"/>
              <a:t>okulundaki </a:t>
            </a:r>
            <a:r>
              <a:rPr lang="tr-TR" dirty="0"/>
              <a:t>değerlendirme ölçütlerine göre yapılıp E-Okul sisteminde işlenir.</a:t>
            </a:r>
          </a:p>
          <a:p>
            <a:endParaRPr lang="tr-TR" dirty="0"/>
          </a:p>
          <a:p>
            <a:pPr algn="l"/>
            <a:r>
              <a:rPr lang="tr-TR" dirty="0"/>
              <a:t>Hastanede eğitim hizmeti süresince bu öğrencilerin okula devam zorunluluğu aranmaz ve e-Okul Sisteminde devam zorunluluğu aranmamasına yönelik işlem yapılır.</a:t>
            </a:r>
          </a:p>
          <a:p>
            <a:pPr algn="l"/>
            <a:endParaRPr lang="tr-TR" dirty="0"/>
          </a:p>
          <a:p>
            <a:r>
              <a:rPr lang="tr-TR" dirty="0"/>
              <a:t>Öğrenci okutulmayan derslerden muaf tutulur.</a:t>
            </a:r>
          </a:p>
          <a:p>
            <a:endParaRPr lang="tr-TR" dirty="0"/>
          </a:p>
          <a:p>
            <a:endParaRPr lang="tr-TR" dirty="0"/>
          </a:p>
          <a:p>
            <a:pPr algn="l"/>
            <a:endParaRPr lang="tr-TR" dirty="0"/>
          </a:p>
        </p:txBody>
      </p:sp>
    </p:spTree>
    <p:extLst>
      <p:ext uri="{BB962C8B-B14F-4D97-AF65-F5344CB8AC3E}">
        <p14:creationId xmlns="" xmlns:p14="http://schemas.microsoft.com/office/powerpoint/2010/main" val="1602289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9CCB555-3F01-4964-9317-F1BD0F095AC5}"/>
              </a:ext>
            </a:extLst>
          </p:cNvPr>
          <p:cNvSpPr>
            <a:spLocks noGrp="1"/>
          </p:cNvSpPr>
          <p:nvPr>
            <p:ph idx="1"/>
          </p:nvPr>
        </p:nvSpPr>
        <p:spPr>
          <a:xfrm>
            <a:off x="677334" y="594361"/>
            <a:ext cx="8596668" cy="5447002"/>
          </a:xfrm>
        </p:spPr>
        <p:txBody>
          <a:bodyPr/>
          <a:lstStyle/>
          <a:p>
            <a:endParaRPr lang="tr-TR" dirty="0"/>
          </a:p>
          <a:p>
            <a:r>
              <a:rPr lang="tr-TR" dirty="0"/>
              <a:t>Öğrencinin değerlendirme sonucu öğretmenleri tarafından okul idaresine bildirilir.</a:t>
            </a:r>
          </a:p>
          <a:p>
            <a:endParaRPr lang="tr-TR" dirty="0"/>
          </a:p>
          <a:p>
            <a:r>
              <a:rPr lang="tr-TR" dirty="0"/>
              <a:t>Sınıf geçme ve diğer işlemler okul yönetimi tarafından yapılır.</a:t>
            </a:r>
          </a:p>
          <a:p>
            <a:endParaRPr lang="tr-TR" dirty="0"/>
          </a:p>
          <a:p>
            <a:r>
              <a:rPr lang="tr-TR" dirty="0"/>
              <a:t>Evde eğitim hizmetinde özel eğitim öğretmenleri, okul öncesi öğretmenleri, sınıf öğretmenleri ve diğer alan öğretmenleri görevlendirilir.</a:t>
            </a:r>
          </a:p>
          <a:p>
            <a:endParaRPr lang="tr-TR" dirty="0"/>
          </a:p>
          <a:p>
            <a:r>
              <a:rPr lang="tr-TR" dirty="0"/>
              <a:t>İhtiyaç halinde RAM’da ki öğretmenler resen görevlendirilebilir.</a:t>
            </a:r>
          </a:p>
          <a:p>
            <a:endParaRPr lang="tr-TR" dirty="0"/>
          </a:p>
        </p:txBody>
      </p:sp>
    </p:spTree>
    <p:extLst>
      <p:ext uri="{BB962C8B-B14F-4D97-AF65-F5344CB8AC3E}">
        <p14:creationId xmlns="" xmlns:p14="http://schemas.microsoft.com/office/powerpoint/2010/main" val="1779835069"/>
      </p:ext>
    </p:extLst>
  </p:cSld>
  <p:clrMapOvr>
    <a:masterClrMapping/>
  </p:clrMapOvr>
</p:sld>
</file>

<file path=ppt/theme/theme1.xml><?xml version="1.0" encoding="utf-8"?>
<a:theme xmlns:a="http://schemas.openxmlformats.org/drawingml/2006/main" name="Yüzeyler">
  <a:themeElements>
    <a:clrScheme name="Sarı">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Yüzeyler">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98</TotalTime>
  <Words>658</Words>
  <Application>Microsoft Office PowerPoint</Application>
  <PresentationFormat>Özel</PresentationFormat>
  <Paragraphs>74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Yüzeyler</vt:lpstr>
      <vt:lpstr>Evde Ve Hastanede Eğitim Hizmetleri </vt:lpstr>
      <vt:lpstr>Evde Eğitim Hizmeti </vt:lpstr>
      <vt:lpstr>Evde Eğitim Hizmetinin Sunulmasında Dikkat Edilmesi Gereken Hususlar </vt:lpstr>
      <vt:lpstr>Slayt 4</vt:lpstr>
      <vt:lpstr>Slayt 5</vt:lpstr>
      <vt:lpstr>Hastanede Eğitim Hizmeti</vt:lpstr>
      <vt:lpstr>Hastanede Eğitim Hizmetinin Sunulmasında Dikkat Edilmesi Gereken Hususlar</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Evde Eğitim </dc:title>
  <dc:creator>Ali AKSU</dc:creator>
  <cp:lastModifiedBy>cASPER</cp:lastModifiedBy>
  <cp:revision>14</cp:revision>
  <dcterms:created xsi:type="dcterms:W3CDTF">2020-12-28T16:26:00Z</dcterms:created>
  <dcterms:modified xsi:type="dcterms:W3CDTF">2021-02-24T08:04:41Z</dcterms:modified>
</cp:coreProperties>
</file>