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64" r:id="rId16"/>
    <p:sldId id="272" r:id="rId17"/>
    <p:sldId id="271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ol ardil" initials="va" lastIdx="1" clrIdx="0">
    <p:extLst>
      <p:ext uri="{19B8F6BF-5375-455C-9EA6-DF929625EA0E}">
        <p15:presenceInfo xmlns="" xmlns:p15="http://schemas.microsoft.com/office/powerpoint/2012/main" userId="varol ardi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6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75006-31AD-403E-9AFE-B159236D406F}" type="doc">
      <dgm:prSet loTypeId="urn:diagrams.loki3.com/VaryingWidthList" loCatId="officeonline" qsTypeId="urn:microsoft.com/office/officeart/2005/8/quickstyle/simple1" qsCatId="simple" csTypeId="urn:microsoft.com/office/officeart/2005/8/colors/accent1_2" csCatId="accent1" phldr="1"/>
      <dgm:spPr/>
    </dgm:pt>
    <dgm:pt modelId="{421C7719-3101-4F46-A445-A243E37D3176}">
      <dgm:prSet phldrT="[Metin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Çocukların akranlarıyla yüz yüze zaman geçirmesini </a:t>
          </a:r>
          <a:r>
            <a: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sağlayın.</a:t>
          </a:r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US" sz="2000" dirty="0"/>
        </a:p>
      </dgm:t>
    </dgm:pt>
    <dgm:pt modelId="{6A5DBE6D-08B2-43B1-B208-79C271B3CECA}" type="parTrans" cxnId="{7998380E-CC56-4679-B088-9FA6A778C6CD}">
      <dgm:prSet/>
      <dgm:spPr/>
      <dgm:t>
        <a:bodyPr/>
        <a:lstStyle/>
        <a:p>
          <a:endParaRPr lang="en-US"/>
        </a:p>
      </dgm:t>
    </dgm:pt>
    <dgm:pt modelId="{3658D25F-A9E8-4F93-BB33-9354F4FFBB85}" type="sibTrans" cxnId="{7998380E-CC56-4679-B088-9FA6A778C6CD}">
      <dgm:prSet/>
      <dgm:spPr/>
      <dgm:t>
        <a:bodyPr/>
        <a:lstStyle/>
        <a:p>
          <a:endParaRPr lang="en-US"/>
        </a:p>
      </dgm:t>
    </dgm:pt>
    <dgm:pt modelId="{41406103-14E9-4D0E-AA96-2794B08B66EB}">
      <dgm:prSet phldrT="[Metin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Çocukları ilgi duydukları spor alanlarına </a:t>
          </a:r>
          <a:r>
            <a: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yönlendirin.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D8F02-9153-4164-AAFD-66C14E7E83AF}" type="parTrans" cxnId="{E6E6551D-4908-4DD6-8534-6D1B6A8B48F3}">
      <dgm:prSet/>
      <dgm:spPr/>
      <dgm:t>
        <a:bodyPr/>
        <a:lstStyle/>
        <a:p>
          <a:endParaRPr lang="en-US"/>
        </a:p>
      </dgm:t>
    </dgm:pt>
    <dgm:pt modelId="{D4132536-DD6B-4322-ACA4-06FCF05F46B0}" type="sibTrans" cxnId="{E6E6551D-4908-4DD6-8534-6D1B6A8B48F3}">
      <dgm:prSet/>
      <dgm:spPr/>
      <dgm:t>
        <a:bodyPr/>
        <a:lstStyle/>
        <a:p>
          <a:endParaRPr lang="en-US"/>
        </a:p>
      </dgm:t>
    </dgm:pt>
    <dgm:pt modelId="{21FE9559-E803-419C-B1F7-9733A3A7C93D}">
      <dgm:prSet phldrT="[Metin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Bilgisayarda güvenli internet uygulamalarının olmasına dikkat </a:t>
          </a:r>
          <a:r>
            <a: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edin.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E312E-FA10-48A6-8EE9-37993259C7B4}" type="parTrans" cxnId="{BCF3910C-4951-4953-9D04-26E7E0363C68}">
      <dgm:prSet/>
      <dgm:spPr/>
      <dgm:t>
        <a:bodyPr/>
        <a:lstStyle/>
        <a:p>
          <a:endParaRPr lang="en-US"/>
        </a:p>
      </dgm:t>
    </dgm:pt>
    <dgm:pt modelId="{CDC77F86-A7AB-4DF4-AE51-62E9573097D1}" type="sibTrans" cxnId="{BCF3910C-4951-4953-9D04-26E7E0363C68}">
      <dgm:prSet/>
      <dgm:spPr/>
      <dgm:t>
        <a:bodyPr/>
        <a:lstStyle/>
        <a:p>
          <a:endParaRPr lang="en-US"/>
        </a:p>
      </dgm:t>
    </dgm:pt>
    <dgm:pt modelId="{F0C2C844-336D-464D-8A34-C830FBD43682}" type="pres">
      <dgm:prSet presAssocID="{7EC75006-31AD-403E-9AFE-B159236D406F}" presName="Name0" presStyleCnt="0">
        <dgm:presLayoutVars>
          <dgm:resizeHandles/>
        </dgm:presLayoutVars>
      </dgm:prSet>
      <dgm:spPr/>
    </dgm:pt>
    <dgm:pt modelId="{92258D3D-D372-46A3-85F5-1E2662400E59}" type="pres">
      <dgm:prSet presAssocID="{421C7719-3101-4F46-A445-A243E37D3176}" presName="text" presStyleLbl="node1" presStyleIdx="0" presStyleCnt="3" custScaleX="4252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EE5D8C-F6F6-4F7A-AE58-3519D9819350}" type="pres">
      <dgm:prSet presAssocID="{3658D25F-A9E8-4F93-BB33-9354F4FFBB85}" presName="space" presStyleCnt="0"/>
      <dgm:spPr/>
    </dgm:pt>
    <dgm:pt modelId="{53C51FC7-D67C-4487-BC5B-FEA752DE39D5}" type="pres">
      <dgm:prSet presAssocID="{41406103-14E9-4D0E-AA96-2794B08B66EB}" presName="text" presStyleLbl="node1" presStyleIdx="1" presStyleCnt="3" custScaleX="1072205" custLinFactNeighborY="-81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478A3A-BBDC-40ED-8885-C116A2B20459}" type="pres">
      <dgm:prSet presAssocID="{D4132536-DD6B-4322-ACA4-06FCF05F46B0}" presName="space" presStyleCnt="0"/>
      <dgm:spPr/>
    </dgm:pt>
    <dgm:pt modelId="{8D3B66FE-434E-4F80-9AEC-8C871DE52603}" type="pres">
      <dgm:prSet presAssocID="{21FE9559-E803-419C-B1F7-9733A3A7C93D}" presName="text" presStyleLbl="node1" presStyleIdx="2" presStyleCnt="3" custScaleX="10635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133BDA-CFCD-46AF-A625-CE34A17B4101}" type="presOf" srcId="{21FE9559-E803-419C-B1F7-9733A3A7C93D}" destId="{8D3B66FE-434E-4F80-9AEC-8C871DE52603}" srcOrd="0" destOrd="0" presId="urn:diagrams.loki3.com/VaryingWidthList"/>
    <dgm:cxn modelId="{BCF3910C-4951-4953-9D04-26E7E0363C68}" srcId="{7EC75006-31AD-403E-9AFE-B159236D406F}" destId="{21FE9559-E803-419C-B1F7-9733A3A7C93D}" srcOrd="2" destOrd="0" parTransId="{D2AE312E-FA10-48A6-8EE9-37993259C7B4}" sibTransId="{CDC77F86-A7AB-4DF4-AE51-62E9573097D1}"/>
    <dgm:cxn modelId="{E6E6551D-4908-4DD6-8534-6D1B6A8B48F3}" srcId="{7EC75006-31AD-403E-9AFE-B159236D406F}" destId="{41406103-14E9-4D0E-AA96-2794B08B66EB}" srcOrd="1" destOrd="0" parTransId="{003D8F02-9153-4164-AAFD-66C14E7E83AF}" sibTransId="{D4132536-DD6B-4322-ACA4-06FCF05F46B0}"/>
    <dgm:cxn modelId="{7998380E-CC56-4679-B088-9FA6A778C6CD}" srcId="{7EC75006-31AD-403E-9AFE-B159236D406F}" destId="{421C7719-3101-4F46-A445-A243E37D3176}" srcOrd="0" destOrd="0" parTransId="{6A5DBE6D-08B2-43B1-B208-79C271B3CECA}" sibTransId="{3658D25F-A9E8-4F93-BB33-9354F4FFBB85}"/>
    <dgm:cxn modelId="{6D766FBA-D455-49CB-8D85-1D0944BAA2BB}" type="presOf" srcId="{41406103-14E9-4D0E-AA96-2794B08B66EB}" destId="{53C51FC7-D67C-4487-BC5B-FEA752DE39D5}" srcOrd="0" destOrd="0" presId="urn:diagrams.loki3.com/VaryingWidthList"/>
    <dgm:cxn modelId="{95FC16C3-410D-4752-BFE3-5817A5E1DB80}" type="presOf" srcId="{421C7719-3101-4F46-A445-A243E37D3176}" destId="{92258D3D-D372-46A3-85F5-1E2662400E59}" srcOrd="0" destOrd="0" presId="urn:diagrams.loki3.com/VaryingWidthList"/>
    <dgm:cxn modelId="{00F7BDF4-2168-4BFC-9ECF-4532FBB1AE96}" type="presOf" srcId="{7EC75006-31AD-403E-9AFE-B159236D406F}" destId="{F0C2C844-336D-464D-8A34-C830FBD43682}" srcOrd="0" destOrd="0" presId="urn:diagrams.loki3.com/VaryingWidthList"/>
    <dgm:cxn modelId="{131F2862-5512-439C-B349-9B31B799FF2E}" type="presParOf" srcId="{F0C2C844-336D-464D-8A34-C830FBD43682}" destId="{92258D3D-D372-46A3-85F5-1E2662400E59}" srcOrd="0" destOrd="0" presId="urn:diagrams.loki3.com/VaryingWidthList"/>
    <dgm:cxn modelId="{27BC8E6B-260C-45E6-8CE4-BEE5408E733B}" type="presParOf" srcId="{F0C2C844-336D-464D-8A34-C830FBD43682}" destId="{6AEE5D8C-F6F6-4F7A-AE58-3519D9819350}" srcOrd="1" destOrd="0" presId="urn:diagrams.loki3.com/VaryingWidthList"/>
    <dgm:cxn modelId="{22A1C6E1-3568-4869-A2C6-80F6ED9D07DF}" type="presParOf" srcId="{F0C2C844-336D-464D-8A34-C830FBD43682}" destId="{53C51FC7-D67C-4487-BC5B-FEA752DE39D5}" srcOrd="2" destOrd="0" presId="urn:diagrams.loki3.com/VaryingWidthList"/>
    <dgm:cxn modelId="{4D23040D-C205-44CF-B77B-D45ED2674D92}" type="presParOf" srcId="{F0C2C844-336D-464D-8A34-C830FBD43682}" destId="{B9478A3A-BBDC-40ED-8885-C116A2B20459}" srcOrd="3" destOrd="0" presId="urn:diagrams.loki3.com/VaryingWidthList"/>
    <dgm:cxn modelId="{0512335A-040F-49D0-8B74-9B6779E63195}" type="presParOf" srcId="{F0C2C844-336D-464D-8A34-C830FBD43682}" destId="{8D3B66FE-434E-4F80-9AEC-8C871DE52603}" srcOrd="4" destOrd="0" presId="urn:diagrams.loki3.com/VaryingWidth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75006-31AD-403E-9AFE-B159236D406F}" type="doc">
      <dgm:prSet loTypeId="urn:diagrams.loki3.com/VaryingWidthList" loCatId="officeonline" qsTypeId="urn:microsoft.com/office/officeart/2005/8/quickstyle/simple1" qsCatId="simple" csTypeId="urn:microsoft.com/office/officeart/2005/8/colors/accent1_2" csCatId="accent1" phldr="1"/>
      <dgm:spPr/>
    </dgm:pt>
    <dgm:pt modelId="{421C7719-3101-4F46-A445-A243E37D3176}">
      <dgm:prSet phldrT="[Metin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ekran karşısında neler yaptığının farkında </a:t>
          </a:r>
          <a:r>
            <a: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olun. </a:t>
          </a:r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US" sz="2000" dirty="0"/>
        </a:p>
      </dgm:t>
    </dgm:pt>
    <dgm:pt modelId="{6A5DBE6D-08B2-43B1-B208-79C271B3CECA}" type="parTrans" cxnId="{7998380E-CC56-4679-B088-9FA6A778C6CD}">
      <dgm:prSet/>
      <dgm:spPr/>
      <dgm:t>
        <a:bodyPr/>
        <a:lstStyle/>
        <a:p>
          <a:endParaRPr lang="en-US"/>
        </a:p>
      </dgm:t>
    </dgm:pt>
    <dgm:pt modelId="{3658D25F-A9E8-4F93-BB33-9354F4FFBB85}" type="sibTrans" cxnId="{7998380E-CC56-4679-B088-9FA6A778C6CD}">
      <dgm:prSet/>
      <dgm:spPr/>
      <dgm:t>
        <a:bodyPr/>
        <a:lstStyle/>
        <a:p>
          <a:endParaRPr lang="en-US"/>
        </a:p>
      </dgm:t>
    </dgm:pt>
    <dgm:pt modelId="{41406103-14E9-4D0E-AA96-2794B08B66EB}">
      <dgm:prSet phldrT="[Metin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Çevrimiçi arkadaşlarını tanımaya </a:t>
          </a:r>
          <a:r>
            <a: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çalışın.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D8F02-9153-4164-AAFD-66C14E7E83AF}" type="parTrans" cxnId="{E6E6551D-4908-4DD6-8534-6D1B6A8B48F3}">
      <dgm:prSet/>
      <dgm:spPr/>
      <dgm:t>
        <a:bodyPr/>
        <a:lstStyle/>
        <a:p>
          <a:endParaRPr lang="en-US"/>
        </a:p>
      </dgm:t>
    </dgm:pt>
    <dgm:pt modelId="{D4132536-DD6B-4322-ACA4-06FCF05F46B0}" type="sibTrans" cxnId="{E6E6551D-4908-4DD6-8534-6D1B6A8B48F3}">
      <dgm:prSet/>
      <dgm:spPr/>
      <dgm:t>
        <a:bodyPr/>
        <a:lstStyle/>
        <a:p>
          <a:endParaRPr lang="en-US"/>
        </a:p>
      </dgm:t>
    </dgm:pt>
    <dgm:pt modelId="{21FE9559-E803-419C-B1F7-9733A3A7C93D}">
      <dgm:prSet phldrT="[Metin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Teknolojiyi işlevsel kullanmasında model </a:t>
          </a:r>
          <a:r>
            <a: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olun.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E312E-FA10-48A6-8EE9-37993259C7B4}" type="parTrans" cxnId="{BCF3910C-4951-4953-9D04-26E7E0363C68}">
      <dgm:prSet/>
      <dgm:spPr/>
      <dgm:t>
        <a:bodyPr/>
        <a:lstStyle/>
        <a:p>
          <a:endParaRPr lang="en-US"/>
        </a:p>
      </dgm:t>
    </dgm:pt>
    <dgm:pt modelId="{CDC77F86-A7AB-4DF4-AE51-62E9573097D1}" type="sibTrans" cxnId="{BCF3910C-4951-4953-9D04-26E7E0363C68}">
      <dgm:prSet/>
      <dgm:spPr/>
      <dgm:t>
        <a:bodyPr/>
        <a:lstStyle/>
        <a:p>
          <a:endParaRPr lang="en-US"/>
        </a:p>
      </dgm:t>
    </dgm:pt>
    <dgm:pt modelId="{F0C2C844-336D-464D-8A34-C830FBD43682}" type="pres">
      <dgm:prSet presAssocID="{7EC75006-31AD-403E-9AFE-B159236D406F}" presName="Name0" presStyleCnt="0">
        <dgm:presLayoutVars>
          <dgm:resizeHandles/>
        </dgm:presLayoutVars>
      </dgm:prSet>
      <dgm:spPr/>
    </dgm:pt>
    <dgm:pt modelId="{92258D3D-D372-46A3-85F5-1E2662400E59}" type="pres">
      <dgm:prSet presAssocID="{421C7719-3101-4F46-A445-A243E37D3176}" presName="text" presStyleLbl="node1" presStyleIdx="0" presStyleCnt="3" custScaleX="4252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EE5D8C-F6F6-4F7A-AE58-3519D9819350}" type="pres">
      <dgm:prSet presAssocID="{3658D25F-A9E8-4F93-BB33-9354F4FFBB85}" presName="space" presStyleCnt="0"/>
      <dgm:spPr/>
    </dgm:pt>
    <dgm:pt modelId="{53C51FC7-D67C-4487-BC5B-FEA752DE39D5}" type="pres">
      <dgm:prSet presAssocID="{41406103-14E9-4D0E-AA96-2794B08B66EB}" presName="text" presStyleLbl="node1" presStyleIdx="1" presStyleCnt="3" custScaleX="1072205" custLinFactNeighborY="367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478A3A-BBDC-40ED-8885-C116A2B20459}" type="pres">
      <dgm:prSet presAssocID="{D4132536-DD6B-4322-ACA4-06FCF05F46B0}" presName="space" presStyleCnt="0"/>
      <dgm:spPr/>
    </dgm:pt>
    <dgm:pt modelId="{8D3B66FE-434E-4F80-9AEC-8C871DE52603}" type="pres">
      <dgm:prSet presAssocID="{21FE9559-E803-419C-B1F7-9733A3A7C93D}" presName="text" presStyleLbl="node1" presStyleIdx="2" presStyleCnt="3" custScaleX="10635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133BDA-CFCD-46AF-A625-CE34A17B4101}" type="presOf" srcId="{21FE9559-E803-419C-B1F7-9733A3A7C93D}" destId="{8D3B66FE-434E-4F80-9AEC-8C871DE52603}" srcOrd="0" destOrd="0" presId="urn:diagrams.loki3.com/VaryingWidthList"/>
    <dgm:cxn modelId="{BCF3910C-4951-4953-9D04-26E7E0363C68}" srcId="{7EC75006-31AD-403E-9AFE-B159236D406F}" destId="{21FE9559-E803-419C-B1F7-9733A3A7C93D}" srcOrd="2" destOrd="0" parTransId="{D2AE312E-FA10-48A6-8EE9-37993259C7B4}" sibTransId="{CDC77F86-A7AB-4DF4-AE51-62E9573097D1}"/>
    <dgm:cxn modelId="{E6E6551D-4908-4DD6-8534-6D1B6A8B48F3}" srcId="{7EC75006-31AD-403E-9AFE-B159236D406F}" destId="{41406103-14E9-4D0E-AA96-2794B08B66EB}" srcOrd="1" destOrd="0" parTransId="{003D8F02-9153-4164-AAFD-66C14E7E83AF}" sibTransId="{D4132536-DD6B-4322-ACA4-06FCF05F46B0}"/>
    <dgm:cxn modelId="{7998380E-CC56-4679-B088-9FA6A778C6CD}" srcId="{7EC75006-31AD-403E-9AFE-B159236D406F}" destId="{421C7719-3101-4F46-A445-A243E37D3176}" srcOrd="0" destOrd="0" parTransId="{6A5DBE6D-08B2-43B1-B208-79C271B3CECA}" sibTransId="{3658D25F-A9E8-4F93-BB33-9354F4FFBB85}"/>
    <dgm:cxn modelId="{6D766FBA-D455-49CB-8D85-1D0944BAA2BB}" type="presOf" srcId="{41406103-14E9-4D0E-AA96-2794B08B66EB}" destId="{53C51FC7-D67C-4487-BC5B-FEA752DE39D5}" srcOrd="0" destOrd="0" presId="urn:diagrams.loki3.com/VaryingWidthList"/>
    <dgm:cxn modelId="{95FC16C3-410D-4752-BFE3-5817A5E1DB80}" type="presOf" srcId="{421C7719-3101-4F46-A445-A243E37D3176}" destId="{92258D3D-D372-46A3-85F5-1E2662400E59}" srcOrd="0" destOrd="0" presId="urn:diagrams.loki3.com/VaryingWidthList"/>
    <dgm:cxn modelId="{00F7BDF4-2168-4BFC-9ECF-4532FBB1AE96}" type="presOf" srcId="{7EC75006-31AD-403E-9AFE-B159236D406F}" destId="{F0C2C844-336D-464D-8A34-C830FBD43682}" srcOrd="0" destOrd="0" presId="urn:diagrams.loki3.com/VaryingWidthList"/>
    <dgm:cxn modelId="{131F2862-5512-439C-B349-9B31B799FF2E}" type="presParOf" srcId="{F0C2C844-336D-464D-8A34-C830FBD43682}" destId="{92258D3D-D372-46A3-85F5-1E2662400E59}" srcOrd="0" destOrd="0" presId="urn:diagrams.loki3.com/VaryingWidthList"/>
    <dgm:cxn modelId="{27BC8E6B-260C-45E6-8CE4-BEE5408E733B}" type="presParOf" srcId="{F0C2C844-336D-464D-8A34-C830FBD43682}" destId="{6AEE5D8C-F6F6-4F7A-AE58-3519D9819350}" srcOrd="1" destOrd="0" presId="urn:diagrams.loki3.com/VaryingWidthList"/>
    <dgm:cxn modelId="{22A1C6E1-3568-4869-A2C6-80F6ED9D07DF}" type="presParOf" srcId="{F0C2C844-336D-464D-8A34-C830FBD43682}" destId="{53C51FC7-D67C-4487-BC5B-FEA752DE39D5}" srcOrd="2" destOrd="0" presId="urn:diagrams.loki3.com/VaryingWidthList"/>
    <dgm:cxn modelId="{4D23040D-C205-44CF-B77B-D45ED2674D92}" type="presParOf" srcId="{F0C2C844-336D-464D-8A34-C830FBD43682}" destId="{B9478A3A-BBDC-40ED-8885-C116A2B20459}" srcOrd="3" destOrd="0" presId="urn:diagrams.loki3.com/VaryingWidthList"/>
    <dgm:cxn modelId="{0512335A-040F-49D0-8B74-9B6779E63195}" type="presParOf" srcId="{F0C2C844-336D-464D-8A34-C830FBD43682}" destId="{8D3B66FE-434E-4F80-9AEC-8C871DE52603}" srcOrd="4" destOrd="0" presId="urn:diagrams.loki3.com/VaryingWidth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553513-D900-4828-BB10-070C1ED1FE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E371C4-999E-4E2A-BBD3-DB15624A4458}">
      <dgm:prSet phldrT="[Metin]" custT="1"/>
      <dgm:spPr/>
      <dgm:t>
        <a:bodyPr/>
        <a:lstStyle/>
        <a:p>
          <a:r>
            <a:rPr lang="tr-TR" sz="2000">
              <a:latin typeface="Times New Roman" panose="02020603050405020304" pitchFamily="18" charset="0"/>
              <a:cs typeface="Times New Roman" panose="02020603050405020304" pitchFamily="18" charset="0"/>
            </a:rPr>
            <a:t>Çocuğu </a:t>
          </a:r>
          <a:r>
            <a:rPr lang="tr-TR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oylamak </a:t>
          </a:r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ve ilgisini dağıtmak amacıyla teknolojik cihazları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vermeyin.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A5B60-2EDA-4599-8865-5E2E0416FBFD}" type="parTrans" cxnId="{3CEBF318-7698-44D6-9E60-244554258657}">
      <dgm:prSet/>
      <dgm:spPr/>
      <dgm:t>
        <a:bodyPr/>
        <a:lstStyle/>
        <a:p>
          <a:endParaRPr lang="en-US"/>
        </a:p>
      </dgm:t>
    </dgm:pt>
    <dgm:pt modelId="{639A0730-7617-4351-8461-75BCEA0B9F76}" type="sibTrans" cxnId="{3CEBF318-7698-44D6-9E60-244554258657}">
      <dgm:prSet/>
      <dgm:spPr/>
      <dgm:t>
        <a:bodyPr/>
        <a:lstStyle/>
        <a:p>
          <a:endParaRPr lang="en-US"/>
        </a:p>
      </dgm:t>
    </dgm:pt>
    <dgm:pt modelId="{69207503-0767-4EC6-B12D-2D7123D9C509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Bilgisayar karşısında yemek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yemeyin/yedirmeyin.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A7946-509F-4AF0-99B7-C14E20113A46}" type="parTrans" cxnId="{45CE72BA-518B-43A8-BE51-F54A8022828E}">
      <dgm:prSet/>
      <dgm:spPr/>
      <dgm:t>
        <a:bodyPr/>
        <a:lstStyle/>
        <a:p>
          <a:endParaRPr lang="en-US"/>
        </a:p>
      </dgm:t>
    </dgm:pt>
    <dgm:pt modelId="{CB47C8FF-36D8-463A-A54F-96D5B417F579}" type="sibTrans" cxnId="{45CE72BA-518B-43A8-BE51-F54A8022828E}">
      <dgm:prSet/>
      <dgm:spPr/>
      <dgm:t>
        <a:bodyPr/>
        <a:lstStyle/>
        <a:p>
          <a:endParaRPr lang="en-US"/>
        </a:p>
      </dgm:t>
    </dgm:pt>
    <dgm:pt modelId="{DF25BC3B-C277-4792-91BF-54B79EA2D0E5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uzun süre internet kullanmasına izin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vermeyin.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D0616B-F73F-40A7-833D-67E3F4994B9F}" type="parTrans" cxnId="{364567BF-306B-436A-8CB4-8102034DD0FC}">
      <dgm:prSet/>
      <dgm:spPr/>
      <dgm:t>
        <a:bodyPr/>
        <a:lstStyle/>
        <a:p>
          <a:endParaRPr lang="en-US"/>
        </a:p>
      </dgm:t>
    </dgm:pt>
    <dgm:pt modelId="{CB37A8F9-EA8C-4AED-8E0A-C41DB162B54A}" type="sibTrans" cxnId="{364567BF-306B-436A-8CB4-8102034DD0FC}">
      <dgm:prSet/>
      <dgm:spPr/>
      <dgm:t>
        <a:bodyPr/>
        <a:lstStyle/>
        <a:p>
          <a:endParaRPr lang="en-US"/>
        </a:p>
      </dgm:t>
    </dgm:pt>
    <dgm:pt modelId="{F11D9944-11F9-418C-AE7C-F8ECCE39B95C}" type="pres">
      <dgm:prSet presAssocID="{4C553513-D900-4828-BB10-070C1ED1FE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D05827BA-C22E-40DB-BC8C-8C28FA9A8D6C}" type="pres">
      <dgm:prSet presAssocID="{4C553513-D900-4828-BB10-070C1ED1FE1A}" presName="Name1" presStyleCnt="0"/>
      <dgm:spPr/>
    </dgm:pt>
    <dgm:pt modelId="{EB8AD7E6-F0F3-4DF5-86DA-AB87E8ACCC9D}" type="pres">
      <dgm:prSet presAssocID="{4C553513-D900-4828-BB10-070C1ED1FE1A}" presName="cycle" presStyleCnt="0"/>
      <dgm:spPr/>
    </dgm:pt>
    <dgm:pt modelId="{D48033AE-418A-4D26-8621-D95BBD894D1C}" type="pres">
      <dgm:prSet presAssocID="{4C553513-D900-4828-BB10-070C1ED1FE1A}" presName="srcNode" presStyleLbl="node1" presStyleIdx="0" presStyleCnt="3"/>
      <dgm:spPr/>
    </dgm:pt>
    <dgm:pt modelId="{CD5ED63B-10D1-41C5-ADE7-E4CB5329388A}" type="pres">
      <dgm:prSet presAssocID="{4C553513-D900-4828-BB10-070C1ED1FE1A}" presName="conn" presStyleLbl="parChTrans1D2" presStyleIdx="0" presStyleCnt="1" custLinFactNeighborX="320" custLinFactNeighborY="0"/>
      <dgm:spPr/>
      <dgm:t>
        <a:bodyPr/>
        <a:lstStyle/>
        <a:p>
          <a:endParaRPr lang="tr-TR"/>
        </a:p>
      </dgm:t>
    </dgm:pt>
    <dgm:pt modelId="{CC646EC2-56A0-4776-8F3C-795E1BC5A5FE}" type="pres">
      <dgm:prSet presAssocID="{4C553513-D900-4828-BB10-070C1ED1FE1A}" presName="extraNode" presStyleLbl="node1" presStyleIdx="0" presStyleCnt="3"/>
      <dgm:spPr/>
    </dgm:pt>
    <dgm:pt modelId="{4D66F3FF-EA18-4CC5-985F-C2A74179931F}" type="pres">
      <dgm:prSet presAssocID="{4C553513-D900-4828-BB10-070C1ED1FE1A}" presName="dstNode" presStyleLbl="node1" presStyleIdx="0" presStyleCnt="3"/>
      <dgm:spPr/>
    </dgm:pt>
    <dgm:pt modelId="{632A232D-7CC5-44C2-AFFE-642EECD78663}" type="pres">
      <dgm:prSet presAssocID="{BFE371C4-999E-4E2A-BBD3-DB15624A445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C98A06-1F3C-43FC-9730-52C3EBFD5877}" type="pres">
      <dgm:prSet presAssocID="{BFE371C4-999E-4E2A-BBD3-DB15624A4458}" presName="accent_1" presStyleCnt="0"/>
      <dgm:spPr/>
    </dgm:pt>
    <dgm:pt modelId="{CDC0C375-8DF6-4EF3-B500-54E32E13C971}" type="pres">
      <dgm:prSet presAssocID="{BFE371C4-999E-4E2A-BBD3-DB15624A4458}" presName="accentRepeatNode" presStyleLbl="solidFgAcc1" presStyleIdx="0" presStyleCnt="3" custLinFactNeighborX="-6494" custLinFactNeighborY="906"/>
      <dgm:spPr>
        <a:solidFill>
          <a:srgbClr val="FF0000"/>
        </a:solidFill>
      </dgm:spPr>
    </dgm:pt>
    <dgm:pt modelId="{DE581D07-BE11-4C3C-9AC0-21730B891897}" type="pres">
      <dgm:prSet presAssocID="{69207503-0767-4EC6-B12D-2D7123D9C50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742522-24D8-4D5A-A933-7AA38837477E}" type="pres">
      <dgm:prSet presAssocID="{69207503-0767-4EC6-B12D-2D7123D9C509}" presName="accent_2" presStyleCnt="0"/>
      <dgm:spPr/>
    </dgm:pt>
    <dgm:pt modelId="{BE2E4FAB-D2C2-487A-9F46-4859E44188F0}" type="pres">
      <dgm:prSet presAssocID="{69207503-0767-4EC6-B12D-2D7123D9C509}" presName="accentRepeatNode" presStyleLbl="solidFgAcc1" presStyleIdx="1" presStyleCnt="3"/>
      <dgm:spPr>
        <a:solidFill>
          <a:srgbClr val="FF0000"/>
        </a:solidFill>
      </dgm:spPr>
    </dgm:pt>
    <dgm:pt modelId="{F7F9A53F-C19B-4D7C-8336-1E0E572630A3}" type="pres">
      <dgm:prSet presAssocID="{DF25BC3B-C277-4792-91BF-54B79EA2D0E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9B2ADB-160F-42FF-BF71-9A5A44A60C98}" type="pres">
      <dgm:prSet presAssocID="{DF25BC3B-C277-4792-91BF-54B79EA2D0E5}" presName="accent_3" presStyleCnt="0"/>
      <dgm:spPr/>
    </dgm:pt>
    <dgm:pt modelId="{5C65BD2E-7D8F-4CC6-BE77-06C14BA0F966}" type="pres">
      <dgm:prSet presAssocID="{DF25BC3B-C277-4792-91BF-54B79EA2D0E5}" presName="accentRepeatNode" presStyleLbl="solidFgAcc1" presStyleIdx="2" presStyleCnt="3"/>
      <dgm:spPr>
        <a:solidFill>
          <a:srgbClr val="FF0000"/>
        </a:solidFill>
      </dgm:spPr>
    </dgm:pt>
  </dgm:ptLst>
  <dgm:cxnLst>
    <dgm:cxn modelId="{923934C6-48F1-4B70-A780-C7142783286D}" type="presOf" srcId="{BFE371C4-999E-4E2A-BBD3-DB15624A4458}" destId="{632A232D-7CC5-44C2-AFFE-642EECD78663}" srcOrd="0" destOrd="0" presId="urn:microsoft.com/office/officeart/2008/layout/VerticalCurvedList"/>
    <dgm:cxn modelId="{3CEBF318-7698-44D6-9E60-244554258657}" srcId="{4C553513-D900-4828-BB10-070C1ED1FE1A}" destId="{BFE371C4-999E-4E2A-BBD3-DB15624A4458}" srcOrd="0" destOrd="0" parTransId="{BD3A5B60-2EDA-4599-8865-5E2E0416FBFD}" sibTransId="{639A0730-7617-4351-8461-75BCEA0B9F76}"/>
    <dgm:cxn modelId="{364567BF-306B-436A-8CB4-8102034DD0FC}" srcId="{4C553513-D900-4828-BB10-070C1ED1FE1A}" destId="{DF25BC3B-C277-4792-91BF-54B79EA2D0E5}" srcOrd="2" destOrd="0" parTransId="{03D0616B-F73F-40A7-833D-67E3F4994B9F}" sibTransId="{CB37A8F9-EA8C-4AED-8E0A-C41DB162B54A}"/>
    <dgm:cxn modelId="{45CE72BA-518B-43A8-BE51-F54A8022828E}" srcId="{4C553513-D900-4828-BB10-070C1ED1FE1A}" destId="{69207503-0767-4EC6-B12D-2D7123D9C509}" srcOrd="1" destOrd="0" parTransId="{231A7946-509F-4AF0-99B7-C14E20113A46}" sibTransId="{CB47C8FF-36D8-463A-A54F-96D5B417F579}"/>
    <dgm:cxn modelId="{596D04E4-78C6-44E0-B3DD-3A122181A972}" type="presOf" srcId="{69207503-0767-4EC6-B12D-2D7123D9C509}" destId="{DE581D07-BE11-4C3C-9AC0-21730B891897}" srcOrd="0" destOrd="0" presId="urn:microsoft.com/office/officeart/2008/layout/VerticalCurvedList"/>
    <dgm:cxn modelId="{0D31208A-24E5-43EE-8CDC-6CCE024E1AA5}" type="presOf" srcId="{DF25BC3B-C277-4792-91BF-54B79EA2D0E5}" destId="{F7F9A53F-C19B-4D7C-8336-1E0E572630A3}" srcOrd="0" destOrd="0" presId="urn:microsoft.com/office/officeart/2008/layout/VerticalCurvedList"/>
    <dgm:cxn modelId="{4BC8EE4E-DD85-472C-A3AC-BBDD4D1728D9}" type="presOf" srcId="{639A0730-7617-4351-8461-75BCEA0B9F76}" destId="{CD5ED63B-10D1-41C5-ADE7-E4CB5329388A}" srcOrd="0" destOrd="0" presId="urn:microsoft.com/office/officeart/2008/layout/VerticalCurvedList"/>
    <dgm:cxn modelId="{0964FF5C-8C29-4394-BAA2-C821F20F2D50}" type="presOf" srcId="{4C553513-D900-4828-BB10-070C1ED1FE1A}" destId="{F11D9944-11F9-418C-AE7C-F8ECCE39B95C}" srcOrd="0" destOrd="0" presId="urn:microsoft.com/office/officeart/2008/layout/VerticalCurvedList"/>
    <dgm:cxn modelId="{A68E0B8A-E9D1-4BC8-BCAC-589224875AE5}" type="presParOf" srcId="{F11D9944-11F9-418C-AE7C-F8ECCE39B95C}" destId="{D05827BA-C22E-40DB-BC8C-8C28FA9A8D6C}" srcOrd="0" destOrd="0" presId="urn:microsoft.com/office/officeart/2008/layout/VerticalCurvedList"/>
    <dgm:cxn modelId="{EC0B14F2-6E57-4E71-99A5-1A344222A3E0}" type="presParOf" srcId="{D05827BA-C22E-40DB-BC8C-8C28FA9A8D6C}" destId="{EB8AD7E6-F0F3-4DF5-86DA-AB87E8ACCC9D}" srcOrd="0" destOrd="0" presId="urn:microsoft.com/office/officeart/2008/layout/VerticalCurvedList"/>
    <dgm:cxn modelId="{09111450-26AF-40F3-A733-2F67C5A182BE}" type="presParOf" srcId="{EB8AD7E6-F0F3-4DF5-86DA-AB87E8ACCC9D}" destId="{D48033AE-418A-4D26-8621-D95BBD894D1C}" srcOrd="0" destOrd="0" presId="urn:microsoft.com/office/officeart/2008/layout/VerticalCurvedList"/>
    <dgm:cxn modelId="{04437BA5-8628-48EF-A39E-8E896223873B}" type="presParOf" srcId="{EB8AD7E6-F0F3-4DF5-86DA-AB87E8ACCC9D}" destId="{CD5ED63B-10D1-41C5-ADE7-E4CB5329388A}" srcOrd="1" destOrd="0" presId="urn:microsoft.com/office/officeart/2008/layout/VerticalCurvedList"/>
    <dgm:cxn modelId="{369C4BB9-3BE3-49EA-8B1E-89674082FC65}" type="presParOf" srcId="{EB8AD7E6-F0F3-4DF5-86DA-AB87E8ACCC9D}" destId="{CC646EC2-56A0-4776-8F3C-795E1BC5A5FE}" srcOrd="2" destOrd="0" presId="urn:microsoft.com/office/officeart/2008/layout/VerticalCurvedList"/>
    <dgm:cxn modelId="{629E70DE-7E4C-4255-889E-DDC2AA7EF9A3}" type="presParOf" srcId="{EB8AD7E6-F0F3-4DF5-86DA-AB87E8ACCC9D}" destId="{4D66F3FF-EA18-4CC5-985F-C2A74179931F}" srcOrd="3" destOrd="0" presId="urn:microsoft.com/office/officeart/2008/layout/VerticalCurvedList"/>
    <dgm:cxn modelId="{4CD36E9D-DC94-4838-BC17-5CB370778C2D}" type="presParOf" srcId="{D05827BA-C22E-40DB-BC8C-8C28FA9A8D6C}" destId="{632A232D-7CC5-44C2-AFFE-642EECD78663}" srcOrd="1" destOrd="0" presId="urn:microsoft.com/office/officeart/2008/layout/VerticalCurvedList"/>
    <dgm:cxn modelId="{FD3E839F-EA7B-4DC3-84A6-6DB1D1F04239}" type="presParOf" srcId="{D05827BA-C22E-40DB-BC8C-8C28FA9A8D6C}" destId="{54C98A06-1F3C-43FC-9730-52C3EBFD5877}" srcOrd="2" destOrd="0" presId="urn:microsoft.com/office/officeart/2008/layout/VerticalCurvedList"/>
    <dgm:cxn modelId="{2EF01819-F57B-40AB-A188-B60892BBA3C4}" type="presParOf" srcId="{54C98A06-1F3C-43FC-9730-52C3EBFD5877}" destId="{CDC0C375-8DF6-4EF3-B500-54E32E13C971}" srcOrd="0" destOrd="0" presId="urn:microsoft.com/office/officeart/2008/layout/VerticalCurvedList"/>
    <dgm:cxn modelId="{F6B20EBA-3C82-43F1-B59A-59EB7C1004EA}" type="presParOf" srcId="{D05827BA-C22E-40DB-BC8C-8C28FA9A8D6C}" destId="{DE581D07-BE11-4C3C-9AC0-21730B891897}" srcOrd="3" destOrd="0" presId="urn:microsoft.com/office/officeart/2008/layout/VerticalCurvedList"/>
    <dgm:cxn modelId="{36E574F5-8C54-453A-95D9-3478F239F002}" type="presParOf" srcId="{D05827BA-C22E-40DB-BC8C-8C28FA9A8D6C}" destId="{CC742522-24D8-4D5A-A933-7AA38837477E}" srcOrd="4" destOrd="0" presId="urn:microsoft.com/office/officeart/2008/layout/VerticalCurvedList"/>
    <dgm:cxn modelId="{F60B97E6-23DC-40F0-AA9C-BEC9CEC151A6}" type="presParOf" srcId="{CC742522-24D8-4D5A-A933-7AA38837477E}" destId="{BE2E4FAB-D2C2-487A-9F46-4859E44188F0}" srcOrd="0" destOrd="0" presId="urn:microsoft.com/office/officeart/2008/layout/VerticalCurvedList"/>
    <dgm:cxn modelId="{A74A64E6-9E33-4374-B61B-9FB703EECFA2}" type="presParOf" srcId="{D05827BA-C22E-40DB-BC8C-8C28FA9A8D6C}" destId="{F7F9A53F-C19B-4D7C-8336-1E0E572630A3}" srcOrd="5" destOrd="0" presId="urn:microsoft.com/office/officeart/2008/layout/VerticalCurvedList"/>
    <dgm:cxn modelId="{0A24EB2C-93BD-49ED-B929-CEF028935A91}" type="presParOf" srcId="{D05827BA-C22E-40DB-BC8C-8C28FA9A8D6C}" destId="{6D9B2ADB-160F-42FF-BF71-9A5A44A60C98}" srcOrd="6" destOrd="0" presId="urn:microsoft.com/office/officeart/2008/layout/VerticalCurvedList"/>
    <dgm:cxn modelId="{BFB42892-7D62-4688-BD6D-86DF9A2B04D9}" type="presParOf" srcId="{6D9B2ADB-160F-42FF-BF71-9A5A44A60C98}" destId="{5C65BD2E-7D8F-4CC6-BE77-06C14BA0F966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553513-D900-4828-BB10-070C1ED1FE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E371C4-999E-4E2A-BBD3-DB15624A4458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Evin her ortamını teknolojik cihazlarla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doldurmayın.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A5B60-2EDA-4599-8865-5E2E0416FBFD}" type="parTrans" cxnId="{3CEBF318-7698-44D6-9E60-244554258657}">
      <dgm:prSet/>
      <dgm:spPr/>
      <dgm:t>
        <a:bodyPr/>
        <a:lstStyle/>
        <a:p>
          <a:endParaRPr lang="en-US"/>
        </a:p>
      </dgm:t>
    </dgm:pt>
    <dgm:pt modelId="{639A0730-7617-4351-8461-75BCEA0B9F76}" type="sibTrans" cxnId="{3CEBF318-7698-44D6-9E60-244554258657}">
      <dgm:prSet/>
      <dgm:spPr/>
      <dgm:t>
        <a:bodyPr/>
        <a:lstStyle/>
        <a:p>
          <a:endParaRPr lang="en-US"/>
        </a:p>
      </dgm:t>
    </dgm:pt>
    <dgm:pt modelId="{69207503-0767-4EC6-B12D-2D7123D9C509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Çocuğunuzla ilgilenirken elinizde akıllı telefon veya tablet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bulundurmayın.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A7946-509F-4AF0-99B7-C14E20113A46}" type="parTrans" cxnId="{45CE72BA-518B-43A8-BE51-F54A8022828E}">
      <dgm:prSet/>
      <dgm:spPr/>
      <dgm:t>
        <a:bodyPr/>
        <a:lstStyle/>
        <a:p>
          <a:endParaRPr lang="en-US"/>
        </a:p>
      </dgm:t>
    </dgm:pt>
    <dgm:pt modelId="{CB47C8FF-36D8-463A-A54F-96D5B417F579}" type="sibTrans" cxnId="{45CE72BA-518B-43A8-BE51-F54A8022828E}">
      <dgm:prSet/>
      <dgm:spPr/>
      <dgm:t>
        <a:bodyPr/>
        <a:lstStyle/>
        <a:p>
          <a:endParaRPr lang="en-US"/>
        </a:p>
      </dgm:t>
    </dgm:pt>
    <dgm:pt modelId="{DF25BC3B-C277-4792-91BF-54B79EA2D0E5}">
      <dgm:prSet phldrT="[Metin]" custT="1"/>
      <dgm:spPr/>
      <dgm:t>
        <a:bodyPr/>
        <a:lstStyle/>
        <a:p>
          <a:r>
            <a:rPr lang="tr-T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Teknolojik cihazları tamamıyla kısıtlamayın, çocuklara bilinçli kullanmasını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öğretin.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D0616B-F73F-40A7-833D-67E3F4994B9F}" type="parTrans" cxnId="{364567BF-306B-436A-8CB4-8102034DD0FC}">
      <dgm:prSet/>
      <dgm:spPr/>
      <dgm:t>
        <a:bodyPr/>
        <a:lstStyle/>
        <a:p>
          <a:endParaRPr lang="en-US"/>
        </a:p>
      </dgm:t>
    </dgm:pt>
    <dgm:pt modelId="{CB37A8F9-EA8C-4AED-8E0A-C41DB162B54A}" type="sibTrans" cxnId="{364567BF-306B-436A-8CB4-8102034DD0FC}">
      <dgm:prSet/>
      <dgm:spPr/>
      <dgm:t>
        <a:bodyPr/>
        <a:lstStyle/>
        <a:p>
          <a:endParaRPr lang="en-US"/>
        </a:p>
      </dgm:t>
    </dgm:pt>
    <dgm:pt modelId="{F11D9944-11F9-418C-AE7C-F8ECCE39B95C}" type="pres">
      <dgm:prSet presAssocID="{4C553513-D900-4828-BB10-070C1ED1FE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D05827BA-C22E-40DB-BC8C-8C28FA9A8D6C}" type="pres">
      <dgm:prSet presAssocID="{4C553513-D900-4828-BB10-070C1ED1FE1A}" presName="Name1" presStyleCnt="0"/>
      <dgm:spPr/>
    </dgm:pt>
    <dgm:pt modelId="{EB8AD7E6-F0F3-4DF5-86DA-AB87E8ACCC9D}" type="pres">
      <dgm:prSet presAssocID="{4C553513-D900-4828-BB10-070C1ED1FE1A}" presName="cycle" presStyleCnt="0"/>
      <dgm:spPr/>
    </dgm:pt>
    <dgm:pt modelId="{D48033AE-418A-4D26-8621-D95BBD894D1C}" type="pres">
      <dgm:prSet presAssocID="{4C553513-D900-4828-BB10-070C1ED1FE1A}" presName="srcNode" presStyleLbl="node1" presStyleIdx="0" presStyleCnt="3"/>
      <dgm:spPr/>
    </dgm:pt>
    <dgm:pt modelId="{CD5ED63B-10D1-41C5-ADE7-E4CB5329388A}" type="pres">
      <dgm:prSet presAssocID="{4C553513-D900-4828-BB10-070C1ED1FE1A}" presName="conn" presStyleLbl="parChTrans1D2" presStyleIdx="0" presStyleCnt="1" custLinFactNeighborX="320" custLinFactNeighborY="0"/>
      <dgm:spPr/>
      <dgm:t>
        <a:bodyPr/>
        <a:lstStyle/>
        <a:p>
          <a:endParaRPr lang="tr-TR"/>
        </a:p>
      </dgm:t>
    </dgm:pt>
    <dgm:pt modelId="{CC646EC2-56A0-4776-8F3C-795E1BC5A5FE}" type="pres">
      <dgm:prSet presAssocID="{4C553513-D900-4828-BB10-070C1ED1FE1A}" presName="extraNode" presStyleLbl="node1" presStyleIdx="0" presStyleCnt="3"/>
      <dgm:spPr/>
    </dgm:pt>
    <dgm:pt modelId="{4D66F3FF-EA18-4CC5-985F-C2A74179931F}" type="pres">
      <dgm:prSet presAssocID="{4C553513-D900-4828-BB10-070C1ED1FE1A}" presName="dstNode" presStyleLbl="node1" presStyleIdx="0" presStyleCnt="3"/>
      <dgm:spPr/>
    </dgm:pt>
    <dgm:pt modelId="{632A232D-7CC5-44C2-AFFE-642EECD78663}" type="pres">
      <dgm:prSet presAssocID="{BFE371C4-999E-4E2A-BBD3-DB15624A445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C98A06-1F3C-43FC-9730-52C3EBFD5877}" type="pres">
      <dgm:prSet presAssocID="{BFE371C4-999E-4E2A-BBD3-DB15624A4458}" presName="accent_1" presStyleCnt="0"/>
      <dgm:spPr/>
    </dgm:pt>
    <dgm:pt modelId="{CDC0C375-8DF6-4EF3-B500-54E32E13C971}" type="pres">
      <dgm:prSet presAssocID="{BFE371C4-999E-4E2A-BBD3-DB15624A4458}" presName="accentRepeatNode" presStyleLbl="solidFgAcc1" presStyleIdx="0" presStyleCnt="3" custLinFactNeighborX="-6494" custLinFactNeighborY="906"/>
      <dgm:spPr>
        <a:solidFill>
          <a:srgbClr val="FF0000"/>
        </a:solidFill>
      </dgm:spPr>
    </dgm:pt>
    <dgm:pt modelId="{DE581D07-BE11-4C3C-9AC0-21730B891897}" type="pres">
      <dgm:prSet presAssocID="{69207503-0767-4EC6-B12D-2D7123D9C50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742522-24D8-4D5A-A933-7AA38837477E}" type="pres">
      <dgm:prSet presAssocID="{69207503-0767-4EC6-B12D-2D7123D9C509}" presName="accent_2" presStyleCnt="0"/>
      <dgm:spPr/>
    </dgm:pt>
    <dgm:pt modelId="{BE2E4FAB-D2C2-487A-9F46-4859E44188F0}" type="pres">
      <dgm:prSet presAssocID="{69207503-0767-4EC6-B12D-2D7123D9C509}" presName="accentRepeatNode" presStyleLbl="solidFgAcc1" presStyleIdx="1" presStyleCnt="3"/>
      <dgm:spPr>
        <a:solidFill>
          <a:srgbClr val="FF0000"/>
        </a:solidFill>
      </dgm:spPr>
    </dgm:pt>
    <dgm:pt modelId="{F7F9A53F-C19B-4D7C-8336-1E0E572630A3}" type="pres">
      <dgm:prSet presAssocID="{DF25BC3B-C277-4792-91BF-54B79EA2D0E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9B2ADB-160F-42FF-BF71-9A5A44A60C98}" type="pres">
      <dgm:prSet presAssocID="{DF25BC3B-C277-4792-91BF-54B79EA2D0E5}" presName="accent_3" presStyleCnt="0"/>
      <dgm:spPr/>
    </dgm:pt>
    <dgm:pt modelId="{5C65BD2E-7D8F-4CC6-BE77-06C14BA0F966}" type="pres">
      <dgm:prSet presAssocID="{DF25BC3B-C277-4792-91BF-54B79EA2D0E5}" presName="accentRepeatNode" presStyleLbl="solidFgAcc1" presStyleIdx="2" presStyleCnt="3"/>
      <dgm:spPr>
        <a:solidFill>
          <a:srgbClr val="FF0000"/>
        </a:solidFill>
      </dgm:spPr>
    </dgm:pt>
  </dgm:ptLst>
  <dgm:cxnLst>
    <dgm:cxn modelId="{923934C6-48F1-4B70-A780-C7142783286D}" type="presOf" srcId="{BFE371C4-999E-4E2A-BBD3-DB15624A4458}" destId="{632A232D-7CC5-44C2-AFFE-642EECD78663}" srcOrd="0" destOrd="0" presId="urn:microsoft.com/office/officeart/2008/layout/VerticalCurvedList"/>
    <dgm:cxn modelId="{3CEBF318-7698-44D6-9E60-244554258657}" srcId="{4C553513-D900-4828-BB10-070C1ED1FE1A}" destId="{BFE371C4-999E-4E2A-BBD3-DB15624A4458}" srcOrd="0" destOrd="0" parTransId="{BD3A5B60-2EDA-4599-8865-5E2E0416FBFD}" sibTransId="{639A0730-7617-4351-8461-75BCEA0B9F76}"/>
    <dgm:cxn modelId="{364567BF-306B-436A-8CB4-8102034DD0FC}" srcId="{4C553513-D900-4828-BB10-070C1ED1FE1A}" destId="{DF25BC3B-C277-4792-91BF-54B79EA2D0E5}" srcOrd="2" destOrd="0" parTransId="{03D0616B-F73F-40A7-833D-67E3F4994B9F}" sibTransId="{CB37A8F9-EA8C-4AED-8E0A-C41DB162B54A}"/>
    <dgm:cxn modelId="{45CE72BA-518B-43A8-BE51-F54A8022828E}" srcId="{4C553513-D900-4828-BB10-070C1ED1FE1A}" destId="{69207503-0767-4EC6-B12D-2D7123D9C509}" srcOrd="1" destOrd="0" parTransId="{231A7946-509F-4AF0-99B7-C14E20113A46}" sibTransId="{CB47C8FF-36D8-463A-A54F-96D5B417F579}"/>
    <dgm:cxn modelId="{596D04E4-78C6-44E0-B3DD-3A122181A972}" type="presOf" srcId="{69207503-0767-4EC6-B12D-2D7123D9C509}" destId="{DE581D07-BE11-4C3C-9AC0-21730B891897}" srcOrd="0" destOrd="0" presId="urn:microsoft.com/office/officeart/2008/layout/VerticalCurvedList"/>
    <dgm:cxn modelId="{0D31208A-24E5-43EE-8CDC-6CCE024E1AA5}" type="presOf" srcId="{DF25BC3B-C277-4792-91BF-54B79EA2D0E5}" destId="{F7F9A53F-C19B-4D7C-8336-1E0E572630A3}" srcOrd="0" destOrd="0" presId="urn:microsoft.com/office/officeart/2008/layout/VerticalCurvedList"/>
    <dgm:cxn modelId="{4BC8EE4E-DD85-472C-A3AC-BBDD4D1728D9}" type="presOf" srcId="{639A0730-7617-4351-8461-75BCEA0B9F76}" destId="{CD5ED63B-10D1-41C5-ADE7-E4CB5329388A}" srcOrd="0" destOrd="0" presId="urn:microsoft.com/office/officeart/2008/layout/VerticalCurvedList"/>
    <dgm:cxn modelId="{0964FF5C-8C29-4394-BAA2-C821F20F2D50}" type="presOf" srcId="{4C553513-D900-4828-BB10-070C1ED1FE1A}" destId="{F11D9944-11F9-418C-AE7C-F8ECCE39B95C}" srcOrd="0" destOrd="0" presId="urn:microsoft.com/office/officeart/2008/layout/VerticalCurvedList"/>
    <dgm:cxn modelId="{A68E0B8A-E9D1-4BC8-BCAC-589224875AE5}" type="presParOf" srcId="{F11D9944-11F9-418C-AE7C-F8ECCE39B95C}" destId="{D05827BA-C22E-40DB-BC8C-8C28FA9A8D6C}" srcOrd="0" destOrd="0" presId="urn:microsoft.com/office/officeart/2008/layout/VerticalCurvedList"/>
    <dgm:cxn modelId="{EC0B14F2-6E57-4E71-99A5-1A344222A3E0}" type="presParOf" srcId="{D05827BA-C22E-40DB-BC8C-8C28FA9A8D6C}" destId="{EB8AD7E6-F0F3-4DF5-86DA-AB87E8ACCC9D}" srcOrd="0" destOrd="0" presId="urn:microsoft.com/office/officeart/2008/layout/VerticalCurvedList"/>
    <dgm:cxn modelId="{09111450-26AF-40F3-A733-2F67C5A182BE}" type="presParOf" srcId="{EB8AD7E6-F0F3-4DF5-86DA-AB87E8ACCC9D}" destId="{D48033AE-418A-4D26-8621-D95BBD894D1C}" srcOrd="0" destOrd="0" presId="urn:microsoft.com/office/officeart/2008/layout/VerticalCurvedList"/>
    <dgm:cxn modelId="{04437BA5-8628-48EF-A39E-8E896223873B}" type="presParOf" srcId="{EB8AD7E6-F0F3-4DF5-86DA-AB87E8ACCC9D}" destId="{CD5ED63B-10D1-41C5-ADE7-E4CB5329388A}" srcOrd="1" destOrd="0" presId="urn:microsoft.com/office/officeart/2008/layout/VerticalCurvedList"/>
    <dgm:cxn modelId="{369C4BB9-3BE3-49EA-8B1E-89674082FC65}" type="presParOf" srcId="{EB8AD7E6-F0F3-4DF5-86DA-AB87E8ACCC9D}" destId="{CC646EC2-56A0-4776-8F3C-795E1BC5A5FE}" srcOrd="2" destOrd="0" presId="urn:microsoft.com/office/officeart/2008/layout/VerticalCurvedList"/>
    <dgm:cxn modelId="{629E70DE-7E4C-4255-889E-DDC2AA7EF9A3}" type="presParOf" srcId="{EB8AD7E6-F0F3-4DF5-86DA-AB87E8ACCC9D}" destId="{4D66F3FF-EA18-4CC5-985F-C2A74179931F}" srcOrd="3" destOrd="0" presId="urn:microsoft.com/office/officeart/2008/layout/VerticalCurvedList"/>
    <dgm:cxn modelId="{4CD36E9D-DC94-4838-BC17-5CB370778C2D}" type="presParOf" srcId="{D05827BA-C22E-40DB-BC8C-8C28FA9A8D6C}" destId="{632A232D-7CC5-44C2-AFFE-642EECD78663}" srcOrd="1" destOrd="0" presId="urn:microsoft.com/office/officeart/2008/layout/VerticalCurvedList"/>
    <dgm:cxn modelId="{FD3E839F-EA7B-4DC3-84A6-6DB1D1F04239}" type="presParOf" srcId="{D05827BA-C22E-40DB-BC8C-8C28FA9A8D6C}" destId="{54C98A06-1F3C-43FC-9730-52C3EBFD5877}" srcOrd="2" destOrd="0" presId="urn:microsoft.com/office/officeart/2008/layout/VerticalCurvedList"/>
    <dgm:cxn modelId="{2EF01819-F57B-40AB-A188-B60892BBA3C4}" type="presParOf" srcId="{54C98A06-1F3C-43FC-9730-52C3EBFD5877}" destId="{CDC0C375-8DF6-4EF3-B500-54E32E13C971}" srcOrd="0" destOrd="0" presId="urn:microsoft.com/office/officeart/2008/layout/VerticalCurvedList"/>
    <dgm:cxn modelId="{F6B20EBA-3C82-43F1-B59A-59EB7C1004EA}" type="presParOf" srcId="{D05827BA-C22E-40DB-BC8C-8C28FA9A8D6C}" destId="{DE581D07-BE11-4C3C-9AC0-21730B891897}" srcOrd="3" destOrd="0" presId="urn:microsoft.com/office/officeart/2008/layout/VerticalCurvedList"/>
    <dgm:cxn modelId="{36E574F5-8C54-453A-95D9-3478F239F002}" type="presParOf" srcId="{D05827BA-C22E-40DB-BC8C-8C28FA9A8D6C}" destId="{CC742522-24D8-4D5A-A933-7AA38837477E}" srcOrd="4" destOrd="0" presId="urn:microsoft.com/office/officeart/2008/layout/VerticalCurvedList"/>
    <dgm:cxn modelId="{F60B97E6-23DC-40F0-AA9C-BEC9CEC151A6}" type="presParOf" srcId="{CC742522-24D8-4D5A-A933-7AA38837477E}" destId="{BE2E4FAB-D2C2-487A-9F46-4859E44188F0}" srcOrd="0" destOrd="0" presId="urn:microsoft.com/office/officeart/2008/layout/VerticalCurvedList"/>
    <dgm:cxn modelId="{A74A64E6-9E33-4374-B61B-9FB703EECFA2}" type="presParOf" srcId="{D05827BA-C22E-40DB-BC8C-8C28FA9A8D6C}" destId="{F7F9A53F-C19B-4D7C-8336-1E0E572630A3}" srcOrd="5" destOrd="0" presId="urn:microsoft.com/office/officeart/2008/layout/VerticalCurvedList"/>
    <dgm:cxn modelId="{0A24EB2C-93BD-49ED-B929-CEF028935A91}" type="presParOf" srcId="{D05827BA-C22E-40DB-BC8C-8C28FA9A8D6C}" destId="{6D9B2ADB-160F-42FF-BF71-9A5A44A60C98}" srcOrd="6" destOrd="0" presId="urn:microsoft.com/office/officeart/2008/layout/VerticalCurvedList"/>
    <dgm:cxn modelId="{BFB42892-7D62-4688-BD6D-86DF9A2B04D9}" type="presParOf" srcId="{6D9B2ADB-160F-42FF-BF71-9A5A44A60C98}" destId="{5C65BD2E-7D8F-4CC6-BE77-06C14BA0F966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58D3D-D372-46A3-85F5-1E2662400E59}">
      <dsp:nvSpPr>
        <dsp:cNvPr id="0" name=""/>
        <dsp:cNvSpPr/>
      </dsp:nvSpPr>
      <dsp:spPr>
        <a:xfrm>
          <a:off x="0" y="2051"/>
          <a:ext cx="7778427" cy="1353852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Çocukların akranlarıyla yüz yüze zaman geçirmesini sağlayın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0" y="2051"/>
        <a:ext cx="7778427" cy="1353852"/>
      </dsp:txXfrm>
    </dsp:sp>
    <dsp:sp modelId="{53C51FC7-D67C-4487-BC5B-FEA752DE39D5}">
      <dsp:nvSpPr>
        <dsp:cNvPr id="0" name=""/>
        <dsp:cNvSpPr/>
      </dsp:nvSpPr>
      <dsp:spPr>
        <a:xfrm>
          <a:off x="0" y="1418095"/>
          <a:ext cx="7778427" cy="1353852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Çocukları ilgi duydukları spor alanlarına yönlendirin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18095"/>
        <a:ext cx="7778427" cy="1353852"/>
      </dsp:txXfrm>
    </dsp:sp>
    <dsp:sp modelId="{8D3B66FE-434E-4F80-9AEC-8C871DE52603}">
      <dsp:nvSpPr>
        <dsp:cNvPr id="0" name=""/>
        <dsp:cNvSpPr/>
      </dsp:nvSpPr>
      <dsp:spPr>
        <a:xfrm>
          <a:off x="0" y="2845141"/>
          <a:ext cx="7778427" cy="1353852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Bilgisayarda güvenli internet uygulamalarının olmasına dikkat edin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45141"/>
        <a:ext cx="7778427" cy="1353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58D3D-D372-46A3-85F5-1E2662400E59}">
      <dsp:nvSpPr>
        <dsp:cNvPr id="0" name=""/>
        <dsp:cNvSpPr/>
      </dsp:nvSpPr>
      <dsp:spPr>
        <a:xfrm>
          <a:off x="0" y="4100"/>
          <a:ext cx="7778427" cy="1352530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ekran karşısında neler yaptığının farkında olun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0" y="4100"/>
        <a:ext cx="7778427" cy="1352530"/>
      </dsp:txXfrm>
    </dsp:sp>
    <dsp:sp modelId="{53C51FC7-D67C-4487-BC5B-FEA752DE39D5}">
      <dsp:nvSpPr>
        <dsp:cNvPr id="0" name=""/>
        <dsp:cNvSpPr/>
      </dsp:nvSpPr>
      <dsp:spPr>
        <a:xfrm>
          <a:off x="0" y="1449091"/>
          <a:ext cx="7778427" cy="1352530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Çevrimiçi arkadaşlarını tanımaya çalışın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49091"/>
        <a:ext cx="7778427" cy="1352530"/>
      </dsp:txXfrm>
    </dsp:sp>
    <dsp:sp modelId="{8D3B66FE-434E-4F80-9AEC-8C871DE52603}">
      <dsp:nvSpPr>
        <dsp:cNvPr id="0" name=""/>
        <dsp:cNvSpPr/>
      </dsp:nvSpPr>
      <dsp:spPr>
        <a:xfrm>
          <a:off x="0" y="2844414"/>
          <a:ext cx="7778427" cy="1352530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Teknolojiyi işlevsel kullanmasında model olun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44414"/>
        <a:ext cx="7778427" cy="1352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ED63B-10D1-41C5-ADE7-E4CB5329388A}">
      <dsp:nvSpPr>
        <dsp:cNvPr id="0" name=""/>
        <dsp:cNvSpPr/>
      </dsp:nvSpPr>
      <dsp:spPr>
        <a:xfrm>
          <a:off x="-6101837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A232D-7CC5-44C2-AFFE-642EECD78663}">
      <dsp:nvSpPr>
        <dsp:cNvPr id="0" name=""/>
        <dsp:cNvSpPr/>
      </dsp:nvSpPr>
      <dsp:spPr>
        <a:xfrm>
          <a:off x="752110" y="541866"/>
          <a:ext cx="9079109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Çocuğu oylamak ve ilgisini dağıtmak amacıyla teknolojik cihazları vermeyin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541866"/>
        <a:ext cx="9079109" cy="1083733"/>
      </dsp:txXfrm>
    </dsp:sp>
    <dsp:sp modelId="{CDC0C375-8DF6-4EF3-B500-54E32E13C971}">
      <dsp:nvSpPr>
        <dsp:cNvPr id="0" name=""/>
        <dsp:cNvSpPr/>
      </dsp:nvSpPr>
      <dsp:spPr>
        <a:xfrm>
          <a:off x="0" y="418673"/>
          <a:ext cx="1354666" cy="135466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81D07-BE11-4C3C-9AC0-21730B891897}">
      <dsp:nvSpPr>
        <dsp:cNvPr id="0" name=""/>
        <dsp:cNvSpPr/>
      </dsp:nvSpPr>
      <dsp:spPr>
        <a:xfrm>
          <a:off x="1146048" y="2167466"/>
          <a:ext cx="8685172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Bilgisayar karşısında yemek yemeyin/yedirmeyin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048" y="2167466"/>
        <a:ext cx="8685172" cy="1083733"/>
      </dsp:txXfrm>
    </dsp:sp>
    <dsp:sp modelId="{BE2E4FAB-D2C2-487A-9F46-4859E44188F0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9A53F-C19B-4D7C-8336-1E0E572630A3}">
      <dsp:nvSpPr>
        <dsp:cNvPr id="0" name=""/>
        <dsp:cNvSpPr/>
      </dsp:nvSpPr>
      <dsp:spPr>
        <a:xfrm>
          <a:off x="752110" y="3793066"/>
          <a:ext cx="9079109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 uzun süre internet kullanmasına izin vermeyin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3793066"/>
        <a:ext cx="9079109" cy="1083733"/>
      </dsp:txXfrm>
    </dsp:sp>
    <dsp:sp modelId="{5C65BD2E-7D8F-4CC6-BE77-06C14BA0F966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ED63B-10D1-41C5-ADE7-E4CB5329388A}">
      <dsp:nvSpPr>
        <dsp:cNvPr id="0" name=""/>
        <dsp:cNvSpPr/>
      </dsp:nvSpPr>
      <dsp:spPr>
        <a:xfrm>
          <a:off x="-6101837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A232D-7CC5-44C2-AFFE-642EECD78663}">
      <dsp:nvSpPr>
        <dsp:cNvPr id="0" name=""/>
        <dsp:cNvSpPr/>
      </dsp:nvSpPr>
      <dsp:spPr>
        <a:xfrm>
          <a:off x="752110" y="541866"/>
          <a:ext cx="9079109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Evin her ortamını teknolojik cihazlarla doldurmayın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541866"/>
        <a:ext cx="9079109" cy="1083733"/>
      </dsp:txXfrm>
    </dsp:sp>
    <dsp:sp modelId="{CDC0C375-8DF6-4EF3-B500-54E32E13C971}">
      <dsp:nvSpPr>
        <dsp:cNvPr id="0" name=""/>
        <dsp:cNvSpPr/>
      </dsp:nvSpPr>
      <dsp:spPr>
        <a:xfrm>
          <a:off x="0" y="418673"/>
          <a:ext cx="1354666" cy="135466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81D07-BE11-4C3C-9AC0-21730B891897}">
      <dsp:nvSpPr>
        <dsp:cNvPr id="0" name=""/>
        <dsp:cNvSpPr/>
      </dsp:nvSpPr>
      <dsp:spPr>
        <a:xfrm>
          <a:off x="1146048" y="2167466"/>
          <a:ext cx="8685172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Çocuğunuzla ilgilenirken elinizde akıllı telefon veya tablet bulundurmayın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048" y="2167466"/>
        <a:ext cx="8685172" cy="1083733"/>
      </dsp:txXfrm>
    </dsp:sp>
    <dsp:sp modelId="{BE2E4FAB-D2C2-487A-9F46-4859E44188F0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9A53F-C19B-4D7C-8336-1E0E572630A3}">
      <dsp:nvSpPr>
        <dsp:cNvPr id="0" name=""/>
        <dsp:cNvSpPr/>
      </dsp:nvSpPr>
      <dsp:spPr>
        <a:xfrm>
          <a:off x="752110" y="3793066"/>
          <a:ext cx="9079109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Teknolojik cihazları tamamıyla kısıtlamayın, çocuklara bilinçli kullanmasını öğretin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3793066"/>
        <a:ext cx="9079109" cy="1083733"/>
      </dsp:txXfrm>
    </dsp:sp>
    <dsp:sp modelId="{5C65BD2E-7D8F-4CC6-BE77-06C14BA0F966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5DB189-3CC7-4A0D-AF56-61110F474134}" type="datetime1">
              <a:rPr lang="tr-TR" smtClean="0"/>
              <a:pPr rtl="0"/>
              <a:t>3.3.2021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0AB591-23E2-4751-AEF3-6F25D78DAAE8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340021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DE9C08-331C-4112-8E03-5254D40FC546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EEBF4EA-66C0-4CFE-81BD-02CDB9148D34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="" xmlns:p14="http://schemas.microsoft.com/office/powerpoint/2010/main" val="3147126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EEBF4EA-66C0-4CFE-81BD-02CDB9148D34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1140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897C35-3C03-4601-B39A-E8EA087ECCDD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sı İçeren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simgeye tıklayın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4C9A8F-426A-4878-8B98-07E4AD5BB664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9D0D4B-E079-41E3-9157-4285E729AB3D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tr-TR" sz="8000" noProof="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 rtl="0">
              <a:buNone/>
            </a:pPr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DC1486-04D8-4FA6-B416-195EE7D4DF10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 rtl="0">
              <a:buNone/>
            </a:pPr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5DFFB-0B35-4C87-B221-BFF51014C311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tr-TR" sz="8000" noProof="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tr-TR" noProof="0"/>
              <a:t>Asıl metin stillerini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CF3286-6161-4782-B053-1146F5956BBB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vey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tr-TR" noProof="0"/>
              <a:t>Asıl metin stillerini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4B0E2-DA1D-4BDE-9DE2-3A2E2A20DF95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E27C66-9F9E-4C19-B392-93399C671AEF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B9F628-93C5-4407-9C2D-017426DA282E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1B7DD3-E6D8-4AA8-BAE3-BC5271D746ED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CC1F8B-BD3A-43A0-B41F-76FD8F120763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3C5BAD-D403-41B1-9C0C-D08EF0163CD2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D1B42-5974-4320-92A7-8F6C2500E7F0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C6EB1A-29C5-4385-B990-BD076AD2365E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BB657F-E67D-4B71-AF07-19E865A76F5F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72306-DB1C-493C-9FA8-17BC3AE705BD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sı İçeren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14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simgeye tıklayın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64372CB2-7868-4F63-ADB3-B724C15D1EE2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576A3E13-E8E2-416C-A057-FC6B6433DDA8}" type="datetime1">
              <a:rPr lang="tr-TR" noProof="0" smtClean="0"/>
              <a:pPr rtl="0"/>
              <a:t>3.3.2021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bm.org.t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venliweb.org.tr/" TargetMode="External"/><Relationship Id="rId2" Type="http://schemas.openxmlformats.org/officeDocument/2006/relationships/hyperlink" Target="https://tbm.org.tr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tuik.gov.tr/" TargetMode="External"/><Relationship Id="rId4" Type="http://schemas.openxmlformats.org/officeDocument/2006/relationships/hyperlink" Target="https://www.internetworldstats.com/stats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49076F00-C11C-4B8C-A42D-26907935F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 useBgFill="1">
        <p:nvSpPr>
          <p:cNvPr id="29" name="Yuvarlatılmış Dikdörtgen 9">
            <a:extLst>
              <a:ext uri="{FF2B5EF4-FFF2-40B4-BE49-F238E27FC236}">
                <a16:creationId xmlns="" xmlns:a16="http://schemas.microsoft.com/office/drawing/2014/main" id="{377641A3-0AD1-47C4-888F-5D557BC9C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807B440-1575-45E1-ADD8-03747A5B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007703"/>
            <a:ext cx="8676222" cy="1802297"/>
          </a:xfrm>
        </p:spPr>
        <p:txBody>
          <a:bodyPr rtlCol="0"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Candara" pitchFamily="34" charset="0"/>
                <a:cs typeface="Aharoni" pitchFamily="2" charset="-79"/>
              </a:rPr>
              <a:t>TEKNOLOJİ BAĞIMLILIĞI</a:t>
            </a:r>
            <a:endParaRPr lang="tr-TR" b="1" dirty="0">
              <a:solidFill>
                <a:schemeClr val="tx1"/>
              </a:solidFill>
              <a:latin typeface="Candara" pitchFamily="34" charset="0"/>
              <a:cs typeface="Aharoni" pitchFamily="2" charset="-79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E26292E0-6095-4F56-8D59-35C31315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795587"/>
          </a:xfrm>
        </p:spPr>
        <p:txBody>
          <a:bodyPr rtlCol="0">
            <a:normAutofit fontScale="92500" lnSpcReduction="10000"/>
          </a:bodyPr>
          <a:lstStyle/>
          <a:p>
            <a:pPr algn="r" rtl="0"/>
            <a:r>
              <a:rPr lang="tr-TR" dirty="0"/>
              <a:t>Uzm. Psikolojik danışman Varol ARDİL</a:t>
            </a:r>
          </a:p>
          <a:p>
            <a:pPr algn="r" rtl="0"/>
            <a:r>
              <a:rPr lang="tr-TR" dirty="0"/>
              <a:t>Yüksekova RAM</a:t>
            </a:r>
          </a:p>
        </p:txBody>
      </p:sp>
    </p:spTree>
    <p:extLst>
      <p:ext uri="{BB962C8B-B14F-4D97-AF65-F5344CB8AC3E}">
        <p14:creationId xmlns="" xmlns:p14="http://schemas.microsoft.com/office/powerpoint/2010/main" val="306587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874F5B0-37FF-4A98-A811-ED32B19D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346" y="1245031"/>
            <a:ext cx="3476368" cy="7232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tr-TR" dirty="0" smtClean="0"/>
              <a:t>RİSK FAKTÖRLERİ</a:t>
            </a:r>
            <a:endParaRPr lang="en-US" dirty="0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A3BBBC1B-A81C-4700-AFE8-0D2566F88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307771"/>
            <a:ext cx="4876800" cy="34834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AKADEMİK BAŞARISIZLIK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İLİŞKİLERİNDE SORUN YAŞAMA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AİLE İÇİ SAĞLIKSIZ ORTAM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="" xmlns:a16="http://schemas.microsoft.com/office/drawing/2014/main" id="{C5602DD3-AFDE-4820-95E5-806A9668F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" b="3732"/>
          <a:stretch/>
        </p:blipFill>
        <p:spPr>
          <a:xfrm>
            <a:off x="6170612" y="2307771"/>
            <a:ext cx="4876800" cy="3483429"/>
          </a:xfrm>
          <a:noFill/>
        </p:spPr>
      </p:pic>
    </p:spTree>
    <p:extLst>
      <p:ext uri="{BB962C8B-B14F-4D97-AF65-F5344CB8AC3E}">
        <p14:creationId xmlns="" xmlns:p14="http://schemas.microsoft.com/office/powerpoint/2010/main" val="66504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874F5B0-37FF-4A98-A811-ED32B19D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119" y="1245031"/>
            <a:ext cx="3970638" cy="7232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tr-TR" dirty="0" smtClean="0"/>
              <a:t>RİSK FAKTÖRLERİ</a:t>
            </a:r>
            <a:endParaRPr lang="en-US" dirty="0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A3BBBC1B-A81C-4700-AFE8-0D2566F88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307771"/>
            <a:ext cx="4876800" cy="34834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 DESTEK EKSİKLİĞİ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YALNIZLIK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DEPRESİF DUYGU DURUMU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UTANGAÇLIK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="" xmlns:a16="http://schemas.microsoft.com/office/drawing/2014/main" id="{C5602DD3-AFDE-4820-95E5-806A9668F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" b="3732"/>
          <a:stretch/>
        </p:blipFill>
        <p:spPr>
          <a:xfrm>
            <a:off x="6170612" y="2307771"/>
            <a:ext cx="4876800" cy="3483429"/>
          </a:xfrm>
          <a:noFill/>
        </p:spPr>
      </p:pic>
    </p:spTree>
    <p:extLst>
      <p:ext uri="{BB962C8B-B14F-4D97-AF65-F5344CB8AC3E}">
        <p14:creationId xmlns="" xmlns:p14="http://schemas.microsoft.com/office/powerpoint/2010/main" val="30683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28F9F09-B52E-4AE2-85AD-511FC369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" y="2514599"/>
            <a:ext cx="7109168" cy="72913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tr-TR" dirty="0" smtClean="0"/>
              <a:t>TEKNOLOJİ BAĞIMLILIĞI BELİRTİLERİ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2CD2BA0-C443-481C-8ADE-5BA0B54D9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941" y="3476368"/>
            <a:ext cx="6701992" cy="22242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tr-TR" sz="16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)SÜREKLİ EKRAN BAŞINDA OLMA İHTİYACI DUYMAK,</a:t>
            </a:r>
            <a:endParaRPr lang="tr-TR" sz="1600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2-) </a:t>
            </a:r>
            <a:r>
              <a:rPr lang="tr-TR" sz="16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EKRABNDAN UZAKLAŞINCA RAHATSIZLIK DUYMAKV EKENDİNİ BOŞLUKTA HİSSETMEK</a:t>
            </a:r>
            <a:endParaRPr lang="tr-TR" sz="1600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tr-TR" sz="16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)EKRAN BAŞINDA GEÇİRİLEN SÜRE HAKKINDA BAŞKALARINA YALAN SÖYLEMEK</a:t>
            </a:r>
            <a:endParaRPr lang="tr-TR" sz="1600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605BA9B5-60EC-476B-95C2-4D1A26147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983" y="2514599"/>
            <a:ext cx="3643085" cy="3733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666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28F9F09-B52E-4AE2-85AD-511FC369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66" y="2514599"/>
            <a:ext cx="6952391" cy="62929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tr-TR" dirty="0" smtClean="0"/>
              <a:t>TEKNOLOJİ BAĞIMLILIĞININ BELİRTİLERİ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2CD2BA0-C443-481C-8ADE-5BA0B54D9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2936" y="3429001"/>
            <a:ext cx="5939521" cy="2819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4-) </a:t>
            </a:r>
            <a:r>
              <a:rPr lang="tr-TR" sz="16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GÜNLÜK RUTİNLERİN BOZULMASI(UYKU, YEME, OKULA GİTME, DERS ÇALIŞMA RUTİNLERİNİN CİDDİANLAMDA DEĞİŞMESİ VEYA YERİNE GETİRİLMEMESİ </a:t>
            </a:r>
            <a:endParaRPr lang="tr-TR" sz="1600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5-) </a:t>
            </a:r>
            <a:r>
              <a:rPr lang="tr-TR" sz="16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AŞIRI KULLANIMDAN DOLAYI AİLESİ VE ÇEVRESİ İLE ÇATIŞMA YAŞAMA</a:t>
            </a:r>
            <a:endParaRPr lang="tr-TR" sz="1600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6-) </a:t>
            </a:r>
            <a:r>
              <a:rPr lang="tr-TR" sz="16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İNTERNET ÜZERİNDEN İLETİŞİMİYÜZ YÜZE İLETİŞİME TERCİH ETME</a:t>
            </a:r>
            <a:endParaRPr lang="tr-TR" sz="1600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1600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7-) </a:t>
            </a:r>
            <a:r>
              <a:rPr lang="tr-TR" sz="16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FAZLA KULLANIMDAN DOLAYI SUÇLULUK HİSSETMEK AMA BUNA RAĞMEN EKRANDAN KOPAMAMAK(KONTROLUN ELDEN ÇIKMASI</a:t>
            </a:r>
            <a:endParaRPr lang="tr-TR" sz="1600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605BA9B5-60EC-476B-95C2-4D1A26147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983" y="2514599"/>
            <a:ext cx="3643085" cy="3733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357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ADC1EDE-6C0C-4FD2-9553-4D3B9C53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9" y="1046206"/>
            <a:ext cx="7545956" cy="9514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TEKNOLOJİNİN KÖTÜYE KULLANILMASI BİREYİN FARKLI ALANLARDA OLUMSUZ ETKİLENMESİNE SEBEP OLUR.</a:t>
            </a:r>
            <a:endParaRPr lang="en-US" sz="20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="" xmlns:a16="http://schemas.microsoft.com/office/drawing/2014/main" id="{A21F684F-3B3E-43B8-BB35-25E587EF6F0D}"/>
              </a:ext>
            </a:extLst>
          </p:cNvPr>
          <p:cNvGrpSpPr/>
          <p:nvPr/>
        </p:nvGrpSpPr>
        <p:grpSpPr>
          <a:xfrm>
            <a:off x="2032002" y="2363040"/>
            <a:ext cx="7545952" cy="2689408"/>
            <a:chOff x="2032001" y="2363365"/>
            <a:chExt cx="7730977" cy="2686937"/>
          </a:xfrm>
        </p:grpSpPr>
        <p:sp>
          <p:nvSpPr>
            <p:cNvPr id="6" name="Serbest Form: Şekil 5">
              <a:extLst>
                <a:ext uri="{FF2B5EF4-FFF2-40B4-BE49-F238E27FC236}">
                  <a16:creationId xmlns="" xmlns:a16="http://schemas.microsoft.com/office/drawing/2014/main" id="{B28424D8-CAF2-4B48-A56D-055D04666B69}"/>
                </a:ext>
              </a:extLst>
            </p:cNvPr>
            <p:cNvSpPr/>
            <p:nvPr/>
          </p:nvSpPr>
          <p:spPr>
            <a:xfrm>
              <a:off x="2032001" y="2392497"/>
              <a:ext cx="716108" cy="1023013"/>
            </a:xfrm>
            <a:custGeom>
              <a:avLst/>
              <a:gdLst>
                <a:gd name="connsiteX0" fmla="*/ 0 w 1023012"/>
                <a:gd name="connsiteY0" fmla="*/ 0 h 716108"/>
                <a:gd name="connsiteX1" fmla="*/ 664958 w 1023012"/>
                <a:gd name="connsiteY1" fmla="*/ 0 h 716108"/>
                <a:gd name="connsiteX2" fmla="*/ 1023012 w 1023012"/>
                <a:gd name="connsiteY2" fmla="*/ 358054 h 716108"/>
                <a:gd name="connsiteX3" fmla="*/ 664958 w 1023012"/>
                <a:gd name="connsiteY3" fmla="*/ 716108 h 716108"/>
                <a:gd name="connsiteX4" fmla="*/ 0 w 1023012"/>
                <a:gd name="connsiteY4" fmla="*/ 716108 h 716108"/>
                <a:gd name="connsiteX5" fmla="*/ 358054 w 1023012"/>
                <a:gd name="connsiteY5" fmla="*/ 358054 h 716108"/>
                <a:gd name="connsiteX6" fmla="*/ 0 w 1023012"/>
                <a:gd name="connsiteY6" fmla="*/ 0 h 7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012" h="716108">
                  <a:moveTo>
                    <a:pt x="1023011" y="0"/>
                  </a:moveTo>
                  <a:lnTo>
                    <a:pt x="1023011" y="465470"/>
                  </a:lnTo>
                  <a:lnTo>
                    <a:pt x="511506" y="716108"/>
                  </a:lnTo>
                  <a:lnTo>
                    <a:pt x="1" y="465470"/>
                  </a:lnTo>
                  <a:lnTo>
                    <a:pt x="1" y="0"/>
                  </a:lnTo>
                  <a:lnTo>
                    <a:pt x="511506" y="250638"/>
                  </a:lnTo>
                  <a:lnTo>
                    <a:pt x="1023011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368215" rIns="10160" bIns="36821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7" name="Serbest Form: Şekil 6">
              <a:extLst>
                <a:ext uri="{FF2B5EF4-FFF2-40B4-BE49-F238E27FC236}">
                  <a16:creationId xmlns="" xmlns:a16="http://schemas.microsoft.com/office/drawing/2014/main" id="{C548DE73-EA3D-433E-8B70-F2D2E45367B9}"/>
                </a:ext>
              </a:extLst>
            </p:cNvPr>
            <p:cNvSpPr/>
            <p:nvPr/>
          </p:nvSpPr>
          <p:spPr>
            <a:xfrm>
              <a:off x="2748108" y="2363365"/>
              <a:ext cx="7014870" cy="664959"/>
            </a:xfrm>
            <a:custGeom>
              <a:avLst/>
              <a:gdLst>
                <a:gd name="connsiteX0" fmla="*/ 110829 w 664958"/>
                <a:gd name="connsiteY0" fmla="*/ 0 h 7014869"/>
                <a:gd name="connsiteX1" fmla="*/ 554129 w 664958"/>
                <a:gd name="connsiteY1" fmla="*/ 0 h 7014869"/>
                <a:gd name="connsiteX2" fmla="*/ 664958 w 664958"/>
                <a:gd name="connsiteY2" fmla="*/ 110829 h 7014869"/>
                <a:gd name="connsiteX3" fmla="*/ 664958 w 664958"/>
                <a:gd name="connsiteY3" fmla="*/ 7014869 h 7014869"/>
                <a:gd name="connsiteX4" fmla="*/ 664958 w 664958"/>
                <a:gd name="connsiteY4" fmla="*/ 7014869 h 7014869"/>
                <a:gd name="connsiteX5" fmla="*/ 0 w 664958"/>
                <a:gd name="connsiteY5" fmla="*/ 7014869 h 7014869"/>
                <a:gd name="connsiteX6" fmla="*/ 0 w 664958"/>
                <a:gd name="connsiteY6" fmla="*/ 7014869 h 7014869"/>
                <a:gd name="connsiteX7" fmla="*/ 0 w 664958"/>
                <a:gd name="connsiteY7" fmla="*/ 110829 h 7014869"/>
                <a:gd name="connsiteX8" fmla="*/ 110829 w 664958"/>
                <a:gd name="connsiteY8" fmla="*/ 0 h 701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4958" h="7014869">
                  <a:moveTo>
                    <a:pt x="664958" y="1169176"/>
                  </a:moveTo>
                  <a:lnTo>
                    <a:pt x="664958" y="5845693"/>
                  </a:lnTo>
                  <a:cubicBezTo>
                    <a:pt x="664958" y="6491406"/>
                    <a:pt x="660254" y="7014864"/>
                    <a:pt x="654452" y="7014864"/>
                  </a:cubicBezTo>
                  <a:lnTo>
                    <a:pt x="0" y="7014864"/>
                  </a:lnTo>
                  <a:lnTo>
                    <a:pt x="0" y="7014864"/>
                  </a:lnTo>
                  <a:lnTo>
                    <a:pt x="0" y="5"/>
                  </a:lnTo>
                  <a:lnTo>
                    <a:pt x="0" y="5"/>
                  </a:lnTo>
                  <a:lnTo>
                    <a:pt x="654452" y="5"/>
                  </a:lnTo>
                  <a:cubicBezTo>
                    <a:pt x="660254" y="5"/>
                    <a:pt x="664958" y="523463"/>
                    <a:pt x="664958" y="1169176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0081" rIns="40081" bIns="40082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tr-TR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Fiziksel gelişimi olumsuz etkiler</a:t>
              </a:r>
              <a:r>
                <a:rPr lang="tr-TR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Gözlerde yanma, halsizlik, beden duruşunda bozukluk, elde uyuşukluk</a:t>
              </a:r>
              <a:endPara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kern="1200" dirty="0"/>
            </a:p>
          </p:txBody>
        </p:sp>
        <p:sp>
          <p:nvSpPr>
            <p:cNvPr id="8" name="Serbest Form: Şekil 7">
              <a:extLst>
                <a:ext uri="{FF2B5EF4-FFF2-40B4-BE49-F238E27FC236}">
                  <a16:creationId xmlns="" xmlns:a16="http://schemas.microsoft.com/office/drawing/2014/main" id="{97ED6705-4EB6-4467-B23D-DBB60067722F}"/>
                </a:ext>
              </a:extLst>
            </p:cNvPr>
            <p:cNvSpPr/>
            <p:nvPr/>
          </p:nvSpPr>
          <p:spPr>
            <a:xfrm>
              <a:off x="2032001" y="3209399"/>
              <a:ext cx="716108" cy="1023012"/>
            </a:xfrm>
            <a:custGeom>
              <a:avLst/>
              <a:gdLst>
                <a:gd name="connsiteX0" fmla="*/ 0 w 1023012"/>
                <a:gd name="connsiteY0" fmla="*/ 0 h 716108"/>
                <a:gd name="connsiteX1" fmla="*/ 664958 w 1023012"/>
                <a:gd name="connsiteY1" fmla="*/ 0 h 716108"/>
                <a:gd name="connsiteX2" fmla="*/ 1023012 w 1023012"/>
                <a:gd name="connsiteY2" fmla="*/ 358054 h 716108"/>
                <a:gd name="connsiteX3" fmla="*/ 664958 w 1023012"/>
                <a:gd name="connsiteY3" fmla="*/ 716108 h 716108"/>
                <a:gd name="connsiteX4" fmla="*/ 0 w 1023012"/>
                <a:gd name="connsiteY4" fmla="*/ 716108 h 716108"/>
                <a:gd name="connsiteX5" fmla="*/ 358054 w 1023012"/>
                <a:gd name="connsiteY5" fmla="*/ 358054 h 716108"/>
                <a:gd name="connsiteX6" fmla="*/ 0 w 1023012"/>
                <a:gd name="connsiteY6" fmla="*/ 0 h 7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012" h="716108">
                  <a:moveTo>
                    <a:pt x="1023011" y="0"/>
                  </a:moveTo>
                  <a:lnTo>
                    <a:pt x="1023011" y="465470"/>
                  </a:lnTo>
                  <a:lnTo>
                    <a:pt x="511506" y="716108"/>
                  </a:lnTo>
                  <a:lnTo>
                    <a:pt x="1" y="465470"/>
                  </a:lnTo>
                  <a:lnTo>
                    <a:pt x="1" y="0"/>
                  </a:lnTo>
                  <a:lnTo>
                    <a:pt x="511506" y="250638"/>
                  </a:lnTo>
                  <a:lnTo>
                    <a:pt x="1023011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337983"/>
                <a:satOff val="-9047"/>
                <a:lumOff val="-3139"/>
                <a:alphaOff val="0"/>
              </a:schemeClr>
            </a:lnRef>
            <a:fillRef idx="1">
              <a:schemeClr val="accent5">
                <a:hueOff val="-337983"/>
                <a:satOff val="-9047"/>
                <a:lumOff val="-3139"/>
                <a:alphaOff val="0"/>
              </a:schemeClr>
            </a:fillRef>
            <a:effectRef idx="0">
              <a:schemeClr val="accent5">
                <a:hueOff val="-337983"/>
                <a:satOff val="-9047"/>
                <a:lumOff val="-31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368214" rIns="10160" bIns="36821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="" xmlns:a16="http://schemas.microsoft.com/office/drawing/2014/main" id="{F42B1773-F80A-4E9A-B108-EE49BEE90DDA}"/>
                </a:ext>
              </a:extLst>
            </p:cNvPr>
            <p:cNvSpPr/>
            <p:nvPr/>
          </p:nvSpPr>
          <p:spPr>
            <a:xfrm>
              <a:off x="2748108" y="3209400"/>
              <a:ext cx="7014870" cy="664959"/>
            </a:xfrm>
            <a:custGeom>
              <a:avLst/>
              <a:gdLst>
                <a:gd name="connsiteX0" fmla="*/ 110829 w 664958"/>
                <a:gd name="connsiteY0" fmla="*/ 0 h 7014869"/>
                <a:gd name="connsiteX1" fmla="*/ 554129 w 664958"/>
                <a:gd name="connsiteY1" fmla="*/ 0 h 7014869"/>
                <a:gd name="connsiteX2" fmla="*/ 664958 w 664958"/>
                <a:gd name="connsiteY2" fmla="*/ 110829 h 7014869"/>
                <a:gd name="connsiteX3" fmla="*/ 664958 w 664958"/>
                <a:gd name="connsiteY3" fmla="*/ 7014869 h 7014869"/>
                <a:gd name="connsiteX4" fmla="*/ 664958 w 664958"/>
                <a:gd name="connsiteY4" fmla="*/ 7014869 h 7014869"/>
                <a:gd name="connsiteX5" fmla="*/ 0 w 664958"/>
                <a:gd name="connsiteY5" fmla="*/ 7014869 h 7014869"/>
                <a:gd name="connsiteX6" fmla="*/ 0 w 664958"/>
                <a:gd name="connsiteY6" fmla="*/ 7014869 h 7014869"/>
                <a:gd name="connsiteX7" fmla="*/ 0 w 664958"/>
                <a:gd name="connsiteY7" fmla="*/ 110829 h 7014869"/>
                <a:gd name="connsiteX8" fmla="*/ 110829 w 664958"/>
                <a:gd name="connsiteY8" fmla="*/ 0 h 701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4958" h="7014869">
                  <a:moveTo>
                    <a:pt x="664958" y="1169176"/>
                  </a:moveTo>
                  <a:lnTo>
                    <a:pt x="664958" y="5845693"/>
                  </a:lnTo>
                  <a:cubicBezTo>
                    <a:pt x="664958" y="6491406"/>
                    <a:pt x="660254" y="7014864"/>
                    <a:pt x="654452" y="7014864"/>
                  </a:cubicBezTo>
                  <a:lnTo>
                    <a:pt x="0" y="7014864"/>
                  </a:lnTo>
                  <a:lnTo>
                    <a:pt x="0" y="7014864"/>
                  </a:lnTo>
                  <a:lnTo>
                    <a:pt x="0" y="5"/>
                  </a:lnTo>
                  <a:lnTo>
                    <a:pt x="0" y="5"/>
                  </a:lnTo>
                  <a:lnTo>
                    <a:pt x="654452" y="5"/>
                  </a:lnTo>
                  <a:cubicBezTo>
                    <a:pt x="660254" y="5"/>
                    <a:pt x="664958" y="523463"/>
                    <a:pt x="664958" y="1169176"/>
                  </a:cubicBezTo>
                  <a:close/>
                </a:path>
              </a:pathLst>
            </a:custGeom>
            <a:solidFill>
              <a:srgbClr val="FFC000">
                <a:alpha val="90000"/>
              </a:srgbClr>
            </a:solidFill>
          </p:spPr>
          <p:style>
            <a:lnRef idx="2">
              <a:schemeClr val="accent5">
                <a:hueOff val="-337983"/>
                <a:satOff val="-9047"/>
                <a:lumOff val="-313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0081" rIns="40081" bIns="40082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tr-TR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Psikoloj</a:t>
              </a:r>
              <a:r>
                <a: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ik gelişimi olumsuz etkiler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Kendinden uzaklaşma, ekrandan uzaklaşınca huzursuzluk yaşama</a:t>
              </a:r>
              <a:endPara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kern="1200" dirty="0"/>
            </a:p>
          </p:txBody>
        </p:sp>
        <p:sp>
          <p:nvSpPr>
            <p:cNvPr id="10" name="Serbest Form: Şekil 9">
              <a:extLst>
                <a:ext uri="{FF2B5EF4-FFF2-40B4-BE49-F238E27FC236}">
                  <a16:creationId xmlns="" xmlns:a16="http://schemas.microsoft.com/office/drawing/2014/main" id="{C35BF22E-DD2D-41B3-A544-F4511D5712BB}"/>
                </a:ext>
              </a:extLst>
            </p:cNvPr>
            <p:cNvSpPr/>
            <p:nvPr/>
          </p:nvSpPr>
          <p:spPr>
            <a:xfrm>
              <a:off x="2032001" y="4027290"/>
              <a:ext cx="716108" cy="1023012"/>
            </a:xfrm>
            <a:custGeom>
              <a:avLst/>
              <a:gdLst>
                <a:gd name="connsiteX0" fmla="*/ 0 w 1023012"/>
                <a:gd name="connsiteY0" fmla="*/ 0 h 716108"/>
                <a:gd name="connsiteX1" fmla="*/ 664958 w 1023012"/>
                <a:gd name="connsiteY1" fmla="*/ 0 h 716108"/>
                <a:gd name="connsiteX2" fmla="*/ 1023012 w 1023012"/>
                <a:gd name="connsiteY2" fmla="*/ 358054 h 716108"/>
                <a:gd name="connsiteX3" fmla="*/ 664958 w 1023012"/>
                <a:gd name="connsiteY3" fmla="*/ 716108 h 716108"/>
                <a:gd name="connsiteX4" fmla="*/ 0 w 1023012"/>
                <a:gd name="connsiteY4" fmla="*/ 716108 h 716108"/>
                <a:gd name="connsiteX5" fmla="*/ 358054 w 1023012"/>
                <a:gd name="connsiteY5" fmla="*/ 358054 h 716108"/>
                <a:gd name="connsiteX6" fmla="*/ 0 w 1023012"/>
                <a:gd name="connsiteY6" fmla="*/ 0 h 7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012" h="716108">
                  <a:moveTo>
                    <a:pt x="1023011" y="0"/>
                  </a:moveTo>
                  <a:lnTo>
                    <a:pt x="1023011" y="465470"/>
                  </a:lnTo>
                  <a:lnTo>
                    <a:pt x="511506" y="716108"/>
                  </a:lnTo>
                  <a:lnTo>
                    <a:pt x="1" y="465470"/>
                  </a:lnTo>
                  <a:lnTo>
                    <a:pt x="1" y="0"/>
                  </a:lnTo>
                  <a:lnTo>
                    <a:pt x="511506" y="250638"/>
                  </a:lnTo>
                  <a:lnTo>
                    <a:pt x="1023011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675965"/>
                <a:satOff val="-18095"/>
                <a:lumOff val="-6277"/>
                <a:alphaOff val="0"/>
              </a:schemeClr>
            </a:lnRef>
            <a:fillRef idx="1">
              <a:schemeClr val="accent5">
                <a:hueOff val="-675965"/>
                <a:satOff val="-18095"/>
                <a:lumOff val="-6277"/>
                <a:alphaOff val="0"/>
              </a:schemeClr>
            </a:fillRef>
            <a:effectRef idx="0">
              <a:schemeClr val="accent5">
                <a:hueOff val="-675965"/>
                <a:satOff val="-18095"/>
                <a:lumOff val="-62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368214" rIns="10160" bIns="36821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  <p:sp>
          <p:nvSpPr>
            <p:cNvPr id="11" name="Serbest Form: Şekil 10">
              <a:extLst>
                <a:ext uri="{FF2B5EF4-FFF2-40B4-BE49-F238E27FC236}">
                  <a16:creationId xmlns="" xmlns:a16="http://schemas.microsoft.com/office/drawing/2014/main" id="{3C4B8769-597D-4CE4-8471-EA42482464E7}"/>
                </a:ext>
              </a:extLst>
            </p:cNvPr>
            <p:cNvSpPr/>
            <p:nvPr/>
          </p:nvSpPr>
          <p:spPr>
            <a:xfrm>
              <a:off x="2748108" y="4026301"/>
              <a:ext cx="7014870" cy="664959"/>
            </a:xfrm>
            <a:custGeom>
              <a:avLst/>
              <a:gdLst>
                <a:gd name="connsiteX0" fmla="*/ 110829 w 664958"/>
                <a:gd name="connsiteY0" fmla="*/ 0 h 7014869"/>
                <a:gd name="connsiteX1" fmla="*/ 554129 w 664958"/>
                <a:gd name="connsiteY1" fmla="*/ 0 h 7014869"/>
                <a:gd name="connsiteX2" fmla="*/ 664958 w 664958"/>
                <a:gd name="connsiteY2" fmla="*/ 110829 h 7014869"/>
                <a:gd name="connsiteX3" fmla="*/ 664958 w 664958"/>
                <a:gd name="connsiteY3" fmla="*/ 7014869 h 7014869"/>
                <a:gd name="connsiteX4" fmla="*/ 664958 w 664958"/>
                <a:gd name="connsiteY4" fmla="*/ 7014869 h 7014869"/>
                <a:gd name="connsiteX5" fmla="*/ 0 w 664958"/>
                <a:gd name="connsiteY5" fmla="*/ 7014869 h 7014869"/>
                <a:gd name="connsiteX6" fmla="*/ 0 w 664958"/>
                <a:gd name="connsiteY6" fmla="*/ 7014869 h 7014869"/>
                <a:gd name="connsiteX7" fmla="*/ 0 w 664958"/>
                <a:gd name="connsiteY7" fmla="*/ 110829 h 7014869"/>
                <a:gd name="connsiteX8" fmla="*/ 110829 w 664958"/>
                <a:gd name="connsiteY8" fmla="*/ 0 h 701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4958" h="7014869">
                  <a:moveTo>
                    <a:pt x="664958" y="1169176"/>
                  </a:moveTo>
                  <a:lnTo>
                    <a:pt x="664958" y="5845693"/>
                  </a:lnTo>
                  <a:cubicBezTo>
                    <a:pt x="664958" y="6491406"/>
                    <a:pt x="660254" y="7014864"/>
                    <a:pt x="654452" y="7014864"/>
                  </a:cubicBezTo>
                  <a:lnTo>
                    <a:pt x="0" y="7014864"/>
                  </a:lnTo>
                  <a:lnTo>
                    <a:pt x="0" y="7014864"/>
                  </a:lnTo>
                  <a:lnTo>
                    <a:pt x="0" y="5"/>
                  </a:lnTo>
                  <a:lnTo>
                    <a:pt x="0" y="5"/>
                  </a:lnTo>
                  <a:lnTo>
                    <a:pt x="654452" y="5"/>
                  </a:lnTo>
                  <a:cubicBezTo>
                    <a:pt x="660254" y="5"/>
                    <a:pt x="664958" y="523463"/>
                    <a:pt x="664958" y="1169176"/>
                  </a:cubicBezTo>
                  <a:close/>
                </a:path>
              </a:pathLst>
            </a:custGeom>
            <a:solidFill>
              <a:srgbClr val="92D050">
                <a:alpha val="90000"/>
              </a:srgbClr>
            </a:solidFill>
          </p:spPr>
          <p:style>
            <a:lnRef idx="2">
              <a:schemeClr val="accent5">
                <a:hueOff val="-675965"/>
                <a:satOff val="-18095"/>
                <a:lumOff val="-627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0081" rIns="40081" bIns="40082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Sosyal gelişimini olumsuz etkiler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ilişkisel sorunlar, aile ile çatışma, yalnızlaşma, sosyal aktivitelerde azalma</a:t>
              </a:r>
              <a:endParaRPr lang="tr-TR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erbest Form: Şekil 12">
            <a:extLst>
              <a:ext uri="{FF2B5EF4-FFF2-40B4-BE49-F238E27FC236}">
                <a16:creationId xmlns="" xmlns:a16="http://schemas.microsoft.com/office/drawing/2014/main" id="{EF520D70-4878-43D8-B68E-D5F32D936963}"/>
              </a:ext>
            </a:extLst>
          </p:cNvPr>
          <p:cNvSpPr/>
          <p:nvPr/>
        </p:nvSpPr>
        <p:spPr>
          <a:xfrm>
            <a:off x="2748108" y="4810725"/>
            <a:ext cx="6829846" cy="672389"/>
          </a:xfrm>
          <a:custGeom>
            <a:avLst/>
            <a:gdLst>
              <a:gd name="connsiteX0" fmla="*/ 110829 w 664958"/>
              <a:gd name="connsiteY0" fmla="*/ 0 h 7014869"/>
              <a:gd name="connsiteX1" fmla="*/ 554129 w 664958"/>
              <a:gd name="connsiteY1" fmla="*/ 0 h 7014869"/>
              <a:gd name="connsiteX2" fmla="*/ 664958 w 664958"/>
              <a:gd name="connsiteY2" fmla="*/ 110829 h 7014869"/>
              <a:gd name="connsiteX3" fmla="*/ 664958 w 664958"/>
              <a:gd name="connsiteY3" fmla="*/ 7014869 h 7014869"/>
              <a:gd name="connsiteX4" fmla="*/ 664958 w 664958"/>
              <a:gd name="connsiteY4" fmla="*/ 7014869 h 7014869"/>
              <a:gd name="connsiteX5" fmla="*/ 0 w 664958"/>
              <a:gd name="connsiteY5" fmla="*/ 7014869 h 7014869"/>
              <a:gd name="connsiteX6" fmla="*/ 0 w 664958"/>
              <a:gd name="connsiteY6" fmla="*/ 7014869 h 7014869"/>
              <a:gd name="connsiteX7" fmla="*/ 0 w 664958"/>
              <a:gd name="connsiteY7" fmla="*/ 110829 h 7014869"/>
              <a:gd name="connsiteX8" fmla="*/ 110829 w 664958"/>
              <a:gd name="connsiteY8" fmla="*/ 0 h 701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4958" h="7014869">
                <a:moveTo>
                  <a:pt x="664958" y="1169176"/>
                </a:moveTo>
                <a:lnTo>
                  <a:pt x="664958" y="5845693"/>
                </a:lnTo>
                <a:cubicBezTo>
                  <a:pt x="664958" y="6491406"/>
                  <a:pt x="660254" y="7014864"/>
                  <a:pt x="654452" y="7014864"/>
                </a:cubicBezTo>
                <a:lnTo>
                  <a:pt x="0" y="7014864"/>
                </a:lnTo>
                <a:lnTo>
                  <a:pt x="0" y="7014864"/>
                </a:lnTo>
                <a:lnTo>
                  <a:pt x="0" y="5"/>
                </a:lnTo>
                <a:lnTo>
                  <a:pt x="0" y="5"/>
                </a:lnTo>
                <a:lnTo>
                  <a:pt x="654452" y="5"/>
                </a:lnTo>
                <a:cubicBezTo>
                  <a:pt x="660254" y="5"/>
                  <a:pt x="664958" y="523463"/>
                  <a:pt x="664958" y="1169176"/>
                </a:cubicBezTo>
                <a:close/>
              </a:path>
            </a:pathLst>
          </a:custGeom>
          <a:solidFill>
            <a:srgbClr val="00B0F0">
              <a:alpha val="90000"/>
            </a:srgbClr>
          </a:solidFill>
        </p:spPr>
        <p:style>
          <a:lnRef idx="2">
            <a:schemeClr val="accent5">
              <a:hueOff val="-675965"/>
              <a:satOff val="-18095"/>
              <a:lumOff val="-627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5" tIns="40081" rIns="40081" bIns="40082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r-TR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Zihinsel gelişimini olumsuz etkiler</a:t>
            </a:r>
            <a:r>
              <a:rPr lang="tr-TR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kirli bilgi akışına maruz kalmak, odaklanmada zorlanma, bilgileri yüzeysel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öğrenme</a:t>
            </a:r>
            <a:endParaRPr lang="tr-TR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erbest Form: Şekil 20">
            <a:extLst>
              <a:ext uri="{FF2B5EF4-FFF2-40B4-BE49-F238E27FC236}">
                <a16:creationId xmlns="" xmlns:a16="http://schemas.microsoft.com/office/drawing/2014/main" id="{01B2D5DA-E30C-4CB7-9831-8430B89079B6}"/>
              </a:ext>
            </a:extLst>
          </p:cNvPr>
          <p:cNvSpPr/>
          <p:nvPr/>
        </p:nvSpPr>
        <p:spPr>
          <a:xfrm>
            <a:off x="2031999" y="4835326"/>
            <a:ext cx="716108" cy="1034443"/>
          </a:xfrm>
          <a:custGeom>
            <a:avLst/>
            <a:gdLst>
              <a:gd name="connsiteX0" fmla="*/ 0 w 1023012"/>
              <a:gd name="connsiteY0" fmla="*/ 0 h 716108"/>
              <a:gd name="connsiteX1" fmla="*/ 664958 w 1023012"/>
              <a:gd name="connsiteY1" fmla="*/ 0 h 716108"/>
              <a:gd name="connsiteX2" fmla="*/ 1023012 w 1023012"/>
              <a:gd name="connsiteY2" fmla="*/ 358054 h 716108"/>
              <a:gd name="connsiteX3" fmla="*/ 664958 w 1023012"/>
              <a:gd name="connsiteY3" fmla="*/ 716108 h 716108"/>
              <a:gd name="connsiteX4" fmla="*/ 0 w 1023012"/>
              <a:gd name="connsiteY4" fmla="*/ 716108 h 716108"/>
              <a:gd name="connsiteX5" fmla="*/ 358054 w 1023012"/>
              <a:gd name="connsiteY5" fmla="*/ 358054 h 716108"/>
              <a:gd name="connsiteX6" fmla="*/ 0 w 1023012"/>
              <a:gd name="connsiteY6" fmla="*/ 0 h 71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3012" h="716108">
                <a:moveTo>
                  <a:pt x="1023011" y="0"/>
                </a:moveTo>
                <a:lnTo>
                  <a:pt x="1023011" y="465470"/>
                </a:lnTo>
                <a:lnTo>
                  <a:pt x="511506" y="716108"/>
                </a:lnTo>
                <a:lnTo>
                  <a:pt x="1" y="465470"/>
                </a:lnTo>
                <a:lnTo>
                  <a:pt x="1" y="0"/>
                </a:lnTo>
                <a:lnTo>
                  <a:pt x="511506" y="250638"/>
                </a:lnTo>
                <a:lnTo>
                  <a:pt x="1023011" y="0"/>
                </a:lnTo>
                <a:close/>
              </a:path>
            </a:pathLst>
          </a:custGeom>
        </p:spPr>
        <p:style>
          <a:lnRef idx="2">
            <a:schemeClr val="accent5">
              <a:hueOff val="-675965"/>
              <a:satOff val="-18095"/>
              <a:lumOff val="-6277"/>
              <a:alphaOff val="0"/>
            </a:schemeClr>
          </a:lnRef>
          <a:fillRef idx="1">
            <a:schemeClr val="accent5">
              <a:hueOff val="-675965"/>
              <a:satOff val="-18095"/>
              <a:lumOff val="-6277"/>
              <a:alphaOff val="0"/>
            </a:schemeClr>
          </a:fillRef>
          <a:effectRef idx="0">
            <a:schemeClr val="accent5">
              <a:hueOff val="-675965"/>
              <a:satOff val="-18095"/>
              <a:lumOff val="-62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368214" rIns="10160" bIns="36821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/>
          </a:p>
        </p:txBody>
      </p:sp>
    </p:spTree>
    <p:extLst>
      <p:ext uri="{BB962C8B-B14F-4D97-AF65-F5344CB8AC3E}">
        <p14:creationId xmlns="" xmlns:p14="http://schemas.microsoft.com/office/powerpoint/2010/main" val="205189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3741383-467D-437E-B956-0AC88F8E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059" y="1043552"/>
            <a:ext cx="9267568" cy="7077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OLUMSUZ TEKNOLOJİ KULLANIMINA YÖNELİK NELER YAPILMALI?</a:t>
            </a:r>
            <a:endParaRPr lang="en-US" sz="2000" b="1" dirty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yagram 2">
            <a:extLst>
              <a:ext uri="{FF2B5EF4-FFF2-40B4-BE49-F238E27FC236}">
                <a16:creationId xmlns="" xmlns:a16="http://schemas.microsoft.com/office/drawing/2014/main" id="{32F6CE3E-BF2B-4186-AFF2-8E96D69AA62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16499831"/>
              </p:ext>
            </p:extLst>
          </p:nvPr>
        </p:nvGraphicFramePr>
        <p:xfrm>
          <a:off x="2032000" y="1937288"/>
          <a:ext cx="7778427" cy="420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44639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3741383-467D-437E-B956-0AC88F8E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43552"/>
            <a:ext cx="9905998" cy="7077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OLUMSUZ TEKNOLOJİ KULLANIMIBNA YÖNELİK NELER YAPILMALI</a:t>
            </a:r>
            <a:r>
              <a:rPr lang="tr-TR" sz="2000" b="1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yagram 2">
            <a:extLst>
              <a:ext uri="{FF2B5EF4-FFF2-40B4-BE49-F238E27FC236}">
                <a16:creationId xmlns="" xmlns:a16="http://schemas.microsoft.com/office/drawing/2014/main" id="{32F6CE3E-BF2B-4186-AFF2-8E96D69AA62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14771113"/>
              </p:ext>
            </p:extLst>
          </p:nvPr>
        </p:nvGraphicFramePr>
        <p:xfrm>
          <a:off x="2032000" y="1937288"/>
          <a:ext cx="7778427" cy="420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51637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AD782A8-EB45-4552-9E9B-7A6E3914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457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 YAPMALIYIZ?</a:t>
            </a:r>
            <a:endParaRPr lang="en-US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yagram 2">
            <a:extLst>
              <a:ext uri="{FF2B5EF4-FFF2-40B4-BE49-F238E27FC236}">
                <a16:creationId xmlns="" xmlns:a16="http://schemas.microsoft.com/office/drawing/2014/main" id="{D155635C-D023-4236-B104-6A3E279F103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40785770"/>
              </p:ext>
            </p:extLst>
          </p:nvPr>
        </p:nvGraphicFramePr>
        <p:xfrm>
          <a:off x="1141413" y="1176865"/>
          <a:ext cx="99059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 6">
            <a:extLst>
              <a:ext uri="{FF2B5EF4-FFF2-40B4-BE49-F238E27FC236}">
                <a16:creationId xmlns="" xmlns:a16="http://schemas.microsoft.com/office/drawing/2014/main" id="{9993CBE9-C2BC-45E0-880E-AC64E4871B2F}"/>
              </a:ext>
            </a:extLst>
          </p:cNvPr>
          <p:cNvGrpSpPr/>
          <p:nvPr/>
        </p:nvGrpSpPr>
        <p:grpSpPr>
          <a:xfrm>
            <a:off x="1394848" y="1822629"/>
            <a:ext cx="1325106" cy="4141058"/>
            <a:chOff x="1394848" y="1822629"/>
            <a:chExt cx="1325106" cy="4141058"/>
          </a:xfrm>
        </p:grpSpPr>
        <p:sp>
          <p:nvSpPr>
            <p:cNvPr id="4" name="Çarpım İşareti 3">
              <a:extLst>
                <a:ext uri="{FF2B5EF4-FFF2-40B4-BE49-F238E27FC236}">
                  <a16:creationId xmlns="" xmlns:a16="http://schemas.microsoft.com/office/drawing/2014/main" id="{76945502-909E-4699-92D6-B2962664558A}"/>
                </a:ext>
              </a:extLst>
            </p:cNvPr>
            <p:cNvSpPr/>
            <p:nvPr/>
          </p:nvSpPr>
          <p:spPr>
            <a:xfrm>
              <a:off x="1394848" y="1822629"/>
              <a:ext cx="914400" cy="9144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Çarpım İşareti 4">
              <a:extLst>
                <a:ext uri="{FF2B5EF4-FFF2-40B4-BE49-F238E27FC236}">
                  <a16:creationId xmlns="" xmlns:a16="http://schemas.microsoft.com/office/drawing/2014/main" id="{B9691445-3E5E-4C38-9F2C-9874D70840B6}"/>
                </a:ext>
              </a:extLst>
            </p:cNvPr>
            <p:cNvSpPr/>
            <p:nvPr/>
          </p:nvSpPr>
          <p:spPr>
            <a:xfrm>
              <a:off x="1805554" y="3428998"/>
              <a:ext cx="914400" cy="9144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Çarpım İşareti 5">
              <a:extLst>
                <a:ext uri="{FF2B5EF4-FFF2-40B4-BE49-F238E27FC236}">
                  <a16:creationId xmlns="" xmlns:a16="http://schemas.microsoft.com/office/drawing/2014/main" id="{7D60CD53-35FB-4C73-8270-A5F0745B837F}"/>
                </a:ext>
              </a:extLst>
            </p:cNvPr>
            <p:cNvSpPr/>
            <p:nvPr/>
          </p:nvSpPr>
          <p:spPr>
            <a:xfrm>
              <a:off x="1394848" y="5049287"/>
              <a:ext cx="914400" cy="9144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03674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AD782A8-EB45-4552-9E9B-7A6E3914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457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 YAPMAMALIYIZ?</a:t>
            </a:r>
            <a:endParaRPr lang="en-US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yagram 2">
            <a:extLst>
              <a:ext uri="{FF2B5EF4-FFF2-40B4-BE49-F238E27FC236}">
                <a16:creationId xmlns="" xmlns:a16="http://schemas.microsoft.com/office/drawing/2014/main" id="{D155635C-D023-4236-B104-6A3E279F103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25509923"/>
              </p:ext>
            </p:extLst>
          </p:nvPr>
        </p:nvGraphicFramePr>
        <p:xfrm>
          <a:off x="1141413" y="1176865"/>
          <a:ext cx="99059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 6">
            <a:extLst>
              <a:ext uri="{FF2B5EF4-FFF2-40B4-BE49-F238E27FC236}">
                <a16:creationId xmlns="" xmlns:a16="http://schemas.microsoft.com/office/drawing/2014/main" id="{9993CBE9-C2BC-45E0-880E-AC64E4871B2F}"/>
              </a:ext>
            </a:extLst>
          </p:cNvPr>
          <p:cNvGrpSpPr/>
          <p:nvPr/>
        </p:nvGrpSpPr>
        <p:grpSpPr>
          <a:xfrm>
            <a:off x="1394848" y="1822629"/>
            <a:ext cx="1325106" cy="4141058"/>
            <a:chOff x="1394848" y="1822629"/>
            <a:chExt cx="1325106" cy="4141058"/>
          </a:xfrm>
        </p:grpSpPr>
        <p:sp>
          <p:nvSpPr>
            <p:cNvPr id="4" name="Çarpım İşareti 3">
              <a:extLst>
                <a:ext uri="{FF2B5EF4-FFF2-40B4-BE49-F238E27FC236}">
                  <a16:creationId xmlns="" xmlns:a16="http://schemas.microsoft.com/office/drawing/2014/main" id="{76945502-909E-4699-92D6-B2962664558A}"/>
                </a:ext>
              </a:extLst>
            </p:cNvPr>
            <p:cNvSpPr/>
            <p:nvPr/>
          </p:nvSpPr>
          <p:spPr>
            <a:xfrm>
              <a:off x="1394848" y="1822629"/>
              <a:ext cx="914400" cy="9144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Çarpım İşareti 4">
              <a:extLst>
                <a:ext uri="{FF2B5EF4-FFF2-40B4-BE49-F238E27FC236}">
                  <a16:creationId xmlns="" xmlns:a16="http://schemas.microsoft.com/office/drawing/2014/main" id="{B9691445-3E5E-4C38-9F2C-9874D70840B6}"/>
                </a:ext>
              </a:extLst>
            </p:cNvPr>
            <p:cNvSpPr/>
            <p:nvPr/>
          </p:nvSpPr>
          <p:spPr>
            <a:xfrm>
              <a:off x="1805554" y="3428998"/>
              <a:ext cx="914400" cy="9144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Çarpım İşareti 5">
              <a:extLst>
                <a:ext uri="{FF2B5EF4-FFF2-40B4-BE49-F238E27FC236}">
                  <a16:creationId xmlns="" xmlns:a16="http://schemas.microsoft.com/office/drawing/2014/main" id="{7D60CD53-35FB-4C73-8270-A5F0745B837F}"/>
                </a:ext>
              </a:extLst>
            </p:cNvPr>
            <p:cNvSpPr/>
            <p:nvPr/>
          </p:nvSpPr>
          <p:spPr>
            <a:xfrm>
              <a:off x="1394848" y="5049287"/>
              <a:ext cx="914400" cy="9144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35095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2A31D6A-63FB-443C-8E68-E49DD5C8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241" y="1328128"/>
            <a:ext cx="9518690" cy="72842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Türkİye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BağImlIlIkla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Mücadele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endParaRPr lang="en-US" sz="44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 descr="Masa ana hat">
            <a:extLst>
              <a:ext uri="{FF2B5EF4-FFF2-40B4-BE49-F238E27FC236}">
                <a16:creationId xmlns="" xmlns:a16="http://schemas.microsoft.com/office/drawing/2014/main" id="{2664E7CB-B6EA-4194-92F3-0894FF27C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09241" y="2398363"/>
            <a:ext cx="914400" cy="103063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146D2BCE-75CC-41A6-AB19-C2E35961A5F5}"/>
              </a:ext>
            </a:extLst>
          </p:cNvPr>
          <p:cNvSpPr txBox="1"/>
          <p:nvPr/>
        </p:nvSpPr>
        <p:spPr>
          <a:xfrm>
            <a:off x="3223648" y="3429000"/>
            <a:ext cx="7958910" cy="14773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Bağımlılıkla Mücadele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Programı: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https://tbm.org.tr/</a:t>
            </a:r>
            <a:endParaRPr lang="tr-TR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program Milli Eğitim Bakanlığı ve Yeşilay iş birliğiyle oluşturulmuştur.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Kapsamlı bir program özelliği taşımaktadır. Teknoloji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bağımlılığının 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yanı sıra 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bağımlılıklarla ilgili ciddi materyal ve içerik üretilmiştir. Tüm içeriklere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ücretsiz bir şekilde ilgili web sitesi üzerinden ulaşım sağlayabilirsiniz.</a:t>
            </a:r>
          </a:p>
        </p:txBody>
      </p:sp>
      <p:pic>
        <p:nvPicPr>
          <p:cNvPr id="6" name="Grafik 5" descr="Masa ana hat">
            <a:extLst>
              <a:ext uri="{FF2B5EF4-FFF2-40B4-BE49-F238E27FC236}">
                <a16:creationId xmlns="" xmlns:a16="http://schemas.microsoft.com/office/drawing/2014/main" id="{FCC7B88F-E7AD-49F8-BF55-49F3A9607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09241" y="3236846"/>
            <a:ext cx="914400" cy="1030638"/>
          </a:xfrm>
          <a:prstGeom prst="rect">
            <a:avLst/>
          </a:prstGeom>
        </p:spPr>
      </p:pic>
      <p:pic>
        <p:nvPicPr>
          <p:cNvPr id="7" name="Grafik 6" descr="Masa ana hat">
            <a:extLst>
              <a:ext uri="{FF2B5EF4-FFF2-40B4-BE49-F238E27FC236}">
                <a16:creationId xmlns="" xmlns:a16="http://schemas.microsoft.com/office/drawing/2014/main" id="{85DC74FC-B667-4ADF-A605-1BCEFC06C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09241" y="4135023"/>
            <a:ext cx="914400" cy="1030638"/>
          </a:xfrm>
          <a:prstGeom prst="rect">
            <a:avLst/>
          </a:prstGeom>
        </p:spPr>
      </p:pic>
      <p:pic>
        <p:nvPicPr>
          <p:cNvPr id="8" name="Grafik 7" descr="Masa ana hat">
            <a:extLst>
              <a:ext uri="{FF2B5EF4-FFF2-40B4-BE49-F238E27FC236}">
                <a16:creationId xmlns="" xmlns:a16="http://schemas.microsoft.com/office/drawing/2014/main" id="{B1D07615-B8E7-4E94-8758-2E53E00D2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09241" y="4973506"/>
            <a:ext cx="914400" cy="1030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402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4F24233-E2EC-4B4D-8B67-F00B93EA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anchor="ctr"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TEKNLOJİ BAĞIMLILIĞI NEDİR?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İçerik Yer Tutucusu 5" descr="metin, elektronik eşyalar, bilgisayar, klavye içeren bir resim&#10;&#10;Açıklama otomatik olarak oluşturuldu">
            <a:extLst>
              <a:ext uri="{FF2B5EF4-FFF2-40B4-BE49-F238E27FC236}">
                <a16:creationId xmlns="" xmlns:a16="http://schemas.microsoft.com/office/drawing/2014/main" id="{0004F56B-610B-40A5-A7B2-B0542C9D5F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9785" y="2666999"/>
            <a:ext cx="4680053" cy="3124201"/>
          </a:xfrm>
          <a:noFill/>
        </p:spPr>
      </p:pic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0C902FE5-6800-4AD4-95C5-6EF4B2D5C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KULLANILAN TEKNOLOJİK CİHAZLARIN(İNTERNET, BİLGİSAYAR, AKILLI TELEFON VB.) KİŞİNİN HAYATINA OLUMSUZ ETKİLERİ OLMASINA RAĞMEN KİŞİNİN TEKNOLOJİK CİHAZI KONTROL ETMEKTE ZORLUK YAŞAMASI VE KULLANMADIĞINDA RAHATSIZLIK DUYMASI OLARAK KISACA TANIMLANABİLİR.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555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0249F11-1D5B-4EAA-A44D-BC331DC5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188" y="1229532"/>
            <a:ext cx="7661624" cy="6612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  <a:endParaRPr lang="en-US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92A099AC-7791-472D-BB04-3518334B95F4}"/>
              </a:ext>
            </a:extLst>
          </p:cNvPr>
          <p:cNvSpPr txBox="1"/>
          <p:nvPr/>
        </p:nvSpPr>
        <p:spPr>
          <a:xfrm>
            <a:off x="2265187" y="2202088"/>
            <a:ext cx="7661625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https://tbm.org.tr/</a:t>
            </a:r>
            <a:endParaRPr lang="tr-TR" dirty="0"/>
          </a:p>
          <a:p>
            <a:endParaRPr lang="tr-TR" dirty="0"/>
          </a:p>
          <a:p>
            <a:r>
              <a:rPr lang="en-US" dirty="0">
                <a:hlinkClick r:id="rId3"/>
              </a:rPr>
              <a:t>https://www.guvenliweb.org.tr</a:t>
            </a:r>
            <a:r>
              <a:rPr lang="en-US" dirty="0" smtClean="0">
                <a:hlinkClick r:id="rId3"/>
              </a:rPr>
              <a:t>/</a:t>
            </a:r>
            <a:endParaRPr lang="tr-TR" dirty="0" smtClean="0"/>
          </a:p>
          <a:p>
            <a:endParaRPr lang="tr-TR" dirty="0"/>
          </a:p>
          <a:p>
            <a:r>
              <a:rPr lang="tr-TR" u="sng" dirty="0">
                <a:hlinkClick r:id="rId4"/>
              </a:rPr>
              <a:t>https://www.internetworldstats.com/stats.htm</a:t>
            </a:r>
            <a:r>
              <a:rPr lang="tr-TR" dirty="0"/>
              <a:t> </a:t>
            </a:r>
          </a:p>
          <a:p>
            <a:endParaRPr lang="tr-TR" u="sng" dirty="0" smtClean="0">
              <a:hlinkClick r:id="rId5"/>
            </a:endParaRPr>
          </a:p>
          <a:p>
            <a:r>
              <a:rPr lang="tr-TR" u="sng" dirty="0" smtClean="0">
                <a:hlinkClick r:id="rId5"/>
              </a:rPr>
              <a:t>https</a:t>
            </a:r>
            <a:r>
              <a:rPr lang="tr-TR" u="sng" dirty="0">
                <a:hlinkClick r:id="rId5"/>
              </a:rPr>
              <a:t>://www.tuik.gov.tr/</a:t>
            </a:r>
            <a:r>
              <a:rPr lang="tr-TR" dirty="0"/>
              <a:t> </a:t>
            </a:r>
          </a:p>
          <a:p>
            <a:endParaRPr lang="tr-TR" dirty="0"/>
          </a:p>
          <a:p>
            <a:pPr indent="-457200"/>
            <a:r>
              <a:rPr lang="tr-TR" dirty="0">
                <a:latin typeface="Open Sans"/>
              </a:rPr>
              <a:t>Dinç, M. (2015). Teknoloji bağımlılığı ve gençlik. </a:t>
            </a:r>
            <a:r>
              <a:rPr lang="tr-TR" i="1" dirty="0">
                <a:latin typeface="Open Sans"/>
              </a:rPr>
              <a:t>Gençlik Araştırmaları 	Dergisi, 	</a:t>
            </a:r>
            <a:r>
              <a:rPr lang="en-US" sz="1800" b="0" i="1" u="none" strike="noStrike" baseline="0" dirty="0">
                <a:latin typeface="ACaslonPro-Regular"/>
              </a:rPr>
              <a:t>3</a:t>
            </a:r>
            <a:r>
              <a:rPr lang="en-US" sz="1800" b="0" i="0" u="none" strike="noStrike" baseline="0" dirty="0">
                <a:latin typeface="ACaslonPro-Regular"/>
              </a:rPr>
              <a:t>(3)</a:t>
            </a:r>
            <a:r>
              <a:rPr lang="tr-TR" sz="1800" b="0" i="0" u="none" strike="noStrike" baseline="0" dirty="0">
                <a:latin typeface="ACaslonPro-Regular"/>
              </a:rPr>
              <a:t>,</a:t>
            </a:r>
            <a:r>
              <a:rPr lang="en-US" sz="1800" b="0" i="0" u="none" strike="noStrike" baseline="0" dirty="0">
                <a:latin typeface="ACaslonPro-Regular"/>
              </a:rPr>
              <a:t> 31-65</a:t>
            </a:r>
            <a:r>
              <a:rPr lang="tr-TR" sz="1800" b="0" i="0" u="none" strike="noStrike" baseline="0" dirty="0">
                <a:latin typeface="Open Sans"/>
              </a:rPr>
              <a:t>. </a:t>
            </a:r>
            <a:endParaRPr lang="tr-TR" dirty="0">
              <a:latin typeface="Open Sans"/>
            </a:endParaRPr>
          </a:p>
          <a:p>
            <a:pPr indent="-457200"/>
            <a:endParaRPr lang="tr-TR" b="0" i="0" dirty="0">
              <a:effectLst/>
              <a:latin typeface="Open Sans"/>
            </a:endParaRPr>
          </a:p>
          <a:p>
            <a:pPr indent="-457200"/>
            <a:r>
              <a:rPr lang="en-US" b="0" i="0" dirty="0">
                <a:effectLst/>
                <a:latin typeface="Open Sans"/>
              </a:rPr>
              <a:t>E</a:t>
            </a:r>
            <a:r>
              <a:rPr lang="tr-TR" b="0" i="0" dirty="0" err="1">
                <a:effectLst/>
                <a:latin typeface="Open Sans"/>
              </a:rPr>
              <a:t>ktiricioğlu</a:t>
            </a:r>
            <a:r>
              <a:rPr lang="en-US" b="0" i="0" dirty="0">
                <a:effectLst/>
                <a:latin typeface="Open Sans"/>
              </a:rPr>
              <a:t>, C., A</a:t>
            </a:r>
            <a:r>
              <a:rPr lang="tr-TR" b="0" i="0" dirty="0" err="1">
                <a:effectLst/>
                <a:latin typeface="Open Sans"/>
              </a:rPr>
              <a:t>rslantaş</a:t>
            </a:r>
            <a:r>
              <a:rPr lang="en-US" b="0" i="0" dirty="0">
                <a:effectLst/>
                <a:latin typeface="Open Sans"/>
              </a:rPr>
              <a:t>, H., &amp; Y</a:t>
            </a:r>
            <a:r>
              <a:rPr lang="tr-TR" b="0" i="0" dirty="0" err="1">
                <a:effectLst/>
                <a:latin typeface="Open Sans"/>
              </a:rPr>
              <a:t>üksel</a:t>
            </a:r>
            <a:r>
              <a:rPr lang="en-US" b="0" i="0" dirty="0">
                <a:effectLst/>
                <a:latin typeface="Open Sans"/>
              </a:rPr>
              <a:t>, R. (2020). </a:t>
            </a:r>
            <a:endParaRPr lang="tr-TR" b="0" i="0" dirty="0">
              <a:effectLst/>
              <a:latin typeface="Open Sans"/>
            </a:endParaRPr>
          </a:p>
          <a:p>
            <a:pPr indent="-457200"/>
            <a:r>
              <a:rPr lang="tr-TR" b="0" i="0" dirty="0">
                <a:effectLst/>
                <a:latin typeface="Open Sans"/>
              </a:rPr>
              <a:t>	</a:t>
            </a:r>
            <a:r>
              <a:rPr lang="en-US" b="0" i="0" dirty="0" err="1">
                <a:effectLst/>
                <a:latin typeface="Open Sans"/>
              </a:rPr>
              <a:t>Ergenlerde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tr-TR" dirty="0">
                <a:latin typeface="Open Sans"/>
              </a:rPr>
              <a:t>ç</a:t>
            </a:r>
            <a:r>
              <a:rPr lang="en-US" b="0" i="0" dirty="0" err="1">
                <a:effectLst/>
                <a:latin typeface="Open Sans"/>
              </a:rPr>
              <a:t>ağın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tr-TR" dirty="0">
                <a:latin typeface="Open Sans"/>
              </a:rPr>
              <a:t>h</a:t>
            </a:r>
            <a:r>
              <a:rPr lang="en-US" b="0" i="0" dirty="0" err="1">
                <a:effectLst/>
                <a:latin typeface="Open Sans"/>
              </a:rPr>
              <a:t>astalığı</a:t>
            </a:r>
            <a:r>
              <a:rPr lang="en-US" b="0" i="0" dirty="0">
                <a:effectLst/>
                <a:latin typeface="Open Sans"/>
              </a:rPr>
              <a:t> : </a:t>
            </a:r>
            <a:r>
              <a:rPr lang="en-US" b="0" i="0" dirty="0" err="1">
                <a:effectLst/>
                <a:latin typeface="Open Sans"/>
              </a:rPr>
              <a:t>Teknoloji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tr-TR" dirty="0">
                <a:latin typeface="Open Sans"/>
              </a:rPr>
              <a:t>b</a:t>
            </a:r>
            <a:r>
              <a:rPr lang="en-US" b="0" i="0" dirty="0" err="1">
                <a:effectLst/>
                <a:latin typeface="Open Sans"/>
              </a:rPr>
              <a:t>ağımlılığı</a:t>
            </a:r>
            <a:r>
              <a:rPr lang="en-US" b="0" i="0" dirty="0">
                <a:effectLst/>
                <a:latin typeface="Open Sans"/>
              </a:rPr>
              <a:t>. </a:t>
            </a:r>
            <a:endParaRPr lang="tr-TR" b="0" i="0" dirty="0">
              <a:effectLst/>
              <a:latin typeface="Open Sans"/>
            </a:endParaRPr>
          </a:p>
          <a:p>
            <a:pPr indent="-457200"/>
            <a:r>
              <a:rPr lang="tr-TR" b="0" i="1" dirty="0">
                <a:effectLst/>
                <a:latin typeface="Open Sans"/>
              </a:rPr>
              <a:t>	</a:t>
            </a:r>
            <a:r>
              <a:rPr lang="en-US" b="0" i="1" dirty="0" err="1">
                <a:effectLst/>
                <a:latin typeface="Open Sans"/>
              </a:rPr>
              <a:t>Arşiv</a:t>
            </a:r>
            <a:r>
              <a:rPr lang="en-US" b="0" i="1" dirty="0">
                <a:effectLst/>
                <a:latin typeface="Open Sans"/>
              </a:rPr>
              <a:t> </a:t>
            </a:r>
            <a:r>
              <a:rPr lang="en-US" b="0" i="1" dirty="0" err="1">
                <a:effectLst/>
                <a:latin typeface="Open Sans"/>
              </a:rPr>
              <a:t>Kaynak</a:t>
            </a:r>
            <a:r>
              <a:rPr lang="en-US" b="0" i="1" dirty="0">
                <a:effectLst/>
                <a:latin typeface="Open Sans"/>
              </a:rPr>
              <a:t> </a:t>
            </a:r>
            <a:r>
              <a:rPr lang="en-US" b="0" i="1" dirty="0" err="1">
                <a:effectLst/>
                <a:latin typeface="Open Sans"/>
              </a:rPr>
              <a:t>Tarama</a:t>
            </a:r>
            <a:r>
              <a:rPr lang="en-US" b="0" i="1" dirty="0">
                <a:effectLst/>
                <a:latin typeface="Open Sans"/>
              </a:rPr>
              <a:t> </a:t>
            </a:r>
            <a:r>
              <a:rPr lang="en-US" b="0" i="1" dirty="0" err="1">
                <a:effectLst/>
                <a:latin typeface="Open Sans"/>
              </a:rPr>
              <a:t>Dergisi</a:t>
            </a:r>
            <a:r>
              <a:rPr lang="en-US" b="0" i="1" dirty="0">
                <a:effectLst/>
                <a:latin typeface="Open Sans"/>
              </a:rPr>
              <a:t>, 29</a:t>
            </a:r>
            <a:r>
              <a:rPr lang="en-US" b="0" i="0" dirty="0">
                <a:effectLst/>
                <a:latin typeface="Open Sans"/>
              </a:rPr>
              <a:t>(1), 51-64. </a:t>
            </a:r>
            <a:r>
              <a:rPr lang="en-US" b="0" i="0" dirty="0" err="1">
                <a:effectLst/>
                <a:latin typeface="Open Sans"/>
              </a:rPr>
              <a:t>doi</a:t>
            </a:r>
            <a:r>
              <a:rPr lang="en-US" b="0" i="0" dirty="0">
                <a:effectLst/>
                <a:latin typeface="Open Sans"/>
              </a:rPr>
              <a:t>: </a:t>
            </a:r>
            <a:r>
              <a:rPr lang="en-US" b="0" i="0" dirty="0" smtClean="0">
                <a:effectLst/>
                <a:latin typeface="Open Sans"/>
              </a:rPr>
              <a:t>10.17827/aktd.49894</a:t>
            </a:r>
            <a:endParaRPr lang="tr-TR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470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62B635E-A74A-4759-A099-0338A716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Teknoloji şüphesiz ki insanların hayatına kolaylık sağlaması adına ortaya çıkmıştır; ancak kimi zaman teknolojik cihazlar kötüye kullanılabilmektedir.</a:t>
            </a:r>
            <a:endParaRPr lang="en-US" cap="none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D2EF3766-2D2B-4960-A091-F06A387E0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279" y="2691618"/>
            <a:ext cx="4816776" cy="720195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İşlevsel olarak kullanma</a:t>
            </a:r>
            <a:endParaRPr lang="en-US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İçerik Yer Tutucusu 7">
            <a:extLst>
              <a:ext uri="{FF2B5EF4-FFF2-40B4-BE49-F238E27FC236}">
                <a16:creationId xmlns="" xmlns:a16="http://schemas.microsoft.com/office/drawing/2014/main" id="{FA066AF2-2A5F-4F06-A646-41A47BF105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99242" y="3865826"/>
            <a:ext cx="4449006" cy="2547937"/>
          </a:xfrm>
        </p:spPr>
      </p:pic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A616BC37-B155-4827-9A84-2379C4E4D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3133" y="2763584"/>
            <a:ext cx="4604280" cy="576262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Kontrolü kaybetme</a:t>
            </a:r>
            <a:endParaRPr lang="en-US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İçerik Yer Tutucusu 9" descr="klavye, siyah, elektronik eşyalar içeren bir resim&#10;&#10;Açıklama otomatik olarak oluşturuldu">
            <a:extLst>
              <a:ext uri="{FF2B5EF4-FFF2-40B4-BE49-F238E27FC236}">
                <a16:creationId xmlns="" xmlns:a16="http://schemas.microsoft.com/office/drawing/2014/main" id="{2592C8C9-D774-4225-ACFE-E9EE893E6A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43131" y="3857358"/>
            <a:ext cx="4604278" cy="2556405"/>
          </a:xfrm>
        </p:spPr>
      </p:pic>
      <p:pic>
        <p:nvPicPr>
          <p:cNvPr id="12" name="Grafik 11" descr="Rozet Tick1 düz dolguyla">
            <a:extLst>
              <a:ext uri="{FF2B5EF4-FFF2-40B4-BE49-F238E27FC236}">
                <a16:creationId xmlns="" xmlns:a16="http://schemas.microsoft.com/office/drawing/2014/main" id="{A1E0B47E-CA40-440B-B3BB-0327D2988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31698" y="3221898"/>
            <a:ext cx="733865" cy="733865"/>
          </a:xfrm>
          <a:prstGeom prst="rect">
            <a:avLst/>
          </a:prstGeom>
        </p:spPr>
      </p:pic>
      <p:pic>
        <p:nvPicPr>
          <p:cNvPr id="14" name="Grafik 13" descr="Rozet Çarpı düz dolguyla">
            <a:extLst>
              <a:ext uri="{FF2B5EF4-FFF2-40B4-BE49-F238E27FC236}">
                <a16:creationId xmlns="" xmlns:a16="http://schemas.microsoft.com/office/drawing/2014/main" id="{D0DB6DB4-4926-4A53-9A29-B4C924EE0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22447" y="3166006"/>
            <a:ext cx="845647" cy="845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952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siluet içeren bir resim&#10;&#10;Açıklama otomatik olarak oluşturuldu">
            <a:extLst>
              <a:ext uri="{FF2B5EF4-FFF2-40B4-BE49-F238E27FC236}">
                <a16:creationId xmlns="" xmlns:a16="http://schemas.microsoft.com/office/drawing/2014/main" id="{694352CB-5004-4452-BB40-2F30A9F8F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63" r="749" b="1"/>
          <a:stretch/>
        </p:blipFill>
        <p:spPr>
          <a:xfrm>
            <a:off x="5990077" y="1415996"/>
            <a:ext cx="4912384" cy="4282591"/>
          </a:xfrm>
          <a:noFill/>
        </p:spPr>
      </p:pic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1D9908C2-E626-4163-AF11-24FC4192E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854" y="1771135"/>
            <a:ext cx="4912384" cy="3402227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TEKNOLOJİ İLE OLAN İLİŞKİMİZİN NASIL OLDUĞUNU BİLMEMİZ ŞART.TEKNOLOJİYİ  HAYATIMIZDAN ÇIKARTMAK ÇOK MÜMKÜN VE DOĞRU BİR YOL DEĞİLDİR. O YÜZDEN TEKNOLOJİYİ AMAÇLI VE SAĞLIKLI KULLANMAYI ÖĞRENMEMİZ VE ÖĞRETMEMİZ GEREKİYOR.</a:t>
            </a: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43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0904390-5E44-4985-915D-AB58F986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308314"/>
            <a:ext cx="9028111" cy="98543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Ülkemizde internet kullanım oranı</a:t>
            </a:r>
            <a:endParaRPr lang="en-US" dirty="0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10B09541-1F3A-4708-90F9-CF50D0092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570205"/>
            <a:ext cx="4876800" cy="322099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tr-TR" sz="16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TÜRKİYE İSTATİSTİK KURUMU(TÜİK) VERİLERİNE GÖRE 16-74 YAŞ GRUBUBNDAKİİNTERNET KULLANIM ORANI 2020 İTİBARİYLE %79 OLDU.</a:t>
            </a:r>
            <a:endParaRPr lang="tr-TR" sz="1600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EVDE İNTERNET ERİŞİM ORANI %90’I GEÇMİŞ BULUNUYOR.</a:t>
            </a:r>
            <a:endParaRPr lang="tr-TR" sz="1600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TÜM BU VERİLER İNTERNETİN VE İNTERNET BAZLI TEKNOLOJİK CİHAZLARTIN HAYATIMIZDA CİDDİ ANLAMDA YER  ALDIĞINI GÖSTERMEKTE.</a:t>
            </a:r>
            <a:endParaRPr lang="tr-TR" sz="1600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="" xmlns:a16="http://schemas.microsoft.com/office/drawing/2014/main" id="{9353D6E3-65F1-4D8C-A89F-8B4E4E8A6E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6912" y="2578443"/>
            <a:ext cx="3124200" cy="3253946"/>
          </a:xfrm>
          <a:noFill/>
        </p:spPr>
      </p:pic>
    </p:spTree>
    <p:extLst>
      <p:ext uri="{BB962C8B-B14F-4D97-AF65-F5344CB8AC3E}">
        <p14:creationId xmlns="" xmlns:p14="http://schemas.microsoft.com/office/powerpoint/2010/main" val="269075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C9AC241C-B21E-4B0C-8979-8EE96408B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589" y="2051222"/>
            <a:ext cx="4876800" cy="3197537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-YAPILAN ÇALIŞMALAR TEKNOLOJİK CİHAZLLARIN ERGEN VE GENÇLER ARASINDA DAHA ÇOK KULLANILDIĞINI ORTAYA KOYMAKTA.</a:t>
            </a:r>
            <a:endParaRPr lang="tr-TR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-ERGEN VE GENÇLERİN TEKNOLOJİ (İNTERNET,AKILLI TELEFON,BİLGİSAYAR, TABLET, OYUN KONSOLU) İLE BÜYÜMESİ BU ORANI ARTIRMIŞTIR.</a:t>
            </a:r>
            <a:endParaRPr lang="tr-TR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İçerik Yer Tutucusu 5" descr="metin, ahşap içeren bir resim&#10;&#10;Açıklama otomatik olarak oluşturuldu">
            <a:extLst>
              <a:ext uri="{FF2B5EF4-FFF2-40B4-BE49-F238E27FC236}">
                <a16:creationId xmlns="" xmlns:a16="http://schemas.microsoft.com/office/drawing/2014/main" id="{C99DB269-3D0B-451D-B3C4-42B4DF5539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850" r="2" b="2"/>
          <a:stretch/>
        </p:blipFill>
        <p:spPr>
          <a:xfrm>
            <a:off x="6170613" y="2051222"/>
            <a:ext cx="4169142" cy="3197537"/>
          </a:xfrm>
          <a:noFill/>
        </p:spPr>
      </p:pic>
    </p:spTree>
    <p:extLst>
      <p:ext uri="{BB962C8B-B14F-4D97-AF65-F5344CB8AC3E}">
        <p14:creationId xmlns="" xmlns:p14="http://schemas.microsoft.com/office/powerpoint/2010/main" val="352104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="" xmlns:a16="http://schemas.microsoft.com/office/drawing/2014/main" id="{FEF215E1-8BAB-4FF4-AF24-AB005D6DDE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7356242" y="2338576"/>
            <a:ext cx="3276599" cy="3147824"/>
          </a:xfrm>
          <a:noFill/>
        </p:spPr>
      </p:pic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B9E46475-48EB-4F17-9E1F-619350AE9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9899" y="2372497"/>
            <a:ext cx="5334000" cy="311390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tr-TR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-TEKNOLOJİNİN SON ZAMANLARDA HIZLICA HAYATIMIZA GİRMESİ VE HAYATIMIZIN HER ALANINDA BİR İHTİYAÇ OLARAK ORTAYA ÇIKMASI İNSANLARIN (ÖZELLİKLE ERGEN VE GENÇLERİN)HAYATINDA KİMİ ZAMAN OLUMSUZ SONUÇLARA NEDEN OLABİLMİŞTİR.</a:t>
            </a:r>
            <a:endParaRPr lang="tr-TR" b="1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-İNTERNETİN KÖTÜYE KULLANIMI, ONLİNE OYUN BAĞIMLILIĞI, SOSYAL MMEDYA BAĞIMLILIĞI GİBİ SORUNU İFADE EDEN TERİMLERİN ALANYAZINDA KULLANILMASI TEKNOLOJİ BAZLI SORUNLARIN CİDDİ BİR KONU OLDUĞUNU GÖZLER ÖNÜNE SERMİŞTİR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88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81832A3-F96C-488D-89D3-00C9A682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66120"/>
            <a:ext cx="5334001" cy="1169772"/>
          </a:xfrm>
        </p:spPr>
        <p:txBody>
          <a:bodyPr anchor="b">
            <a:normAutofit/>
          </a:bodyPr>
          <a:lstStyle/>
          <a:p>
            <a:r>
              <a:rPr lang="tr-TR" dirty="0" smtClean="0"/>
              <a:t>TEKNOLOJİ BAĞIMLILIĞI VE ERGENLİK</a:t>
            </a:r>
            <a:endParaRPr lang="en-US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="" xmlns:a16="http://schemas.microsoft.com/office/drawing/2014/main" id="{E57FF952-62A1-4980-8222-BEEAAA8462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7371740" y="2205926"/>
            <a:ext cx="3276599" cy="3276599"/>
          </a:xfrm>
          <a:noFill/>
        </p:spPr>
      </p:pic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24EEC295-4DA0-407D-86A4-16795A9C5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174789"/>
            <a:ext cx="5334000" cy="331161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tr-TR" dirty="0" smtClean="0"/>
              <a:t>ERGENLİK DÖNEMİNE AİT HEYECAN ARAMA VE RİSK ALMA DAVRANIŞLARI, BAĞIMLILIKLARA OLAN EĞİLİMİNİ ARTIRMAKTADIR.</a:t>
            </a:r>
            <a:endParaRPr lang="tr-TR" dirty="0"/>
          </a:p>
          <a:p>
            <a:r>
              <a:rPr lang="tr-TR" dirty="0" smtClean="0"/>
              <a:t>ÜLKEMİZDE YAPILAN ARAŞTIRMALAR TEKNOLOJİ BAĞIMLILIĞININ ERGENLER ARASINDA %2,33 İLE %14 ARASINDA DEĞİŞTİĞİNİ GÖSTERMEKTEDİR.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43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CD9A85F-E394-437E-9F7E-F68B8898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462" y="1534332"/>
            <a:ext cx="9905998" cy="7063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TEKNOLOJİ BAĞIMLILIĞI VE GENÇLER</a:t>
            </a:r>
            <a:endParaRPr lang="en-US" dirty="0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8858EE2A-4E01-4843-94E1-DA846E956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487827"/>
            <a:ext cx="4876800" cy="330337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ERGENLERDE OLDUĞU GİBİ GENÇLER ARASINDA DA TEKNOLOJİ BAĞIMLILIĞI GÖZE ÇARPMAKTA.</a:t>
            </a:r>
            <a:endParaRPr lang="tr-T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İNSANLAR, ÖZELLİKLE GENÇLER ENERJİLERİNİ AÇIĞA ÇIKARTMAK, GÖRÜNÜR OLMAK/KENDİNİ İFADE ETMEK VE AKRANLARIYLA SOSYALLEŞMEK GİBİ TEMEL İHTİYAÇLARA  SAHİPTİRLER.</a:t>
            </a:r>
            <a:endParaRPr lang="tr-T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İHTİYAÇLAR GÜNDELİK HAYATTA YERİNE GETİRİLMEDİĞİNDE GENÇLER TEKNOLOJİK CİHAZLARA YÖNELEBİLMEKTE  VE BU İHTİYAÇLARINI  İNTERNET ORTAMINDA KARŞILAMAYA ÇALIŞMAKTA.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İçerik Yer Tutucusu 5" descr="metin, ahşap içeren bir resim&#10;&#10;Açıklama otomatik olarak oluşturuldu">
            <a:extLst>
              <a:ext uri="{FF2B5EF4-FFF2-40B4-BE49-F238E27FC236}">
                <a16:creationId xmlns="" xmlns:a16="http://schemas.microsoft.com/office/drawing/2014/main" id="{40FEBCCD-F8D5-491F-9754-5C8AB3E0D9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850" r="2" b="2"/>
          <a:stretch/>
        </p:blipFill>
        <p:spPr>
          <a:xfrm>
            <a:off x="6170612" y="2487828"/>
            <a:ext cx="4876800" cy="3270422"/>
          </a:xfrm>
          <a:noFill/>
        </p:spPr>
      </p:pic>
    </p:spTree>
    <p:extLst>
      <p:ext uri="{BB962C8B-B14F-4D97-AF65-F5344CB8AC3E}">
        <p14:creationId xmlns="" xmlns:p14="http://schemas.microsoft.com/office/powerpoint/2010/main" val="3414287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7380_TF34100736.potx" id="{94F35091-4187-4955-B7CA-45895008D3AF}" vid="{C1AD69F5-526E-4409-AD58-3E32A902FE0C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05A9AC-14F2-42E4-904B-43004658B9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137551-CD8F-4200-B612-C4D85FD8307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190339A-8661-42A0-BCF8-FCB14B654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712</TotalTime>
  <Words>705</Words>
  <Application>Microsoft Office PowerPoint</Application>
  <PresentationFormat>Özel</PresentationFormat>
  <Paragraphs>87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Ağ</vt:lpstr>
      <vt:lpstr>TEKNOLOJİ BAĞIMLILIĞI</vt:lpstr>
      <vt:lpstr>TEKNLOJİ BAĞIMLILIĞI NEDİR?</vt:lpstr>
      <vt:lpstr>Teknoloji şüphesiz ki insanların hayatına kolaylık sağlaması adına ortaya çıkmıştır; ancak kimi zaman teknolojik cihazlar kötüye kullanılabilmektedir.</vt:lpstr>
      <vt:lpstr>Slayt 4</vt:lpstr>
      <vt:lpstr>Ülkemizde internet kullanım oranı</vt:lpstr>
      <vt:lpstr>Slayt 6</vt:lpstr>
      <vt:lpstr>Slayt 7</vt:lpstr>
      <vt:lpstr>TEKNOLOJİ BAĞIMLILIĞI VE ERGENLİK</vt:lpstr>
      <vt:lpstr>TEKNOLOJİ BAĞIMLILIĞI VE GENÇLER</vt:lpstr>
      <vt:lpstr>RİSK FAKTÖRLERİ</vt:lpstr>
      <vt:lpstr>RİSK FAKTÖRLERİ</vt:lpstr>
      <vt:lpstr>TEKNOLOJİ BAĞIMLILIĞI BELİRTİLERİ</vt:lpstr>
      <vt:lpstr>TEKNOLOJİ BAĞIMLILIĞININ BELİRTİLERİ</vt:lpstr>
      <vt:lpstr>TEKNOLOJİNİN KÖTÜYE KULLANILMASI BİREYİN FARKLI ALANLARDA OLUMSUZ ETKİLENMESİNE SEBEP OLUR.</vt:lpstr>
      <vt:lpstr>OLUMSUZ TEKNOLOJİ KULLANIMINA YÖNELİK NELER YAPILMALI?</vt:lpstr>
      <vt:lpstr>OLUMSUZ TEKNOLOJİ KULLANIMIBNA YÖNELİK NELER YAPILMALI?</vt:lpstr>
      <vt:lpstr>NE YAPMALIYIZ?</vt:lpstr>
      <vt:lpstr>NE YAPMAMALIYIZ?</vt:lpstr>
      <vt:lpstr>Türkİye BağImlIlIkla Mücadele ProgramI</vt:lpstr>
      <vt:lpstr>Kaynakça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 Bağımlılığı </dc:title>
  <dc:creator>varol ardil</dc:creator>
  <cp:lastModifiedBy>cASPER</cp:lastModifiedBy>
  <cp:revision>35</cp:revision>
  <dcterms:created xsi:type="dcterms:W3CDTF">2020-12-31T11:38:07Z</dcterms:created>
  <dcterms:modified xsi:type="dcterms:W3CDTF">2021-03-03T08:17:50Z</dcterms:modified>
</cp:coreProperties>
</file>