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72" r:id="rId2"/>
    <p:sldId id="256" r:id="rId3"/>
    <p:sldId id="257" r:id="rId4"/>
    <p:sldId id="258" r:id="rId5"/>
    <p:sldId id="259" r:id="rId6"/>
    <p:sldId id="260" r:id="rId7"/>
    <p:sldId id="262" r:id="rId8"/>
    <p:sldId id="263" r:id="rId9"/>
    <p:sldId id="264" r:id="rId10"/>
    <p:sldId id="265" r:id="rId11"/>
    <p:sldId id="261"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116" d="100"/>
          <a:sy n="116" d="100"/>
        </p:scale>
        <p:origin x="-38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3137D2A-EC6D-4EC4-AE5A-0B98A32259D5}" type="datetimeFigureOut">
              <a:rPr lang="tr-TR" smtClean="0"/>
              <a:pPr/>
              <a:t>22.4.2021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091B9CB-9A9B-453C-8E52-C6DEB56856AE}" type="slidenum">
              <a:rPr lang="tr-TR" smtClean="0"/>
              <a:pPr/>
              <a:t>‹#›</a:t>
            </a:fld>
            <a:endParaRPr lang="tr-TR"/>
          </a:p>
        </p:txBody>
      </p:sp>
    </p:spTree>
    <p:extLst>
      <p:ext uri="{BB962C8B-B14F-4D97-AF65-F5344CB8AC3E}">
        <p14:creationId xmlns="" xmlns:p14="http://schemas.microsoft.com/office/powerpoint/2010/main" val="3778343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3137D2A-EC6D-4EC4-AE5A-0B98A32259D5}" type="datetimeFigureOut">
              <a:rPr lang="tr-TR" smtClean="0"/>
              <a:pPr/>
              <a:t>22.4.2021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091B9CB-9A9B-453C-8E52-C6DEB56856AE}" type="slidenum">
              <a:rPr lang="tr-TR" smtClean="0"/>
              <a:pPr/>
              <a:t>‹#›</a:t>
            </a:fld>
            <a:endParaRPr lang="tr-TR"/>
          </a:p>
        </p:txBody>
      </p:sp>
    </p:spTree>
    <p:extLst>
      <p:ext uri="{BB962C8B-B14F-4D97-AF65-F5344CB8AC3E}">
        <p14:creationId xmlns="" xmlns:p14="http://schemas.microsoft.com/office/powerpoint/2010/main" val="3790151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3137D2A-EC6D-4EC4-AE5A-0B98A32259D5}" type="datetimeFigureOut">
              <a:rPr lang="tr-TR" smtClean="0"/>
              <a:pPr/>
              <a:t>22.4.2021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091B9CB-9A9B-453C-8E52-C6DEB56856AE}"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2592320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3137D2A-EC6D-4EC4-AE5A-0B98A32259D5}" type="datetimeFigureOut">
              <a:rPr lang="tr-TR" smtClean="0"/>
              <a:pPr/>
              <a:t>22.4.2021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91B9CB-9A9B-453C-8E52-C6DEB56856AE}" type="slidenum">
              <a:rPr lang="tr-TR" smtClean="0"/>
              <a:pPr/>
              <a:t>‹#›</a:t>
            </a:fld>
            <a:endParaRPr lang="tr-TR"/>
          </a:p>
        </p:txBody>
      </p:sp>
    </p:spTree>
    <p:extLst>
      <p:ext uri="{BB962C8B-B14F-4D97-AF65-F5344CB8AC3E}">
        <p14:creationId xmlns="" xmlns:p14="http://schemas.microsoft.com/office/powerpoint/2010/main" val="11675386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3137D2A-EC6D-4EC4-AE5A-0B98A32259D5}" type="datetimeFigureOut">
              <a:rPr lang="tr-TR" smtClean="0"/>
              <a:pPr/>
              <a:t>22.4.2021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91B9CB-9A9B-453C-8E52-C6DEB56856AE}"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26623358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3137D2A-EC6D-4EC4-AE5A-0B98A32259D5}" type="datetimeFigureOut">
              <a:rPr lang="tr-TR" smtClean="0"/>
              <a:pPr/>
              <a:t>22.4.2021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91B9CB-9A9B-453C-8E52-C6DEB56856AE}" type="slidenum">
              <a:rPr lang="tr-TR" smtClean="0"/>
              <a:pPr/>
              <a:t>‹#›</a:t>
            </a:fld>
            <a:endParaRPr lang="tr-TR"/>
          </a:p>
        </p:txBody>
      </p:sp>
    </p:spTree>
    <p:extLst>
      <p:ext uri="{BB962C8B-B14F-4D97-AF65-F5344CB8AC3E}">
        <p14:creationId xmlns="" xmlns:p14="http://schemas.microsoft.com/office/powerpoint/2010/main" val="5496746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3137D2A-EC6D-4EC4-AE5A-0B98A32259D5}" type="datetimeFigureOut">
              <a:rPr lang="tr-TR" smtClean="0"/>
              <a:pPr/>
              <a:t>22.4.2021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91B9CB-9A9B-453C-8E52-C6DEB56856AE}" type="slidenum">
              <a:rPr lang="tr-TR" smtClean="0"/>
              <a:pPr/>
              <a:t>‹#›</a:t>
            </a:fld>
            <a:endParaRPr lang="tr-TR"/>
          </a:p>
        </p:txBody>
      </p:sp>
    </p:spTree>
    <p:extLst>
      <p:ext uri="{BB962C8B-B14F-4D97-AF65-F5344CB8AC3E}">
        <p14:creationId xmlns="" xmlns:p14="http://schemas.microsoft.com/office/powerpoint/2010/main" val="4092214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3137D2A-EC6D-4EC4-AE5A-0B98A32259D5}" type="datetimeFigureOut">
              <a:rPr lang="tr-TR" smtClean="0"/>
              <a:pPr/>
              <a:t>22.4.2021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91B9CB-9A9B-453C-8E52-C6DEB56856AE}" type="slidenum">
              <a:rPr lang="tr-TR" smtClean="0"/>
              <a:pPr/>
              <a:t>‹#›</a:t>
            </a:fld>
            <a:endParaRPr lang="tr-TR"/>
          </a:p>
        </p:txBody>
      </p:sp>
    </p:spTree>
    <p:extLst>
      <p:ext uri="{BB962C8B-B14F-4D97-AF65-F5344CB8AC3E}">
        <p14:creationId xmlns="" xmlns:p14="http://schemas.microsoft.com/office/powerpoint/2010/main" val="2448563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3137D2A-EC6D-4EC4-AE5A-0B98A32259D5}" type="datetimeFigureOut">
              <a:rPr lang="tr-TR" smtClean="0"/>
              <a:pPr/>
              <a:t>22.4.2021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91B9CB-9A9B-453C-8E52-C6DEB56856AE}" type="slidenum">
              <a:rPr lang="tr-TR" smtClean="0"/>
              <a:pPr/>
              <a:t>‹#›</a:t>
            </a:fld>
            <a:endParaRPr lang="tr-TR"/>
          </a:p>
        </p:txBody>
      </p:sp>
    </p:spTree>
    <p:extLst>
      <p:ext uri="{BB962C8B-B14F-4D97-AF65-F5344CB8AC3E}">
        <p14:creationId xmlns="" xmlns:p14="http://schemas.microsoft.com/office/powerpoint/2010/main" val="445073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3137D2A-EC6D-4EC4-AE5A-0B98A32259D5}" type="datetimeFigureOut">
              <a:rPr lang="tr-TR" smtClean="0"/>
              <a:pPr/>
              <a:t>22.4.2021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091B9CB-9A9B-453C-8E52-C6DEB56856AE}" type="slidenum">
              <a:rPr lang="tr-TR" smtClean="0"/>
              <a:pPr/>
              <a:t>‹#›</a:t>
            </a:fld>
            <a:endParaRPr lang="tr-TR"/>
          </a:p>
        </p:txBody>
      </p:sp>
    </p:spTree>
    <p:extLst>
      <p:ext uri="{BB962C8B-B14F-4D97-AF65-F5344CB8AC3E}">
        <p14:creationId xmlns="" xmlns:p14="http://schemas.microsoft.com/office/powerpoint/2010/main" val="89486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3137D2A-EC6D-4EC4-AE5A-0B98A32259D5}" type="datetimeFigureOut">
              <a:rPr lang="tr-TR" smtClean="0"/>
              <a:pPr/>
              <a:t>22.4.2021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091B9CB-9A9B-453C-8E52-C6DEB56856AE}" type="slidenum">
              <a:rPr lang="tr-TR" smtClean="0"/>
              <a:pPr/>
              <a:t>‹#›</a:t>
            </a:fld>
            <a:endParaRPr lang="tr-TR"/>
          </a:p>
        </p:txBody>
      </p:sp>
    </p:spTree>
    <p:extLst>
      <p:ext uri="{BB962C8B-B14F-4D97-AF65-F5344CB8AC3E}">
        <p14:creationId xmlns="" xmlns:p14="http://schemas.microsoft.com/office/powerpoint/2010/main" val="2364260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3137D2A-EC6D-4EC4-AE5A-0B98A32259D5}" type="datetimeFigureOut">
              <a:rPr lang="tr-TR" smtClean="0"/>
              <a:pPr/>
              <a:t>22.4.2021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091B9CB-9A9B-453C-8E52-C6DEB56856AE}" type="slidenum">
              <a:rPr lang="tr-TR" smtClean="0"/>
              <a:pPr/>
              <a:t>‹#›</a:t>
            </a:fld>
            <a:endParaRPr lang="tr-TR"/>
          </a:p>
        </p:txBody>
      </p:sp>
    </p:spTree>
    <p:extLst>
      <p:ext uri="{BB962C8B-B14F-4D97-AF65-F5344CB8AC3E}">
        <p14:creationId xmlns="" xmlns:p14="http://schemas.microsoft.com/office/powerpoint/2010/main" val="528698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3137D2A-EC6D-4EC4-AE5A-0B98A32259D5}" type="datetimeFigureOut">
              <a:rPr lang="tr-TR" smtClean="0"/>
              <a:pPr/>
              <a:t>22.4.2021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091B9CB-9A9B-453C-8E52-C6DEB56856AE}" type="slidenum">
              <a:rPr lang="tr-TR" smtClean="0"/>
              <a:pPr/>
              <a:t>‹#›</a:t>
            </a:fld>
            <a:endParaRPr lang="tr-TR"/>
          </a:p>
        </p:txBody>
      </p:sp>
    </p:spTree>
    <p:extLst>
      <p:ext uri="{BB962C8B-B14F-4D97-AF65-F5344CB8AC3E}">
        <p14:creationId xmlns="" xmlns:p14="http://schemas.microsoft.com/office/powerpoint/2010/main" val="619264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137D2A-EC6D-4EC4-AE5A-0B98A32259D5}" type="datetimeFigureOut">
              <a:rPr lang="tr-TR" smtClean="0"/>
              <a:pPr/>
              <a:t>22.4.2021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091B9CB-9A9B-453C-8E52-C6DEB56856AE}" type="slidenum">
              <a:rPr lang="tr-TR" smtClean="0"/>
              <a:pPr/>
              <a:t>‹#›</a:t>
            </a:fld>
            <a:endParaRPr lang="tr-TR"/>
          </a:p>
        </p:txBody>
      </p:sp>
    </p:spTree>
    <p:extLst>
      <p:ext uri="{BB962C8B-B14F-4D97-AF65-F5344CB8AC3E}">
        <p14:creationId xmlns="" xmlns:p14="http://schemas.microsoft.com/office/powerpoint/2010/main" val="3597462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3137D2A-EC6D-4EC4-AE5A-0B98A32259D5}" type="datetimeFigureOut">
              <a:rPr lang="tr-TR" smtClean="0"/>
              <a:pPr/>
              <a:t>22.4.2021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091B9CB-9A9B-453C-8E52-C6DEB56856AE}" type="slidenum">
              <a:rPr lang="tr-TR" smtClean="0"/>
              <a:pPr/>
              <a:t>‹#›</a:t>
            </a:fld>
            <a:endParaRPr lang="tr-TR"/>
          </a:p>
        </p:txBody>
      </p:sp>
    </p:spTree>
    <p:extLst>
      <p:ext uri="{BB962C8B-B14F-4D97-AF65-F5344CB8AC3E}">
        <p14:creationId xmlns="" xmlns:p14="http://schemas.microsoft.com/office/powerpoint/2010/main" val="29089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3137D2A-EC6D-4EC4-AE5A-0B98A32259D5}" type="datetimeFigureOut">
              <a:rPr lang="tr-TR" smtClean="0"/>
              <a:pPr/>
              <a:t>22.4.2021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91B9CB-9A9B-453C-8E52-C6DEB56856AE}" type="slidenum">
              <a:rPr lang="tr-TR" smtClean="0"/>
              <a:pPr/>
              <a:t>‹#›</a:t>
            </a:fld>
            <a:endParaRPr lang="tr-TR"/>
          </a:p>
        </p:txBody>
      </p:sp>
    </p:spTree>
    <p:extLst>
      <p:ext uri="{BB962C8B-B14F-4D97-AF65-F5344CB8AC3E}">
        <p14:creationId xmlns="" xmlns:p14="http://schemas.microsoft.com/office/powerpoint/2010/main" val="1720591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3137D2A-EC6D-4EC4-AE5A-0B98A32259D5}" type="datetimeFigureOut">
              <a:rPr lang="tr-TR" smtClean="0"/>
              <a:pPr/>
              <a:t>22.4.2021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091B9CB-9A9B-453C-8E52-C6DEB56856AE}" type="slidenum">
              <a:rPr lang="tr-TR" smtClean="0"/>
              <a:pPr/>
              <a:t>‹#›</a:t>
            </a:fld>
            <a:endParaRPr lang="tr-TR"/>
          </a:p>
        </p:txBody>
      </p:sp>
    </p:spTree>
    <p:extLst>
      <p:ext uri="{BB962C8B-B14F-4D97-AF65-F5344CB8AC3E}">
        <p14:creationId xmlns="" xmlns:p14="http://schemas.microsoft.com/office/powerpoint/2010/main" val="26148649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C74912EE-743F-46C6-BD7B-21A4BBE913DD}"/>
              </a:ext>
            </a:extLst>
          </p:cNvPr>
          <p:cNvSpPr>
            <a:spLocks noGrp="1"/>
          </p:cNvSpPr>
          <p:nvPr>
            <p:ph type="title"/>
          </p:nvPr>
        </p:nvSpPr>
        <p:spPr>
          <a:xfrm>
            <a:off x="1638300" y="1441622"/>
            <a:ext cx="8915400" cy="1985319"/>
          </a:xfrm>
        </p:spPr>
        <p:txBody>
          <a:bodyPr/>
          <a:lstStyle/>
          <a:p>
            <a:pPr algn="ctr"/>
            <a:r>
              <a:rPr lang="tr-TR" b="1" dirty="0"/>
              <a:t>EĞİTSEL DEĞERLENDİRME SÜRECİ</a:t>
            </a:r>
          </a:p>
        </p:txBody>
      </p:sp>
      <p:sp>
        <p:nvSpPr>
          <p:cNvPr id="3" name="Metin Yer Tutucusu 2">
            <a:extLst>
              <a:ext uri="{FF2B5EF4-FFF2-40B4-BE49-F238E27FC236}">
                <a16:creationId xmlns="" xmlns:a16="http://schemas.microsoft.com/office/drawing/2014/main" id="{BDEF4719-B9BA-4A0B-B59B-DAD2BDEA75CA}"/>
              </a:ext>
            </a:extLst>
          </p:cNvPr>
          <p:cNvSpPr>
            <a:spLocks noGrp="1"/>
          </p:cNvSpPr>
          <p:nvPr>
            <p:ph type="body" sz="half" idx="2"/>
          </p:nvPr>
        </p:nvSpPr>
        <p:spPr>
          <a:xfrm flipH="1">
            <a:off x="2619631" y="3772930"/>
            <a:ext cx="6993924" cy="1433383"/>
          </a:xfrm>
        </p:spPr>
        <p:txBody>
          <a:bodyPr>
            <a:noAutofit/>
          </a:bodyPr>
          <a:lstStyle/>
          <a:p>
            <a:pPr algn="ctr"/>
            <a:r>
              <a:rPr lang="tr-TR" sz="1600" dirty="0" smtClean="0"/>
              <a:t> </a:t>
            </a:r>
            <a:endParaRPr lang="tr-TR" sz="1600" dirty="0"/>
          </a:p>
          <a:p>
            <a:pPr algn="ctr"/>
            <a:r>
              <a:rPr lang="tr-TR" sz="1600" b="1" dirty="0" smtClean="0">
                <a:solidFill>
                  <a:schemeClr val="accent1">
                    <a:lumMod val="50000"/>
                  </a:schemeClr>
                </a:solidFill>
              </a:rPr>
              <a:t>ÖZEL EĞİTİM ÖĞRETMENİ</a:t>
            </a:r>
          </a:p>
          <a:p>
            <a:pPr algn="ctr"/>
            <a:r>
              <a:rPr lang="tr-TR" sz="1600" b="1" dirty="0" smtClean="0">
                <a:solidFill>
                  <a:schemeClr val="accent1">
                    <a:lumMod val="50000"/>
                  </a:schemeClr>
                </a:solidFill>
              </a:rPr>
              <a:t>ZAFER </a:t>
            </a:r>
            <a:r>
              <a:rPr lang="tr-TR" sz="1600" b="1" dirty="0">
                <a:solidFill>
                  <a:schemeClr val="accent1">
                    <a:lumMod val="50000"/>
                  </a:schemeClr>
                </a:solidFill>
              </a:rPr>
              <a:t>ÜCAR </a:t>
            </a:r>
            <a:endParaRPr lang="tr-TR" sz="1600" b="1" dirty="0" smtClean="0">
              <a:solidFill>
                <a:schemeClr val="accent1">
                  <a:lumMod val="50000"/>
                </a:schemeClr>
              </a:solidFill>
            </a:endParaRPr>
          </a:p>
          <a:p>
            <a:pPr algn="ctr"/>
            <a:r>
              <a:rPr lang="tr-TR" sz="1600" b="1" dirty="0" smtClean="0">
                <a:solidFill>
                  <a:schemeClr val="accent1">
                    <a:lumMod val="50000"/>
                  </a:schemeClr>
                </a:solidFill>
              </a:rPr>
              <a:t>YÜKSEKOVA RAM</a:t>
            </a:r>
            <a:endParaRPr lang="tr-TR" sz="1600" b="1" dirty="0">
              <a:solidFill>
                <a:schemeClr val="accent1">
                  <a:lumMod val="50000"/>
                </a:schemeClr>
              </a:solidFill>
            </a:endParaRPr>
          </a:p>
        </p:txBody>
      </p:sp>
    </p:spTree>
    <p:extLst>
      <p:ext uri="{BB962C8B-B14F-4D97-AF65-F5344CB8AC3E}">
        <p14:creationId xmlns="" xmlns:p14="http://schemas.microsoft.com/office/powerpoint/2010/main" val="3754639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B7035A3A-C7FC-4EF7-AD60-A0BDA5E77318}"/>
              </a:ext>
            </a:extLst>
          </p:cNvPr>
          <p:cNvSpPr>
            <a:spLocks noGrp="1"/>
          </p:cNvSpPr>
          <p:nvPr>
            <p:ph idx="1"/>
          </p:nvPr>
        </p:nvSpPr>
        <p:spPr>
          <a:xfrm>
            <a:off x="1828800" y="2150615"/>
            <a:ext cx="8534400" cy="3615267"/>
          </a:xfrm>
        </p:spPr>
        <p:txBody>
          <a:bodyPr>
            <a:normAutofit/>
          </a:bodyPr>
          <a:lstStyle/>
          <a:p>
            <a:pPr marL="0" indent="0">
              <a:buNone/>
            </a:pPr>
            <a:r>
              <a:rPr lang="tr-TR" sz="2400" dirty="0"/>
              <a:t>    Eğitsel değerlendirme ve tanılama sonucunda özel eğitime ihtiyacı olduğu belirlenen çocuklar için Özel Eğitim Değerlendirme Kurulu Raporu ve Eğitim Planı hazırlanır. Ayrıca ihtiyaç olması ve velinin talebi doğrultusunda bireyin özel eğitim ve rehabilitasyon merkezine devam edebilmesi için rapor düzenlenir. Özel eğitim ve rehabilitasyon merkezine devam edecek birey için en fazla 2 yılda bir raporun yenilenmesi gerekir. </a:t>
            </a:r>
          </a:p>
        </p:txBody>
      </p:sp>
    </p:spTree>
    <p:extLst>
      <p:ext uri="{BB962C8B-B14F-4D97-AF65-F5344CB8AC3E}">
        <p14:creationId xmlns="" xmlns:p14="http://schemas.microsoft.com/office/powerpoint/2010/main" val="3359826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59A89493-C102-47EA-AF40-A7BE04C63FA5}"/>
              </a:ext>
            </a:extLst>
          </p:cNvPr>
          <p:cNvSpPr>
            <a:spLocks noGrp="1"/>
          </p:cNvSpPr>
          <p:nvPr>
            <p:ph idx="1"/>
          </p:nvPr>
        </p:nvSpPr>
        <p:spPr>
          <a:xfrm>
            <a:off x="1536468" y="1768875"/>
            <a:ext cx="8534400" cy="3615267"/>
          </a:xfrm>
        </p:spPr>
        <p:txBody>
          <a:bodyPr>
            <a:noAutofit/>
          </a:bodyPr>
          <a:lstStyle/>
          <a:p>
            <a:pPr marL="0" indent="0" algn="ctr">
              <a:buNone/>
            </a:pPr>
            <a:r>
              <a:rPr lang="tr-TR" sz="2400" b="1" dirty="0"/>
              <a:t>Özel Eğitim Değerlendirme Kurulu </a:t>
            </a:r>
          </a:p>
          <a:p>
            <a:r>
              <a:rPr lang="tr-TR" sz="2400" dirty="0"/>
              <a:t>RAM müdürlüğünün teklifi ve il veya ilçe milli eğitim müdürlüğünün onayı ile RAM’larda oluşturulur.</a:t>
            </a:r>
          </a:p>
          <a:p>
            <a:r>
              <a:rPr lang="tr-TR" sz="2400" dirty="0"/>
              <a:t>Bu kurul müdür yardımcısı başkanlığında; </a:t>
            </a:r>
          </a:p>
          <a:p>
            <a:r>
              <a:rPr lang="tr-TR" sz="2400" dirty="0"/>
              <a:t>Özel Eğitim Hizmetleri Bölüm Başkanı, </a:t>
            </a:r>
          </a:p>
          <a:p>
            <a:r>
              <a:rPr lang="tr-TR" sz="2400" dirty="0"/>
              <a:t>En az bir okul psikolojik danışmanı, </a:t>
            </a:r>
          </a:p>
          <a:p>
            <a:r>
              <a:rPr lang="tr-TR" sz="2400" dirty="0"/>
              <a:t>En az bir özel eğitim öğretmeninden oluşur. </a:t>
            </a:r>
          </a:p>
          <a:p>
            <a:r>
              <a:rPr lang="tr-TR" sz="2400" dirty="0"/>
              <a:t>Bu kurula ilgili bireyin kendisi veya velisi üye olarak katılabilir.</a:t>
            </a:r>
          </a:p>
        </p:txBody>
      </p:sp>
    </p:spTree>
    <p:extLst>
      <p:ext uri="{BB962C8B-B14F-4D97-AF65-F5344CB8AC3E}">
        <p14:creationId xmlns="" xmlns:p14="http://schemas.microsoft.com/office/powerpoint/2010/main" val="2362340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18245E08-2582-467C-A760-777969993DE6}"/>
              </a:ext>
            </a:extLst>
          </p:cNvPr>
          <p:cNvSpPr>
            <a:spLocks noGrp="1"/>
          </p:cNvSpPr>
          <p:nvPr>
            <p:ph idx="1"/>
          </p:nvPr>
        </p:nvSpPr>
        <p:spPr>
          <a:xfrm>
            <a:off x="1722899" y="2390312"/>
            <a:ext cx="8534400" cy="3193742"/>
          </a:xfrm>
        </p:spPr>
        <p:txBody>
          <a:bodyPr>
            <a:noAutofit/>
          </a:bodyPr>
          <a:lstStyle/>
          <a:p>
            <a:pPr marL="0" indent="0">
              <a:buNone/>
            </a:pPr>
            <a:r>
              <a:rPr lang="tr-TR" sz="2400" dirty="0"/>
              <a:t>Özel Eğitim Değerlendirme Kuruluna gerektiğinde; eğitim programcısı, odyolog, psikolog, psikometrist, sosyal çalışmacı, dil ve konuşma terapisti, fizyoterapist, uzman hekim gibi diğer meslek elemanlarından seçilecek birer kişi, çıraklık ve yaygın eğitime gidecekler için ilgili kurum temsilcisi, özel eğitim gerektiren bireyin çalıştığı kurumdaki iş yeri temsilcisi de katılabilir. </a:t>
            </a:r>
          </a:p>
        </p:txBody>
      </p:sp>
    </p:spTree>
    <p:extLst>
      <p:ext uri="{BB962C8B-B14F-4D97-AF65-F5344CB8AC3E}">
        <p14:creationId xmlns="" xmlns:p14="http://schemas.microsoft.com/office/powerpoint/2010/main" val="3928882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F25B8786-1147-4DEF-B1D1-ED8DFC99BDE6}"/>
              </a:ext>
            </a:extLst>
          </p:cNvPr>
          <p:cNvSpPr>
            <a:spLocks noGrp="1"/>
          </p:cNvSpPr>
          <p:nvPr>
            <p:ph idx="1"/>
          </p:nvPr>
        </p:nvSpPr>
        <p:spPr>
          <a:xfrm>
            <a:off x="1678511" y="2239392"/>
            <a:ext cx="8534400" cy="3615267"/>
          </a:xfrm>
        </p:spPr>
        <p:txBody>
          <a:bodyPr>
            <a:normAutofit/>
          </a:bodyPr>
          <a:lstStyle/>
          <a:p>
            <a:pPr marL="0" indent="0">
              <a:buNone/>
            </a:pPr>
            <a:r>
              <a:rPr lang="tr-TR" sz="2400" dirty="0"/>
              <a:t>    Özel Eğitim Değerlendirme Kurulunca, bilgilerine başvurulmak üzere; özel eğitim gerektiren bireyin sınıf ve alan öğretmeni, sınıf rehber öğretmeni, kayıtlı olduğu okulun veya kurumun müdürü, başvuru yapan kurum temsilcisi, özel eğitim hizmetleri kurul üyesi, üniversitelerin ilgili bölümlerinden öğretim üyesi ve sivil toplum kuruluşu temsilcisi de çağrılabilir. </a:t>
            </a:r>
          </a:p>
        </p:txBody>
      </p:sp>
    </p:spTree>
    <p:extLst>
      <p:ext uri="{BB962C8B-B14F-4D97-AF65-F5344CB8AC3E}">
        <p14:creationId xmlns="" xmlns:p14="http://schemas.microsoft.com/office/powerpoint/2010/main" val="391037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E4A5C8BC-6E1B-4E8B-A3E2-CADD2F93C5A0}"/>
              </a:ext>
            </a:extLst>
          </p:cNvPr>
          <p:cNvSpPr>
            <a:spLocks noGrp="1"/>
          </p:cNvSpPr>
          <p:nvPr>
            <p:ph idx="1"/>
          </p:nvPr>
        </p:nvSpPr>
        <p:spPr>
          <a:xfrm>
            <a:off x="1926454" y="1937550"/>
            <a:ext cx="8534400" cy="3615267"/>
          </a:xfrm>
        </p:spPr>
        <p:txBody>
          <a:bodyPr>
            <a:normAutofit/>
          </a:bodyPr>
          <a:lstStyle/>
          <a:p>
            <a:pPr marL="0" indent="0" algn="ctr">
              <a:buNone/>
            </a:pPr>
            <a:r>
              <a:rPr lang="tr-TR" sz="2400" b="1" dirty="0"/>
              <a:t>Eğitim Ortamına Yerleştirme Süreci </a:t>
            </a:r>
          </a:p>
          <a:p>
            <a:pPr marL="0" indent="0">
              <a:buNone/>
            </a:pPr>
            <a:r>
              <a:rPr lang="tr-TR" sz="2400" dirty="0"/>
              <a:t>     İl veya ilçe Milli Eğitim Müdürlükleri bünyelerindeki Özel Eğitim Hizmetleri Kurulu ve Özel Eğitim Değerlendirme Kurulu Raporu doğrultusunda özel eğitim gerektiren çocukları en uygun resmi okul veya kuruma yerleştirir. Çocuğun yaşına ve özelliklerine göre yerleştirilebileceği eğitim ortamları ilerleyen bölümlerde ayrıntılı olarak açıklanmaktadır.</a:t>
            </a:r>
          </a:p>
        </p:txBody>
      </p:sp>
    </p:spTree>
    <p:extLst>
      <p:ext uri="{BB962C8B-B14F-4D97-AF65-F5344CB8AC3E}">
        <p14:creationId xmlns="" xmlns:p14="http://schemas.microsoft.com/office/powerpoint/2010/main" val="2716084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F5A7C490-B646-4C64-9953-347E85EFC5AE}"/>
              </a:ext>
            </a:extLst>
          </p:cNvPr>
          <p:cNvSpPr>
            <a:spLocks noGrp="1"/>
          </p:cNvSpPr>
          <p:nvPr>
            <p:ph idx="1"/>
          </p:nvPr>
        </p:nvSpPr>
        <p:spPr>
          <a:xfrm>
            <a:off x="1038687" y="865572"/>
            <a:ext cx="9028591" cy="5992428"/>
          </a:xfrm>
        </p:spPr>
        <p:txBody>
          <a:bodyPr>
            <a:normAutofit/>
          </a:bodyPr>
          <a:lstStyle/>
          <a:p>
            <a:endParaRPr lang="tr-TR" sz="2400" dirty="0"/>
          </a:p>
          <a:p>
            <a:pPr marL="0" indent="0" algn="ctr">
              <a:buNone/>
            </a:pPr>
            <a:r>
              <a:rPr lang="tr-TR" sz="2400" b="1" dirty="0"/>
              <a:t>Eğitsel Değerlendirme ve Tanılama Hizmetlerinde İlkeler </a:t>
            </a:r>
          </a:p>
          <a:p>
            <a:r>
              <a:rPr kumimoji="0" lang="tr-TR" sz="2400" b="0" i="0" u="none" strike="noStrike" kern="1200" cap="none" spc="0" normalizeH="0" baseline="0" noProof="0" dirty="0">
                <a:ln>
                  <a:noFill/>
                </a:ln>
                <a:solidFill>
                  <a:srgbClr val="146194">
                    <a:lumMod val="75000"/>
                  </a:srgbClr>
                </a:solidFill>
                <a:effectLst/>
                <a:uLnTx/>
                <a:uFillTx/>
                <a:latin typeface="Century Gothic" panose="020B0502020202020204"/>
                <a:ea typeface="+mn-ea"/>
                <a:cs typeface="+mn-cs"/>
              </a:rPr>
              <a:t>Tanılama erken yaşta yapılmalıdır, </a:t>
            </a:r>
            <a:endParaRPr lang="tr-TR" sz="2400" dirty="0"/>
          </a:p>
          <a:p>
            <a:r>
              <a:rPr lang="tr-TR" sz="2400" dirty="0"/>
              <a:t>Bireyin tüm gelişim alanlarındaki özellikleri ve akademik disiplin alanlarındaki yeterlilikleri ile eğitim ihtiyaçları birlikte değerlendirilerek yapılmalıdır, </a:t>
            </a:r>
          </a:p>
          <a:p>
            <a:r>
              <a:rPr lang="tr-TR" sz="2400" dirty="0"/>
              <a:t>Fiziksel, sosyal ve psikolojik bakımdan birey için en uygun ortamda yapılmalıdır, </a:t>
            </a:r>
          </a:p>
          <a:p>
            <a:r>
              <a:rPr lang="tr-TR" sz="2400" dirty="0"/>
              <a:t>Bireyin yetersizliğine göre birden fazla yöntem ve teknik ile uygun ölçme araçları kullanılarak yapılmalıdır, </a:t>
            </a:r>
          </a:p>
          <a:p>
            <a:r>
              <a:rPr lang="tr-TR" sz="2400" dirty="0"/>
              <a:t>Bireyin eğitim ihtiyacı ve gelişimi dikkate alınarak gerektiğinde tekrarlanabilir, </a:t>
            </a:r>
          </a:p>
        </p:txBody>
      </p:sp>
    </p:spTree>
    <p:extLst>
      <p:ext uri="{BB962C8B-B14F-4D97-AF65-F5344CB8AC3E}">
        <p14:creationId xmlns="" xmlns:p14="http://schemas.microsoft.com/office/powerpoint/2010/main" val="3677717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BF5FC258-00AC-42A4-9734-E205360C14AD}"/>
              </a:ext>
            </a:extLst>
          </p:cNvPr>
          <p:cNvSpPr>
            <a:spLocks noGrp="1"/>
          </p:cNvSpPr>
          <p:nvPr>
            <p:ph idx="1"/>
          </p:nvPr>
        </p:nvSpPr>
        <p:spPr>
          <a:xfrm>
            <a:off x="1385548" y="1621366"/>
            <a:ext cx="8534400" cy="3900545"/>
          </a:xfrm>
        </p:spPr>
        <p:txBody>
          <a:bodyPr>
            <a:noAutofit/>
          </a:bodyPr>
          <a:lstStyle/>
          <a:p>
            <a:r>
              <a:rPr lang="tr-TR" sz="2400" dirty="0"/>
              <a:t>Bireyin öğrenme ortamları ile yeterli ve yetersiz olduğu yönler birlikte değerlendirilmelidir, </a:t>
            </a:r>
          </a:p>
          <a:p>
            <a:r>
              <a:rPr lang="tr-TR" sz="2400" dirty="0"/>
              <a:t>Eğitsel değerlendirme ve tanılama sürecinde veli, okul ve uzmanlar iş birliği içinde çalışmalıdırlar, </a:t>
            </a:r>
          </a:p>
          <a:p>
            <a:r>
              <a:rPr lang="tr-TR" sz="2400" dirty="0"/>
              <a:t>Ailenin ve gerektiğinde bireyin görüşü alınmalıdır, </a:t>
            </a:r>
          </a:p>
          <a:p>
            <a:r>
              <a:rPr lang="tr-TR" sz="2400" dirty="0"/>
              <a:t>Tanılama süreciyle ilgili olarak birey ile ailenin görüş ve onayları alınmadan hiçbir açıklama yapılamaz. Eğitsel değerlendirme ve tanılama sonuçları sadece yasal ve eğitimle ilgili kararlar almak için kullanılmalıdır.</a:t>
            </a:r>
          </a:p>
        </p:txBody>
      </p:sp>
    </p:spTree>
    <p:extLst>
      <p:ext uri="{BB962C8B-B14F-4D97-AF65-F5344CB8AC3E}">
        <p14:creationId xmlns="" xmlns:p14="http://schemas.microsoft.com/office/powerpoint/2010/main" val="3859515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0A0C7299-297C-46C6-A8B1-7A125C0A3D29}"/>
              </a:ext>
            </a:extLst>
          </p:cNvPr>
          <p:cNvSpPr>
            <a:spLocks noGrp="1"/>
          </p:cNvSpPr>
          <p:nvPr>
            <p:ph idx="1"/>
          </p:nvPr>
        </p:nvSpPr>
        <p:spPr>
          <a:xfrm>
            <a:off x="1638300" y="1228078"/>
            <a:ext cx="8915400" cy="3777622"/>
          </a:xfrm>
        </p:spPr>
        <p:txBody>
          <a:bodyPr>
            <a:normAutofit/>
          </a:bodyPr>
          <a:lstStyle/>
          <a:p>
            <a:pPr marL="0" indent="0">
              <a:buNone/>
            </a:pPr>
            <a:endParaRPr lang="tr-TR" sz="2400" dirty="0"/>
          </a:p>
          <a:p>
            <a:pPr marL="0" indent="0" algn="ctr">
              <a:buNone/>
            </a:pPr>
            <a:endParaRPr lang="tr-TR" sz="2400" b="1" dirty="0"/>
          </a:p>
          <a:p>
            <a:pPr marL="0" indent="0">
              <a:buNone/>
            </a:pPr>
            <a:r>
              <a:rPr lang="tr-TR" sz="2400" b="1" dirty="0"/>
              <a:t>Kaynakça</a:t>
            </a:r>
          </a:p>
          <a:p>
            <a:r>
              <a:rPr lang="tr-TR" sz="2400" dirty="0"/>
              <a:t>Özel Eğitim Hizmetleri Yönetmeliği </a:t>
            </a:r>
          </a:p>
          <a:p>
            <a:r>
              <a:rPr lang="tr-TR" sz="2400" dirty="0"/>
              <a:t>Rehberlik ve Araştırma Merkezi Yönergesi</a:t>
            </a:r>
          </a:p>
        </p:txBody>
      </p:sp>
    </p:spTree>
    <p:extLst>
      <p:ext uri="{BB962C8B-B14F-4D97-AF65-F5344CB8AC3E}">
        <p14:creationId xmlns="" xmlns:p14="http://schemas.microsoft.com/office/powerpoint/2010/main" val="307336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475FFDE1-1B7D-440E-AC78-6C3DE7A2B61D}"/>
              </a:ext>
            </a:extLst>
          </p:cNvPr>
          <p:cNvSpPr>
            <a:spLocks noGrp="1"/>
          </p:cNvSpPr>
          <p:nvPr>
            <p:ph type="ctrTitle"/>
          </p:nvPr>
        </p:nvSpPr>
        <p:spPr>
          <a:xfrm>
            <a:off x="1267968" y="79989"/>
            <a:ext cx="9656064" cy="1627631"/>
          </a:xfrm>
        </p:spPr>
        <p:txBody>
          <a:bodyPr>
            <a:normAutofit/>
          </a:bodyPr>
          <a:lstStyle/>
          <a:p>
            <a:pPr algn="ctr"/>
            <a:r>
              <a:rPr lang="tr-TR" sz="4000" b="1" dirty="0"/>
              <a:t>EĞİTSEL DEĞERLENDİRME               SÜRECİ</a:t>
            </a:r>
          </a:p>
        </p:txBody>
      </p:sp>
      <p:sp>
        <p:nvSpPr>
          <p:cNvPr id="3" name="Alt Başlık 2">
            <a:extLst>
              <a:ext uri="{FF2B5EF4-FFF2-40B4-BE49-F238E27FC236}">
                <a16:creationId xmlns="" xmlns:a16="http://schemas.microsoft.com/office/drawing/2014/main" id="{59247AC1-2221-4D18-9FA5-EF2DD459DF57}"/>
              </a:ext>
            </a:extLst>
          </p:cNvPr>
          <p:cNvSpPr>
            <a:spLocks noGrp="1"/>
          </p:cNvSpPr>
          <p:nvPr>
            <p:ph type="subTitle" idx="1"/>
          </p:nvPr>
        </p:nvSpPr>
        <p:spPr>
          <a:xfrm>
            <a:off x="1069848" y="2024109"/>
            <a:ext cx="10387584" cy="3255027"/>
          </a:xfrm>
        </p:spPr>
        <p:txBody>
          <a:bodyPr>
            <a:normAutofit/>
          </a:bodyPr>
          <a:lstStyle/>
          <a:p>
            <a:r>
              <a:rPr lang="tr-TR" sz="2400" dirty="0"/>
              <a:t>    Değerlendirme, kabaca bir birey hakkında karar vermek için yapılan bilgi toplama sürecidir ve bu süreç farklı amaçlar için gerçekleştirilir. Bu amaçlar, özel gereksinimli birey ya da risk durumunda olduğu düşünülen öğrencileri belirleme, sınıflama ve programa yerleştirme, bireyselleştirilmiş eğitim programı hazırlama, uygun hedef ve amaçları seçme, öğrenme stratejilerini belirleme ve uygulanan program sonucunda gelişmenin değerlendirilmesi olarak sıralanabilir (Taylor,1997).</a:t>
            </a:r>
          </a:p>
        </p:txBody>
      </p:sp>
    </p:spTree>
    <p:extLst>
      <p:ext uri="{BB962C8B-B14F-4D97-AF65-F5344CB8AC3E}">
        <p14:creationId xmlns="" xmlns:p14="http://schemas.microsoft.com/office/powerpoint/2010/main" val="2930195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DD835CFA-A1D4-4325-8951-FC3DA35FA910}"/>
              </a:ext>
            </a:extLst>
          </p:cNvPr>
          <p:cNvSpPr>
            <a:spLocks noGrp="1"/>
          </p:cNvSpPr>
          <p:nvPr>
            <p:ph idx="1"/>
          </p:nvPr>
        </p:nvSpPr>
        <p:spPr>
          <a:xfrm>
            <a:off x="1482568" y="2396970"/>
            <a:ext cx="9019713" cy="2925028"/>
          </a:xfrm>
        </p:spPr>
        <p:txBody>
          <a:bodyPr>
            <a:normAutofit/>
          </a:bodyPr>
          <a:lstStyle/>
          <a:p>
            <a:r>
              <a:rPr lang="tr-TR" sz="2400" dirty="0"/>
              <a:t>Eğitsel değerlendirme yapılırken birey için en az kısıtlayıcı ortam kararı alınır. En az kısıtlayıcı ortam, özel gereksinimli bireyin en üst düzeyde performansını sergileyeceği ortamdır ve bu ortam belirlenirken öncelikle normal gelişim özelliği gösteren akranlarıyla bir arada bulunmasına özen gösterilir.</a:t>
            </a:r>
          </a:p>
        </p:txBody>
      </p:sp>
    </p:spTree>
    <p:extLst>
      <p:ext uri="{BB962C8B-B14F-4D97-AF65-F5344CB8AC3E}">
        <p14:creationId xmlns="" xmlns:p14="http://schemas.microsoft.com/office/powerpoint/2010/main" val="335739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DE7B9778-C678-43A3-BE35-9658B58808E7}"/>
              </a:ext>
            </a:extLst>
          </p:cNvPr>
          <p:cNvSpPr>
            <a:spLocks noGrp="1"/>
          </p:cNvSpPr>
          <p:nvPr>
            <p:ph idx="1"/>
          </p:nvPr>
        </p:nvSpPr>
        <p:spPr>
          <a:xfrm>
            <a:off x="1997475" y="1626833"/>
            <a:ext cx="8534400" cy="3460071"/>
          </a:xfrm>
        </p:spPr>
        <p:txBody>
          <a:bodyPr>
            <a:noAutofit/>
          </a:bodyPr>
          <a:lstStyle/>
          <a:p>
            <a:pPr marL="0" indent="0" algn="ctr">
              <a:buNone/>
            </a:pPr>
            <a:r>
              <a:rPr lang="tr-TR" sz="2400" b="1" dirty="0"/>
              <a:t>1-) İlk Belirleme </a:t>
            </a:r>
          </a:p>
          <a:p>
            <a:pPr marL="0" indent="0">
              <a:buNone/>
            </a:pPr>
            <a:r>
              <a:rPr lang="tr-TR" sz="2400" dirty="0"/>
              <a:t>     Sınıf öğretmenleri öncelikle, sınıfında akademik ve sosyal yönden akranlarından farklı gereksinimleri olan, çeşitli uyarlamalara ve desteğe gereksinim duyan öğrencileri belirlemelidirler. </a:t>
            </a:r>
          </a:p>
          <a:p>
            <a:pPr marL="0" indent="0">
              <a:buNone/>
            </a:pPr>
            <a:r>
              <a:rPr lang="tr-TR" sz="2400" dirty="0"/>
              <a:t>İlk belirleme, öğrencilerin bulunduğu akademik düzeyi belirleyebilmek için; </a:t>
            </a:r>
          </a:p>
          <a:p>
            <a:pPr marL="0" indent="0">
              <a:buNone/>
            </a:pPr>
            <a:r>
              <a:rPr lang="tr-TR" sz="2400" dirty="0"/>
              <a:t>-Öğretmen tarafından hazırlanan kontrol listeleri, </a:t>
            </a:r>
          </a:p>
        </p:txBody>
      </p:sp>
    </p:spTree>
    <p:extLst>
      <p:ext uri="{BB962C8B-B14F-4D97-AF65-F5344CB8AC3E}">
        <p14:creationId xmlns="" xmlns:p14="http://schemas.microsoft.com/office/powerpoint/2010/main" val="1437717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E6BFA5BD-5637-4DD0-ABC0-1C2EC4E34B55}"/>
              </a:ext>
            </a:extLst>
          </p:cNvPr>
          <p:cNvSpPr>
            <a:spLocks noGrp="1"/>
          </p:cNvSpPr>
          <p:nvPr>
            <p:ph idx="1"/>
          </p:nvPr>
        </p:nvSpPr>
        <p:spPr>
          <a:xfrm>
            <a:off x="1563101" y="2032986"/>
            <a:ext cx="8534400" cy="3484321"/>
          </a:xfrm>
        </p:spPr>
        <p:txBody>
          <a:bodyPr>
            <a:normAutofit/>
          </a:bodyPr>
          <a:lstStyle/>
          <a:p>
            <a:pPr marL="0" indent="0">
              <a:buNone/>
            </a:pPr>
            <a:r>
              <a:rPr lang="tr-TR" sz="2400" dirty="0"/>
              <a:t>-Öğrencilerin sınıf içinde yapmış oldukları çalışmalar (tahtaya yazılanları defterine geçirme, öğretmenin söylediklerini defterine yazma, verilen bir problemi defterine yalnız başına çözme vb.), </a:t>
            </a:r>
          </a:p>
          <a:p>
            <a:pPr marL="0" indent="0">
              <a:buNone/>
            </a:pPr>
            <a:r>
              <a:rPr lang="tr-TR" sz="2400" dirty="0"/>
              <a:t>-Ev ödevleri, çalışma kağıtları ve öğretmen gözlemleri öğrencilerin farklılıklarının belirlenmesinde sıklıkla kullanılan tekniklerdir.</a:t>
            </a:r>
          </a:p>
          <a:p>
            <a:pPr marL="0" indent="0">
              <a:buNone/>
            </a:pPr>
            <a:endParaRPr lang="tr-TR" sz="2400" dirty="0"/>
          </a:p>
          <a:p>
            <a:pPr marL="0" indent="0">
              <a:buNone/>
            </a:pPr>
            <a:endParaRPr lang="tr-TR" sz="2400" dirty="0"/>
          </a:p>
        </p:txBody>
      </p:sp>
    </p:spTree>
    <p:extLst>
      <p:ext uri="{BB962C8B-B14F-4D97-AF65-F5344CB8AC3E}">
        <p14:creationId xmlns="" xmlns:p14="http://schemas.microsoft.com/office/powerpoint/2010/main" val="4117007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D034F988-EE60-4654-B090-D6A3C427D3C4}"/>
              </a:ext>
            </a:extLst>
          </p:cNvPr>
          <p:cNvSpPr>
            <a:spLocks noGrp="1"/>
          </p:cNvSpPr>
          <p:nvPr>
            <p:ph idx="1"/>
          </p:nvPr>
        </p:nvSpPr>
        <p:spPr>
          <a:xfrm>
            <a:off x="1828800" y="1488201"/>
            <a:ext cx="8534400" cy="3615267"/>
          </a:xfrm>
        </p:spPr>
        <p:txBody>
          <a:bodyPr>
            <a:noAutofit/>
          </a:bodyPr>
          <a:lstStyle/>
          <a:p>
            <a:pPr marL="0" indent="0" algn="ctr">
              <a:buNone/>
            </a:pPr>
            <a:r>
              <a:rPr lang="tr-TR" sz="2400" b="1" dirty="0"/>
              <a:t>2-) Gönderme Öncesi Süreç </a:t>
            </a:r>
          </a:p>
          <a:p>
            <a:pPr marL="0" indent="0">
              <a:buNone/>
            </a:pPr>
            <a:r>
              <a:rPr lang="tr-TR" sz="2400" dirty="0"/>
              <a:t>Gönderme öncesi süreç, akademik, duygusal ve davranışsal özellikleri yönünden akranları tarafından izlenen programı izlemekte güçlük çeken öğrencilerin değerlendirme için yönlendirilmelerinden önce çeşitli uyarlamalarla genel eğitim sınıflarında eğitilmelerini amaçlayan bir süreçtir. </a:t>
            </a:r>
          </a:p>
          <a:p>
            <a:pPr marL="0" indent="0">
              <a:buNone/>
            </a:pPr>
            <a:r>
              <a:rPr lang="tr-TR" sz="2400" dirty="0"/>
              <a:t>Öğrencinin farklılıkları belirlenmeli ve bu alanda gerekli sınıf içi çalışmalar yapılmalıdır. Bu süreç sınıf öğretmeni, aile, okul yöneticisi ve rehber öğretmenin katılımı ile gerçekleşir. </a:t>
            </a:r>
          </a:p>
        </p:txBody>
      </p:sp>
    </p:spTree>
    <p:extLst>
      <p:ext uri="{BB962C8B-B14F-4D97-AF65-F5344CB8AC3E}">
        <p14:creationId xmlns="" xmlns:p14="http://schemas.microsoft.com/office/powerpoint/2010/main" val="2356571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E53B5867-4770-4A5C-9951-2C3B8E09F70A}"/>
              </a:ext>
            </a:extLst>
          </p:cNvPr>
          <p:cNvSpPr>
            <a:spLocks noGrp="1"/>
          </p:cNvSpPr>
          <p:nvPr>
            <p:ph idx="1"/>
          </p:nvPr>
        </p:nvSpPr>
        <p:spPr>
          <a:xfrm>
            <a:off x="1669634" y="1777753"/>
            <a:ext cx="8534400" cy="3615267"/>
          </a:xfrm>
        </p:spPr>
        <p:txBody>
          <a:bodyPr>
            <a:normAutofit/>
          </a:bodyPr>
          <a:lstStyle/>
          <a:p>
            <a:pPr marL="0" indent="0" algn="ctr">
              <a:buNone/>
            </a:pPr>
            <a:r>
              <a:rPr lang="tr-TR" sz="2400" b="1" dirty="0"/>
              <a:t>3-) Gönderme Süreci </a:t>
            </a:r>
          </a:p>
          <a:p>
            <a:pPr marL="0" indent="0">
              <a:buNone/>
            </a:pPr>
            <a:r>
              <a:rPr lang="tr-TR" sz="2400" dirty="0"/>
              <a:t>Gönderme öncesi süreçte sınıf öğretmeni tarafından yapılan düzenlemelere göre bireyin gelişimi takip edilir. Birey yapılan uyarlamalar sonucunda ilerleme sağlarsa gönderme süreci başlatılmaz fakat bireyde beklenen gelişme olmazsa bireyin velisine bilgi verilir ve eğitsel değerlendirme için rehberlik ve araştırma merkezine gönderilir. </a:t>
            </a:r>
          </a:p>
        </p:txBody>
      </p:sp>
    </p:spTree>
    <p:extLst>
      <p:ext uri="{BB962C8B-B14F-4D97-AF65-F5344CB8AC3E}">
        <p14:creationId xmlns="" xmlns:p14="http://schemas.microsoft.com/office/powerpoint/2010/main" val="3122849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0474F20A-B1DE-4B44-AB80-C4382D167399}"/>
              </a:ext>
            </a:extLst>
          </p:cNvPr>
          <p:cNvSpPr>
            <a:spLocks noGrp="1"/>
          </p:cNvSpPr>
          <p:nvPr>
            <p:ph idx="1"/>
          </p:nvPr>
        </p:nvSpPr>
        <p:spPr>
          <a:xfrm>
            <a:off x="1953719" y="1742243"/>
            <a:ext cx="8534400" cy="3615267"/>
          </a:xfrm>
        </p:spPr>
        <p:txBody>
          <a:bodyPr>
            <a:normAutofit/>
          </a:bodyPr>
          <a:lstStyle/>
          <a:p>
            <a:pPr marL="0" indent="0" algn="ctr">
              <a:buNone/>
            </a:pPr>
            <a:r>
              <a:rPr lang="tr-TR" sz="2400" b="1" dirty="0"/>
              <a:t>4-) Eğitsel Değerlendirme ve Tanılama Süreci </a:t>
            </a:r>
          </a:p>
          <a:p>
            <a:pPr marL="0" indent="0">
              <a:buNone/>
            </a:pPr>
            <a:r>
              <a:rPr lang="tr-TR" sz="2400" dirty="0"/>
              <a:t>Eğitsel değerlendirme ve tanılama sürecinde, çocuğun tüm gelişim alanlarındaki özellikleri ve akademik disiplin alanlarındaki yeterlilikleri ile eğitim ihtiyaçları belirlenir. Ayrıca, çocuğun hangi ortamda eğitim görmesinin uygun olacağına ilişkin öneride bulunulur. </a:t>
            </a:r>
          </a:p>
        </p:txBody>
      </p:sp>
    </p:spTree>
    <p:extLst>
      <p:ext uri="{BB962C8B-B14F-4D97-AF65-F5344CB8AC3E}">
        <p14:creationId xmlns="" xmlns:p14="http://schemas.microsoft.com/office/powerpoint/2010/main" val="1524094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762E9386-2B03-44FB-8871-A5A7ACE88A7A}"/>
              </a:ext>
            </a:extLst>
          </p:cNvPr>
          <p:cNvSpPr>
            <a:spLocks noGrp="1"/>
          </p:cNvSpPr>
          <p:nvPr>
            <p:ph idx="1"/>
          </p:nvPr>
        </p:nvSpPr>
        <p:spPr>
          <a:xfrm>
            <a:off x="1935963" y="1777753"/>
            <a:ext cx="8534400" cy="3615267"/>
          </a:xfrm>
        </p:spPr>
        <p:txBody>
          <a:bodyPr>
            <a:normAutofit/>
          </a:bodyPr>
          <a:lstStyle/>
          <a:p>
            <a:pPr marL="0" indent="0">
              <a:buNone/>
            </a:pPr>
            <a:r>
              <a:rPr lang="tr-TR" sz="2400" dirty="0"/>
              <a:t>     Çocuğun eğitsel değerlendirme ve tanılaması RAM’da oluşturulan Özel Eğitim Değerlendirme Kurulu tarafından çeşitli testler ve bireyin özelliklerine uygun diğer ölçme araçlarıyla yapılır. Tanılamada çocuğun tıbbî değerlendirme raporu ile zihinsel, fiziksel, ruhsal, sosyal gelişim öyküsü, tüm gelişim alanlarındaki özellikleri, akademik alanlardaki eğitim performansı, ihtiyaçları, eğitim hizmetlerinden yararlanma süresi ve bireysel gelişim raporu dikkate alınır.</a:t>
            </a:r>
          </a:p>
        </p:txBody>
      </p:sp>
    </p:spTree>
    <p:extLst>
      <p:ext uri="{BB962C8B-B14F-4D97-AF65-F5344CB8AC3E}">
        <p14:creationId xmlns="" xmlns:p14="http://schemas.microsoft.com/office/powerpoint/2010/main" val="142079643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77</TotalTime>
  <Words>844</Words>
  <Application>Microsoft Office PowerPoint</Application>
  <PresentationFormat>Özel</PresentationFormat>
  <Paragraphs>50</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Duman</vt:lpstr>
      <vt:lpstr>EĞİTSEL DEĞERLENDİRME SÜRECİ</vt:lpstr>
      <vt:lpstr>EĞİTSEL DEĞERLENDİRME               SÜRECİ</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EĞİTSEL DEĞERLENDİRME               SÜRECİ</dc:title>
  <dc:creator>Zafer Uçar</dc:creator>
  <cp:lastModifiedBy>cASPER</cp:lastModifiedBy>
  <cp:revision>12</cp:revision>
  <dcterms:created xsi:type="dcterms:W3CDTF">2021-04-15T19:52:57Z</dcterms:created>
  <dcterms:modified xsi:type="dcterms:W3CDTF">2021-04-22T07:24:17Z</dcterms:modified>
</cp:coreProperties>
</file>