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9" r:id="rId3"/>
    <p:sldId id="282" r:id="rId4"/>
    <p:sldId id="281" r:id="rId5"/>
    <p:sldId id="257" r:id="rId6"/>
    <p:sldId id="283" r:id="rId7"/>
    <p:sldId id="276" r:id="rId8"/>
    <p:sldId id="284" r:id="rId9"/>
    <p:sldId id="285" r:id="rId10"/>
    <p:sldId id="286" r:id="rId11"/>
    <p:sldId id="287" r:id="rId12"/>
    <p:sldId id="288" r:id="rId13"/>
    <p:sldId id="289" r:id="rId14"/>
    <p:sldId id="290" r:id="rId15"/>
    <p:sldId id="291" r:id="rId16"/>
    <p:sldId id="292" r:id="rId17"/>
    <p:sldId id="293" r:id="rId18"/>
    <p:sldId id="295" r:id="rId19"/>
    <p:sldId id="294" r:id="rId20"/>
    <p:sldId id="303" r:id="rId21"/>
    <p:sldId id="277" r:id="rId22"/>
    <p:sldId id="304" r:id="rId23"/>
    <p:sldId id="296" r:id="rId24"/>
    <p:sldId id="260" r:id="rId25"/>
    <p:sldId id="261" r:id="rId26"/>
    <p:sldId id="278" r:id="rId27"/>
    <p:sldId id="297" r:id="rId28"/>
    <p:sldId id="298" r:id="rId29"/>
    <p:sldId id="299" r:id="rId30"/>
    <p:sldId id="301" r:id="rId31"/>
    <p:sldId id="300" r:id="rId32"/>
    <p:sldId id="30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varScale="1">
        <p:scale>
          <a:sx n="114" d="100"/>
          <a:sy n="114" d="100"/>
        </p:scale>
        <p:origin x="-408"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a:xfrm>
            <a:off x="2692397" y="5037663"/>
            <a:ext cx="5214635" cy="279400"/>
          </a:xfrm>
        </p:spPr>
        <p:txBody>
          <a:bodyPr/>
          <a:lstStyle/>
          <a:p>
            <a:endParaRPr lang="tr-TR" dirty="0"/>
          </a:p>
        </p:txBody>
      </p:sp>
      <p:sp>
        <p:nvSpPr>
          <p:cNvPr id="6" name="Slide Number Placeholder 5"/>
          <p:cNvSpPr>
            <a:spLocks noGrp="1"/>
          </p:cNvSpPr>
          <p:nvPr>
            <p:ph type="sldNum" sz="quarter" idx="12"/>
          </p:nvPr>
        </p:nvSpPr>
        <p:spPr>
          <a:xfrm>
            <a:off x="8956900" y="5037663"/>
            <a:ext cx="551167" cy="279400"/>
          </a:xfrm>
        </p:spPr>
        <p:txBody>
          <a:bodyPr/>
          <a:lstStyle/>
          <a:p>
            <a:fld id="{F9F758CE-5489-4E23-BABD-BFAF29697F50}" type="slidenum">
              <a:rPr lang="tr-TR" smtClean="0"/>
              <a:pPr/>
              <a:t>‹#›</a:t>
            </a:fld>
            <a:endParaRPr lang="tr-TR"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5969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F758CE-5489-4E23-BABD-BFAF29697F50}" type="slidenum">
              <a:rPr lang="tr-TR" smtClean="0"/>
              <a:pPr/>
              <a:t>‹#›</a:t>
            </a:fld>
            <a:endParaRPr lang="tr-TR" dirty="0"/>
          </a:p>
        </p:txBody>
      </p:sp>
    </p:spTree>
    <p:extLst>
      <p:ext uri="{BB962C8B-B14F-4D97-AF65-F5344CB8AC3E}">
        <p14:creationId xmlns:p14="http://schemas.microsoft.com/office/powerpoint/2010/main" xmlns="" val="154032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948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8661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spTree>
    <p:extLst>
      <p:ext uri="{BB962C8B-B14F-4D97-AF65-F5344CB8AC3E}">
        <p14:creationId xmlns:p14="http://schemas.microsoft.com/office/powerpoint/2010/main" xmlns="" val="287920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2862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9861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2600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40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spTree>
    <p:extLst>
      <p:ext uri="{BB962C8B-B14F-4D97-AF65-F5344CB8AC3E}">
        <p14:creationId xmlns:p14="http://schemas.microsoft.com/office/powerpoint/2010/main" xmlns="" val="95107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2782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F758CE-5489-4E23-BABD-BFAF29697F50}" type="slidenum">
              <a:rPr lang="tr-TR" smtClean="0"/>
              <a:pPr/>
              <a:t>‹#›</a:t>
            </a:fld>
            <a:endParaRPr lang="tr-TR" dirty="0"/>
          </a:p>
        </p:txBody>
      </p:sp>
    </p:spTree>
    <p:extLst>
      <p:ext uri="{BB962C8B-B14F-4D97-AF65-F5344CB8AC3E}">
        <p14:creationId xmlns:p14="http://schemas.microsoft.com/office/powerpoint/2010/main" xmlns="" val="12977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197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6787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9F758CE-5489-4E23-BABD-BFAF29697F50}" type="slidenum">
              <a:rPr lang="tr-TR" smtClean="0"/>
              <a:pPr/>
              <a:t>‹#›</a:t>
            </a:fld>
            <a:endParaRPr lang="tr-TR" dirty="0"/>
          </a:p>
        </p:txBody>
      </p:sp>
    </p:spTree>
    <p:extLst>
      <p:ext uri="{BB962C8B-B14F-4D97-AF65-F5344CB8AC3E}">
        <p14:creationId xmlns:p14="http://schemas.microsoft.com/office/powerpoint/2010/main" xmlns="" val="172453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F758CE-5489-4E23-BABD-BFAF29697F50}" type="slidenum">
              <a:rPr lang="tr-TR" smtClean="0"/>
              <a:pPr/>
              <a:t>‹#›</a:t>
            </a:fld>
            <a:endParaRPr lang="tr-TR"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072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3AE377-EC7E-4F06-80D8-010119680A95}" type="datetimeFigureOut">
              <a:rPr lang="tr-TR" smtClean="0"/>
              <a:pPr/>
              <a:t>4.3.2021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F758CE-5489-4E23-BABD-BFAF29697F50}" type="slidenum">
              <a:rPr lang="tr-TR" smtClean="0"/>
              <a:pPr/>
              <a:t>‹#›</a:t>
            </a:fld>
            <a:endParaRPr lang="tr-TR" dirty="0"/>
          </a:p>
        </p:txBody>
      </p:sp>
    </p:spTree>
    <p:extLst>
      <p:ext uri="{BB962C8B-B14F-4D97-AF65-F5344CB8AC3E}">
        <p14:creationId xmlns:p14="http://schemas.microsoft.com/office/powerpoint/2010/main" xmlns="" val="4715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3AE377-EC7E-4F06-80D8-010119680A95}" type="datetimeFigureOut">
              <a:rPr lang="tr-TR" smtClean="0"/>
              <a:pPr/>
              <a:t>4.3.2021</a:t>
            </a:fld>
            <a:endParaRPr lang="tr-TR"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F758CE-5489-4E23-BABD-BFAF29697F50}" type="slidenum">
              <a:rPr lang="tr-TR" smtClean="0"/>
              <a:pPr/>
              <a:t>‹#›</a:t>
            </a:fld>
            <a:endParaRPr lang="tr-TR" dirty="0"/>
          </a:p>
        </p:txBody>
      </p:sp>
    </p:spTree>
    <p:extLst>
      <p:ext uri="{BB962C8B-B14F-4D97-AF65-F5344CB8AC3E}">
        <p14:creationId xmlns:p14="http://schemas.microsoft.com/office/powerpoint/2010/main" xmlns="" val="27962690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3D1E8F3-7A36-4DB4-A7C5-C551066095A1}"/>
              </a:ext>
            </a:extLst>
          </p:cNvPr>
          <p:cNvSpPr>
            <a:spLocks noGrp="1"/>
          </p:cNvSpPr>
          <p:nvPr>
            <p:ph type="ctrTitle"/>
          </p:nvPr>
        </p:nvSpPr>
        <p:spPr/>
        <p:txBody>
          <a:bodyPr/>
          <a:lstStyle/>
          <a:p>
            <a:r>
              <a:rPr lang="tr-TR" dirty="0"/>
              <a:t>Görme Yetersizliği</a:t>
            </a:r>
          </a:p>
        </p:txBody>
      </p:sp>
      <p:sp>
        <p:nvSpPr>
          <p:cNvPr id="3" name="Alt Başlık 2">
            <a:extLst>
              <a:ext uri="{FF2B5EF4-FFF2-40B4-BE49-F238E27FC236}">
                <a16:creationId xmlns:a16="http://schemas.microsoft.com/office/drawing/2014/main" xmlns="" id="{4FD58B31-6563-4E9D-A05A-64741FC29340}"/>
              </a:ext>
            </a:extLst>
          </p:cNvPr>
          <p:cNvSpPr>
            <a:spLocks noGrp="1"/>
          </p:cNvSpPr>
          <p:nvPr>
            <p:ph type="subTitle" idx="1"/>
          </p:nvPr>
        </p:nvSpPr>
        <p:spPr/>
        <p:txBody>
          <a:bodyPr>
            <a:normAutofit lnSpcReduction="10000"/>
          </a:bodyPr>
          <a:lstStyle/>
          <a:p>
            <a:r>
              <a:rPr lang="tr-TR" dirty="0"/>
              <a:t>Hazırlayan: </a:t>
            </a:r>
          </a:p>
          <a:p>
            <a:r>
              <a:rPr lang="tr-TR" dirty="0"/>
              <a:t>Özel Eğitim Öğretmeni Ali </a:t>
            </a:r>
            <a:r>
              <a:rPr lang="tr-TR" dirty="0" smtClean="0"/>
              <a:t>AKSU</a:t>
            </a:r>
          </a:p>
          <a:p>
            <a:r>
              <a:rPr lang="tr-TR" b="1" dirty="0" smtClean="0"/>
              <a:t>Yüksekova RAM</a:t>
            </a:r>
            <a:endParaRPr lang="tr-TR" b="1" dirty="0"/>
          </a:p>
        </p:txBody>
      </p:sp>
      <p:pic>
        <p:nvPicPr>
          <p:cNvPr id="1026" name="Picture 2" descr="C:\Users\cASPER\Desktop\meb logo.png"/>
          <p:cNvPicPr>
            <a:picLocks noChangeAspect="1" noChangeArrowheads="1"/>
          </p:cNvPicPr>
          <p:nvPr/>
        </p:nvPicPr>
        <p:blipFill>
          <a:blip r:embed="rId2"/>
          <a:srcRect/>
          <a:stretch>
            <a:fillRect/>
          </a:stretch>
        </p:blipFill>
        <p:spPr bwMode="auto">
          <a:xfrm>
            <a:off x="9982899" y="0"/>
            <a:ext cx="2209102" cy="1416908"/>
          </a:xfrm>
          <a:prstGeom prst="rect">
            <a:avLst/>
          </a:prstGeom>
          <a:noFill/>
        </p:spPr>
      </p:pic>
      <p:pic>
        <p:nvPicPr>
          <p:cNvPr id="1027" name="Picture 3" descr="C:\Users\cASPER\Desktop\logo.jpg"/>
          <p:cNvPicPr>
            <a:picLocks noChangeAspect="1" noChangeArrowheads="1"/>
          </p:cNvPicPr>
          <p:nvPr/>
        </p:nvPicPr>
        <p:blipFill>
          <a:blip r:embed="rId3"/>
          <a:srcRect/>
          <a:stretch>
            <a:fillRect/>
          </a:stretch>
        </p:blipFill>
        <p:spPr bwMode="auto">
          <a:xfrm>
            <a:off x="-1" y="0"/>
            <a:ext cx="2189527" cy="1434517"/>
          </a:xfrm>
          <a:prstGeom prst="rect">
            <a:avLst/>
          </a:prstGeom>
          <a:noFill/>
        </p:spPr>
      </p:pic>
    </p:spTree>
    <p:extLst>
      <p:ext uri="{BB962C8B-B14F-4D97-AF65-F5344CB8AC3E}">
        <p14:creationId xmlns:p14="http://schemas.microsoft.com/office/powerpoint/2010/main" xmlns="" val="39065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8F12996-978D-42FD-985B-FFE23D6634E1}"/>
              </a:ext>
            </a:extLst>
          </p:cNvPr>
          <p:cNvSpPr>
            <a:spLocks noGrp="1"/>
          </p:cNvSpPr>
          <p:nvPr>
            <p:ph type="title"/>
          </p:nvPr>
        </p:nvSpPr>
        <p:spPr/>
        <p:txBody>
          <a:bodyPr/>
          <a:lstStyle/>
          <a:p>
            <a:r>
              <a:rPr lang="tr-TR" dirty="0"/>
              <a:t>1. Gözün </a:t>
            </a:r>
            <a:r>
              <a:rPr lang="tr-TR" dirty="0" smtClean="0"/>
              <a:t>Kırma </a:t>
            </a:r>
            <a:r>
              <a:rPr lang="tr-TR" dirty="0"/>
              <a:t>K</a:t>
            </a:r>
            <a:r>
              <a:rPr lang="tr-TR" dirty="0" smtClean="0"/>
              <a:t>usuru </a:t>
            </a:r>
            <a:r>
              <a:rPr lang="tr-TR" dirty="0"/>
              <a:t>Ö</a:t>
            </a:r>
            <a:r>
              <a:rPr lang="tr-TR" dirty="0" smtClean="0"/>
              <a:t>lçümü</a:t>
            </a:r>
            <a:r>
              <a:rPr lang="tr-TR" dirty="0"/>
              <a:t> </a:t>
            </a:r>
          </a:p>
        </p:txBody>
      </p:sp>
      <p:sp>
        <p:nvSpPr>
          <p:cNvPr id="3" name="İçerik Yer Tutucusu 2">
            <a:extLst>
              <a:ext uri="{FF2B5EF4-FFF2-40B4-BE49-F238E27FC236}">
                <a16:creationId xmlns:a16="http://schemas.microsoft.com/office/drawing/2014/main" xmlns="" id="{1AD47B45-C62F-41FB-BEFB-EFE949E5265F}"/>
              </a:ext>
            </a:extLst>
          </p:cNvPr>
          <p:cNvSpPr>
            <a:spLocks noGrp="1"/>
          </p:cNvSpPr>
          <p:nvPr>
            <p:ph idx="1"/>
          </p:nvPr>
        </p:nvSpPr>
        <p:spPr>
          <a:xfrm>
            <a:off x="1295401" y="2556932"/>
            <a:ext cx="6725652" cy="3318936"/>
          </a:xfrm>
        </p:spPr>
        <p:txBody>
          <a:bodyPr>
            <a:normAutofit/>
          </a:bodyPr>
          <a:lstStyle/>
          <a:p>
            <a:r>
              <a:rPr lang="tr-TR" sz="2500" b="0" i="0" dirty="0">
                <a:solidFill>
                  <a:schemeClr val="tx1">
                    <a:lumMod val="95000"/>
                    <a:lumOff val="5000"/>
                  </a:schemeClr>
                </a:solidFill>
                <a:effectLst/>
                <a:latin typeface="Open Sans"/>
              </a:rPr>
              <a:t>Göz numarasını ölçmeye yarayan otorefraktometre cihazı ile hastanın gözünde miyop, hipermetrop ve astigmatın var olup </a:t>
            </a:r>
            <a:r>
              <a:rPr lang="tr-TR" sz="2500" b="0" i="0" dirty="0" smtClean="0">
                <a:solidFill>
                  <a:schemeClr val="tx1">
                    <a:lumMod val="95000"/>
                    <a:lumOff val="5000"/>
                  </a:schemeClr>
                </a:solidFill>
                <a:effectLst/>
                <a:latin typeface="Open Sans"/>
              </a:rPr>
              <a:t>olmadığı </a:t>
            </a:r>
            <a:r>
              <a:rPr lang="tr-TR" sz="2500" b="0" i="0" dirty="0">
                <a:solidFill>
                  <a:schemeClr val="tx1">
                    <a:lumMod val="95000"/>
                    <a:lumOff val="5000"/>
                  </a:schemeClr>
                </a:solidFill>
                <a:effectLst/>
                <a:latin typeface="Open Sans"/>
              </a:rPr>
              <a:t>ölçülür ve en uygun gözlük numaraları tespit edilir.</a:t>
            </a:r>
          </a:p>
          <a:p>
            <a:r>
              <a:rPr lang="tr-TR" sz="2000" b="0" i="0" dirty="0">
                <a:solidFill>
                  <a:srgbClr val="333333"/>
                </a:solidFill>
                <a:effectLst/>
                <a:latin typeface="arial" panose="020B0604020202020204" pitchFamily="34" charset="0"/>
              </a:rPr>
              <a:t>Ölçüm için kızılötesi (infrared) ışınları kullanılır. Hastanın göz dibine gönderilen ışınlar retinadan yansıyarak alete geri döner. Bu yansıyan ışınları değerlendiren bilgisayar sistemi hastanın refraksiyon kusurunu verir.</a:t>
            </a:r>
            <a:endParaRPr lang="tr-TR" sz="2000" dirty="0"/>
          </a:p>
        </p:txBody>
      </p:sp>
      <p:pic>
        <p:nvPicPr>
          <p:cNvPr id="5" name="Resim 4">
            <a:extLst>
              <a:ext uri="{FF2B5EF4-FFF2-40B4-BE49-F238E27FC236}">
                <a16:creationId xmlns:a16="http://schemas.microsoft.com/office/drawing/2014/main" xmlns="" id="{C52E5439-F887-4063-B93B-C9C529C5B16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0887" y="2611080"/>
            <a:ext cx="2806502" cy="3210639"/>
          </a:xfrm>
          <a:prstGeom prst="rect">
            <a:avLst/>
          </a:prstGeom>
        </p:spPr>
      </p:pic>
    </p:spTree>
    <p:extLst>
      <p:ext uri="{BB962C8B-B14F-4D97-AF65-F5344CB8AC3E}">
        <p14:creationId xmlns:p14="http://schemas.microsoft.com/office/powerpoint/2010/main" xmlns="" val="143986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855DFD-5D4C-4446-8BCE-87EF6F841550}"/>
              </a:ext>
            </a:extLst>
          </p:cNvPr>
          <p:cNvSpPr>
            <a:spLocks noGrp="1"/>
          </p:cNvSpPr>
          <p:nvPr>
            <p:ph type="title"/>
          </p:nvPr>
        </p:nvSpPr>
        <p:spPr/>
        <p:txBody>
          <a:bodyPr/>
          <a:lstStyle/>
          <a:p>
            <a:r>
              <a:rPr lang="tr-TR" dirty="0"/>
              <a:t>2. Biyomikroskobik Muayene</a:t>
            </a:r>
          </a:p>
        </p:txBody>
      </p:sp>
      <p:sp>
        <p:nvSpPr>
          <p:cNvPr id="3" name="İçerik Yer Tutucusu 2">
            <a:extLst>
              <a:ext uri="{FF2B5EF4-FFF2-40B4-BE49-F238E27FC236}">
                <a16:creationId xmlns:a16="http://schemas.microsoft.com/office/drawing/2014/main" xmlns="" id="{639B4109-587D-490B-A085-55B6C1CE0351}"/>
              </a:ext>
            </a:extLst>
          </p:cNvPr>
          <p:cNvSpPr>
            <a:spLocks noGrp="1"/>
          </p:cNvSpPr>
          <p:nvPr>
            <p:ph idx="1"/>
          </p:nvPr>
        </p:nvSpPr>
        <p:spPr>
          <a:xfrm>
            <a:off x="1295401" y="2556932"/>
            <a:ext cx="4800599" cy="3318936"/>
          </a:xfrm>
        </p:spPr>
        <p:txBody>
          <a:bodyPr/>
          <a:lstStyle/>
          <a:p>
            <a:pPr algn="l"/>
            <a:r>
              <a:rPr lang="tr-TR" b="0" i="0" dirty="0">
                <a:solidFill>
                  <a:schemeClr val="tx1">
                    <a:lumMod val="95000"/>
                    <a:lumOff val="5000"/>
                  </a:schemeClr>
                </a:solidFill>
                <a:effectLst/>
                <a:latin typeface="Open Sans"/>
              </a:rPr>
              <a:t>Özel cihazlar yardımı ile göz kapakları, konjonktiva, sklera, kornea, iris, lens ve retina tabakasının detayları incelenir.</a:t>
            </a:r>
            <a:r>
              <a:rPr lang="tr-TR" dirty="0"/>
              <a:t/>
            </a:r>
            <a:br>
              <a:rPr lang="tr-TR" dirty="0"/>
            </a:br>
            <a:endParaRPr lang="tr-TR" dirty="0"/>
          </a:p>
        </p:txBody>
      </p:sp>
      <p:pic>
        <p:nvPicPr>
          <p:cNvPr id="5" name="Resim 4">
            <a:extLst>
              <a:ext uri="{FF2B5EF4-FFF2-40B4-BE49-F238E27FC236}">
                <a16:creationId xmlns:a16="http://schemas.microsoft.com/office/drawing/2014/main" xmlns="" id="{68A9EC5F-8784-4732-B7FA-E178E7BFE3E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37246" y="2507024"/>
            <a:ext cx="4512682" cy="3621060"/>
          </a:xfrm>
          <a:prstGeom prst="rect">
            <a:avLst/>
          </a:prstGeom>
        </p:spPr>
      </p:pic>
    </p:spTree>
    <p:extLst>
      <p:ext uri="{BB962C8B-B14F-4D97-AF65-F5344CB8AC3E}">
        <p14:creationId xmlns:p14="http://schemas.microsoft.com/office/powerpoint/2010/main" xmlns="" val="33538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F77BA07-84F1-4F20-AB06-CA4E0EFCB1FC}"/>
              </a:ext>
            </a:extLst>
          </p:cNvPr>
          <p:cNvSpPr>
            <a:spLocks noGrp="1"/>
          </p:cNvSpPr>
          <p:nvPr>
            <p:ph type="title"/>
          </p:nvPr>
        </p:nvSpPr>
        <p:spPr/>
        <p:txBody>
          <a:bodyPr>
            <a:normAutofit/>
          </a:bodyPr>
          <a:lstStyle/>
          <a:p>
            <a:r>
              <a:rPr lang="tr-TR" dirty="0"/>
              <a:t>3. Bilgisayarlı Göz Tansiyonu Ölçümü</a:t>
            </a:r>
          </a:p>
        </p:txBody>
      </p:sp>
      <p:sp>
        <p:nvSpPr>
          <p:cNvPr id="3" name="İçerik Yer Tutucusu 2">
            <a:extLst>
              <a:ext uri="{FF2B5EF4-FFF2-40B4-BE49-F238E27FC236}">
                <a16:creationId xmlns:a16="http://schemas.microsoft.com/office/drawing/2014/main" xmlns="" id="{1C90BDB3-11E0-4243-8CC3-FE40A59798EF}"/>
              </a:ext>
            </a:extLst>
          </p:cNvPr>
          <p:cNvSpPr>
            <a:spLocks noGrp="1"/>
          </p:cNvSpPr>
          <p:nvPr>
            <p:ph idx="1"/>
          </p:nvPr>
        </p:nvSpPr>
        <p:spPr>
          <a:xfrm>
            <a:off x="1295401" y="2556932"/>
            <a:ext cx="4239125" cy="3318936"/>
          </a:xfrm>
        </p:spPr>
        <p:txBody>
          <a:bodyPr/>
          <a:lstStyle/>
          <a:p>
            <a:r>
              <a:rPr lang="tr-TR" b="0" i="0" dirty="0">
                <a:solidFill>
                  <a:schemeClr val="tx1">
                    <a:lumMod val="95000"/>
                    <a:lumOff val="5000"/>
                  </a:schemeClr>
                </a:solidFill>
                <a:effectLst/>
                <a:latin typeface="Open Sans"/>
              </a:rPr>
              <a:t>Bilgisayarlı cihazlarla göze temiz hava püskürtülerek göz tansiyonu ölçümü yapılır.</a:t>
            </a:r>
          </a:p>
          <a:p>
            <a:r>
              <a:rPr lang="tr-TR" b="0" i="0" dirty="0">
                <a:solidFill>
                  <a:schemeClr val="tx1">
                    <a:lumMod val="95000"/>
                    <a:lumOff val="5000"/>
                  </a:schemeClr>
                </a:solidFill>
                <a:effectLst/>
                <a:latin typeface="Open Sans"/>
              </a:rPr>
              <a:t> Göz tansiyonu ölçümü bazı durumlarda manuel olarak da doktorunuz tarafından ölçülebilir.</a:t>
            </a:r>
            <a:endParaRPr lang="tr-TR" dirty="0">
              <a:solidFill>
                <a:schemeClr val="tx1">
                  <a:lumMod val="95000"/>
                  <a:lumOff val="5000"/>
                </a:schemeClr>
              </a:solidFill>
            </a:endParaRPr>
          </a:p>
        </p:txBody>
      </p:sp>
      <p:pic>
        <p:nvPicPr>
          <p:cNvPr id="5" name="Resim 4">
            <a:extLst>
              <a:ext uri="{FF2B5EF4-FFF2-40B4-BE49-F238E27FC236}">
                <a16:creationId xmlns:a16="http://schemas.microsoft.com/office/drawing/2014/main" xmlns="" id="{2B0CD3AD-7A7A-4F4F-886A-E3968A3B00F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34526" y="2556933"/>
            <a:ext cx="5935579" cy="3318935"/>
          </a:xfrm>
          <a:prstGeom prst="rect">
            <a:avLst/>
          </a:prstGeom>
        </p:spPr>
      </p:pic>
    </p:spTree>
    <p:extLst>
      <p:ext uri="{BB962C8B-B14F-4D97-AF65-F5344CB8AC3E}">
        <p14:creationId xmlns:p14="http://schemas.microsoft.com/office/powerpoint/2010/main" xmlns="" val="402982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FB2293B-6A2F-45B7-99D0-FBF5EF85FEBE}"/>
              </a:ext>
            </a:extLst>
          </p:cNvPr>
          <p:cNvSpPr>
            <a:spLocks noGrp="1"/>
          </p:cNvSpPr>
          <p:nvPr>
            <p:ph type="title"/>
          </p:nvPr>
        </p:nvSpPr>
        <p:spPr/>
        <p:txBody>
          <a:bodyPr/>
          <a:lstStyle/>
          <a:p>
            <a:r>
              <a:rPr lang="tr-TR" dirty="0"/>
              <a:t>4. Görme Keskinliği Muayenesi </a:t>
            </a:r>
          </a:p>
        </p:txBody>
      </p:sp>
      <p:sp>
        <p:nvSpPr>
          <p:cNvPr id="3" name="İçerik Yer Tutucusu 2">
            <a:extLst>
              <a:ext uri="{FF2B5EF4-FFF2-40B4-BE49-F238E27FC236}">
                <a16:creationId xmlns:a16="http://schemas.microsoft.com/office/drawing/2014/main" xmlns="" id="{66EC8DD7-DF2D-45CB-BFA5-F3A6BB05FCF5}"/>
              </a:ext>
            </a:extLst>
          </p:cNvPr>
          <p:cNvSpPr>
            <a:spLocks noGrp="1"/>
          </p:cNvSpPr>
          <p:nvPr>
            <p:ph idx="1"/>
          </p:nvPr>
        </p:nvSpPr>
        <p:spPr>
          <a:xfrm>
            <a:off x="1073426" y="2443027"/>
            <a:ext cx="6056244" cy="3765268"/>
          </a:xfrm>
        </p:spPr>
        <p:txBody>
          <a:bodyPr>
            <a:normAutofit/>
          </a:bodyPr>
          <a:lstStyle/>
          <a:p>
            <a:r>
              <a:rPr lang="tr-TR" b="0" i="0" dirty="0">
                <a:solidFill>
                  <a:schemeClr val="tx1">
                    <a:lumMod val="95000"/>
                    <a:lumOff val="5000"/>
                  </a:schemeClr>
                </a:solidFill>
                <a:effectLst/>
                <a:latin typeface="Open Sans"/>
              </a:rPr>
              <a:t>İnce detayları görebilme yeteneğimiz, büyükten küçüğe sıralanan harf, sayı ya da şekilleri belli mesafeden okunmasıyla ölçülür.</a:t>
            </a:r>
          </a:p>
          <a:p>
            <a:r>
              <a:rPr lang="tr-TR" b="0" i="0" dirty="0">
                <a:solidFill>
                  <a:srgbClr val="3F3F3F"/>
                </a:solidFill>
                <a:effectLst/>
                <a:latin typeface="Open Sans"/>
              </a:rPr>
              <a:t> </a:t>
            </a:r>
            <a:r>
              <a:rPr lang="tr-TR" b="0" i="0" dirty="0">
                <a:solidFill>
                  <a:schemeClr val="tx1">
                    <a:lumMod val="95000"/>
                    <a:lumOff val="5000"/>
                  </a:schemeClr>
                </a:solidFill>
                <a:effectLst/>
                <a:latin typeface="Open Sans"/>
              </a:rPr>
              <a:t>Düzeltilmemiş görme keskinliği bir gözün çıplak olarak, yani gözlük, mercek ya da kontakt lens olmadan sahip olduğu en iyi görme seviyesidir</a:t>
            </a:r>
            <a:r>
              <a:rPr lang="tr-TR" b="0" i="0" dirty="0">
                <a:solidFill>
                  <a:srgbClr val="3F3F3F"/>
                </a:solidFill>
                <a:effectLst/>
                <a:latin typeface="Open Sans"/>
              </a:rPr>
              <a:t>. </a:t>
            </a:r>
            <a:r>
              <a:rPr lang="tr-TR" b="0" i="0" dirty="0" err="1">
                <a:solidFill>
                  <a:srgbClr val="FF0000"/>
                </a:solidFill>
                <a:effectLst/>
                <a:latin typeface="Open Sans"/>
              </a:rPr>
              <a:t>Eşel</a:t>
            </a:r>
            <a:r>
              <a:rPr lang="tr-TR" b="0" i="0" dirty="0">
                <a:solidFill>
                  <a:srgbClr val="FF0000"/>
                </a:solidFill>
                <a:effectLst/>
                <a:latin typeface="Open Sans"/>
              </a:rPr>
              <a:t> testi(</a:t>
            </a:r>
            <a:r>
              <a:rPr lang="tr-TR" b="0" i="0" dirty="0" err="1">
                <a:solidFill>
                  <a:srgbClr val="FF0000"/>
                </a:solidFill>
                <a:effectLst/>
                <a:latin typeface="Open Sans"/>
              </a:rPr>
              <a:t>snellen</a:t>
            </a:r>
            <a:r>
              <a:rPr lang="tr-TR" b="0" i="0" dirty="0">
                <a:solidFill>
                  <a:srgbClr val="FF0000"/>
                </a:solidFill>
                <a:effectLst/>
                <a:latin typeface="Open Sans"/>
              </a:rPr>
              <a:t> kartları)</a:t>
            </a:r>
            <a:endParaRPr lang="tr-TR" dirty="0">
              <a:solidFill>
                <a:srgbClr val="FF0000"/>
              </a:solidFill>
            </a:endParaRPr>
          </a:p>
        </p:txBody>
      </p:sp>
      <p:pic>
        <p:nvPicPr>
          <p:cNvPr id="5" name="Resim 4">
            <a:extLst>
              <a:ext uri="{FF2B5EF4-FFF2-40B4-BE49-F238E27FC236}">
                <a16:creationId xmlns:a16="http://schemas.microsoft.com/office/drawing/2014/main" xmlns="" id="{73FC7EA0-CFF2-47B0-B1F9-21A173E67D4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84705" y="2443026"/>
            <a:ext cx="3195590" cy="3765268"/>
          </a:xfrm>
          <a:prstGeom prst="rect">
            <a:avLst/>
          </a:prstGeom>
        </p:spPr>
      </p:pic>
    </p:spTree>
    <p:extLst>
      <p:ext uri="{BB962C8B-B14F-4D97-AF65-F5344CB8AC3E}">
        <p14:creationId xmlns:p14="http://schemas.microsoft.com/office/powerpoint/2010/main" xmlns="" val="408175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2970EA0-C375-4418-9A8A-2B960516887E}"/>
              </a:ext>
            </a:extLst>
          </p:cNvPr>
          <p:cNvSpPr>
            <a:spLocks noGrp="1"/>
          </p:cNvSpPr>
          <p:nvPr>
            <p:ph type="title"/>
          </p:nvPr>
        </p:nvSpPr>
        <p:spPr/>
        <p:txBody>
          <a:bodyPr/>
          <a:lstStyle/>
          <a:p>
            <a:r>
              <a:rPr lang="tr-TR" dirty="0"/>
              <a:t>5. Göz Dibi Muayenesi</a:t>
            </a:r>
          </a:p>
        </p:txBody>
      </p:sp>
      <p:sp>
        <p:nvSpPr>
          <p:cNvPr id="3" name="İçerik Yer Tutucusu 2">
            <a:extLst>
              <a:ext uri="{FF2B5EF4-FFF2-40B4-BE49-F238E27FC236}">
                <a16:creationId xmlns:a16="http://schemas.microsoft.com/office/drawing/2014/main" xmlns="" id="{59FCAB47-1E84-45D1-951C-B0E9D7746B2E}"/>
              </a:ext>
            </a:extLst>
          </p:cNvPr>
          <p:cNvSpPr>
            <a:spLocks noGrp="1"/>
          </p:cNvSpPr>
          <p:nvPr>
            <p:ph idx="1"/>
          </p:nvPr>
        </p:nvSpPr>
        <p:spPr/>
        <p:txBody>
          <a:bodyPr/>
          <a:lstStyle/>
          <a:p>
            <a:r>
              <a:rPr lang="tr-TR" b="0" i="0" dirty="0">
                <a:solidFill>
                  <a:schemeClr val="tx1">
                    <a:lumMod val="95000"/>
                    <a:lumOff val="5000"/>
                  </a:schemeClr>
                </a:solidFill>
                <a:effectLst/>
                <a:latin typeface="Open Sans"/>
              </a:rPr>
              <a:t>Doktorunuzun kullanacağı özel mercekler yardımıyla yapılan bu muayene ile gözün arka kısmında bulunan vitreus, retina, optik sinir ve makula (sarı nokta) incelenir.</a:t>
            </a:r>
          </a:p>
          <a:p>
            <a:r>
              <a:rPr lang="tr-TR" b="0" i="0" dirty="0">
                <a:solidFill>
                  <a:schemeClr val="tx1">
                    <a:lumMod val="95000"/>
                    <a:lumOff val="5000"/>
                  </a:schemeClr>
                </a:solidFill>
                <a:effectLst/>
                <a:latin typeface="Open Sans"/>
              </a:rPr>
              <a:t> Vitreusun saydamlığı, kıvamı, retina damarının görünümü, optik sinirin rengi, sınırları, çukurluğu ve bu gibi pek çok özellik ayrıntılı olarak değerlendirilerek diyabet, hipertansiyon ve kalıtsal hastalıklar vb.. tespit </a:t>
            </a:r>
            <a:r>
              <a:rPr lang="tr-TR" b="0" i="0" dirty="0" smtClean="0">
                <a:solidFill>
                  <a:schemeClr val="tx1">
                    <a:lumMod val="95000"/>
                    <a:lumOff val="5000"/>
                  </a:schemeClr>
                </a:solidFill>
                <a:effectLst/>
                <a:latin typeface="Open Sans"/>
              </a:rPr>
              <a:t>edilir.</a:t>
            </a:r>
            <a:endParaRPr lang="tr-TR" dirty="0">
              <a:solidFill>
                <a:schemeClr val="tx1">
                  <a:lumMod val="95000"/>
                  <a:lumOff val="5000"/>
                </a:schemeClr>
              </a:solidFill>
            </a:endParaRPr>
          </a:p>
        </p:txBody>
      </p:sp>
    </p:spTree>
    <p:extLst>
      <p:ext uri="{BB962C8B-B14F-4D97-AF65-F5344CB8AC3E}">
        <p14:creationId xmlns:p14="http://schemas.microsoft.com/office/powerpoint/2010/main" xmlns="" val="177782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129EA84-A84A-4EC3-8C13-E3AC0D3AAF83}"/>
              </a:ext>
            </a:extLst>
          </p:cNvPr>
          <p:cNvSpPr>
            <a:spLocks noGrp="1"/>
          </p:cNvSpPr>
          <p:nvPr>
            <p:ph type="title"/>
          </p:nvPr>
        </p:nvSpPr>
        <p:spPr>
          <a:xfrm>
            <a:off x="1295402" y="700216"/>
            <a:ext cx="9601196" cy="1721708"/>
          </a:xfrm>
        </p:spPr>
        <p:txBody>
          <a:bodyPr>
            <a:normAutofit fontScale="90000"/>
          </a:bodyPr>
          <a:lstStyle/>
          <a:p>
            <a:r>
              <a:rPr lang="tr-TR" dirty="0"/>
              <a:t>Görme yetersizliğinin Nedenleri ve Başlıca Yetersizlik Türleri</a:t>
            </a:r>
            <a:br>
              <a:rPr lang="tr-TR" dirty="0"/>
            </a:br>
            <a:r>
              <a:rPr lang="tr-TR" sz="4000" dirty="0">
                <a:solidFill>
                  <a:srgbClr val="C00000"/>
                </a:solidFill>
                <a:latin typeface="Times New Roman" pitchFamily="18" charset="0"/>
                <a:cs typeface="Times New Roman" pitchFamily="18" charset="0"/>
              </a:rPr>
              <a:t>Doğum Öncesi Nedenler</a:t>
            </a:r>
            <a:r>
              <a:rPr lang="tr-TR" dirty="0"/>
              <a:t>:</a:t>
            </a:r>
          </a:p>
        </p:txBody>
      </p:sp>
      <p:sp>
        <p:nvSpPr>
          <p:cNvPr id="3" name="İçerik Yer Tutucusu 2">
            <a:extLst>
              <a:ext uri="{FF2B5EF4-FFF2-40B4-BE49-F238E27FC236}">
                <a16:creationId xmlns:a16="http://schemas.microsoft.com/office/drawing/2014/main" xmlns="" id="{A921F39F-5173-4254-9332-23F19A23ED80}"/>
              </a:ext>
            </a:extLst>
          </p:cNvPr>
          <p:cNvSpPr>
            <a:spLocks noGrp="1"/>
          </p:cNvSpPr>
          <p:nvPr>
            <p:ph idx="1"/>
          </p:nvPr>
        </p:nvSpPr>
        <p:spPr>
          <a:xfrm>
            <a:off x="1295401" y="2556931"/>
            <a:ext cx="9601196" cy="3631833"/>
          </a:xfrm>
        </p:spPr>
        <p:txBody>
          <a:bodyPr>
            <a:normAutofit fontScale="92500" lnSpcReduction="20000"/>
          </a:bodyPr>
          <a:lstStyle/>
          <a:p>
            <a:pPr algn="l"/>
            <a:r>
              <a:rPr lang="tr-TR" sz="1800" b="0" i="0" u="none" strike="noStrike" baseline="0" dirty="0">
                <a:latin typeface="Times New Roman" panose="02020603050405020304" pitchFamily="18" charset="0"/>
              </a:rPr>
              <a:t>Görme yetersizliğinin % 55’i doğum öncesi faktörler sonucu oluşmaktadır. </a:t>
            </a:r>
          </a:p>
          <a:p>
            <a:pPr algn="l"/>
            <a:r>
              <a:rPr lang="tr-TR" sz="1800" b="0" i="0" u="none" strike="noStrike" baseline="0" dirty="0">
                <a:latin typeface="Times New Roman" panose="02020603050405020304" pitchFamily="18" charset="0"/>
              </a:rPr>
              <a:t>Kalıtımsal </a:t>
            </a:r>
            <a:r>
              <a:rPr lang="tr-TR" sz="1800" b="0" i="0" u="none" strike="noStrike" baseline="0" dirty="0" smtClean="0">
                <a:latin typeface="Times New Roman" panose="02020603050405020304" pitchFamily="18" charset="0"/>
              </a:rPr>
              <a:t>nedenlerle </a:t>
            </a:r>
            <a:r>
              <a:rPr lang="tr-TR" sz="1800" b="0" i="0" u="none" strike="noStrike" baseline="0" dirty="0">
                <a:latin typeface="Times New Roman" panose="02020603050405020304" pitchFamily="18" charset="0"/>
              </a:rPr>
              <a:t>de körlüğün nesilden nesile genler yoluyla geçtiğine inanılmaktadır. Böyle bir durumun meydana gelebilmesi için körlüğün anne – baba, her ikisi ya da kardeşlerde de bulunması gerekir. Bu nedenden oluşan körlükler, tüm körlüklerin yaklaşık % 8’i civarındadır.</a:t>
            </a:r>
          </a:p>
          <a:p>
            <a:pPr algn="l"/>
            <a:r>
              <a:rPr lang="tr-TR" sz="1500" b="1" i="0" u="none" strike="noStrike" baseline="0" dirty="0">
                <a:latin typeface="Times New Roman" pitchFamily="18" charset="0"/>
                <a:cs typeface="Times New Roman" pitchFamily="18" charset="0"/>
              </a:rPr>
              <a:t>Kan uyuşmazlığı</a:t>
            </a:r>
            <a:r>
              <a:rPr lang="tr-TR" sz="2200" b="1" i="0" u="none" strike="noStrike" baseline="0" dirty="0">
                <a:latin typeface="Times New Roman,Bold"/>
              </a:rPr>
              <a:t>:</a:t>
            </a:r>
            <a:r>
              <a:rPr lang="tr-TR" sz="2200" b="1" i="0" u="none" strike="noStrike" baseline="0" dirty="0">
                <a:latin typeface="Times New Roman" panose="02020603050405020304" pitchFamily="18" charset="0"/>
              </a:rPr>
              <a:t> </a:t>
            </a:r>
            <a:r>
              <a:rPr lang="tr-TR" sz="1900" dirty="0">
                <a:solidFill>
                  <a:srgbClr val="FF0000"/>
                </a:solidFill>
                <a:latin typeface="Times New Roman" pitchFamily="18" charset="0"/>
                <a:cs typeface="Times New Roman" pitchFamily="18" charset="0"/>
              </a:rPr>
              <a:t>Annenin kanı Rh (-) (negatif) gebe kaldığı çocuğun kanın Rh (+) (pozitif) oluşu anne karnındaki fetüse yabancı bir madde gibi tepki yapmasına neden olmaktadır. Bu durum diğer engellerle beraber körlüğün nedeni de olabilmektedir</a:t>
            </a:r>
            <a:r>
              <a:rPr lang="tr-TR" sz="1900" dirty="0"/>
              <a:t>.</a:t>
            </a:r>
          </a:p>
          <a:p>
            <a:pPr algn="l"/>
            <a:r>
              <a:rPr lang="tr-TR" sz="1500" b="1" i="0" u="none" strike="noStrike" baseline="0" dirty="0">
                <a:latin typeface="Times New Roman" pitchFamily="18" charset="0"/>
                <a:cs typeface="Times New Roman" pitchFamily="18" charset="0"/>
              </a:rPr>
              <a:t>Rubella (Alman kızamığı):</a:t>
            </a:r>
            <a:r>
              <a:rPr lang="tr-TR" sz="1500" b="0" i="0" u="none" strike="noStrike" baseline="0" dirty="0">
                <a:latin typeface="Times New Roman" pitchFamily="18" charset="0"/>
                <a:cs typeface="Times New Roman" pitchFamily="18" charset="0"/>
              </a:rPr>
              <a:t> </a:t>
            </a:r>
            <a:r>
              <a:rPr lang="tr-TR" sz="1800" i="0" u="none" strike="noStrike" baseline="0" dirty="0">
                <a:solidFill>
                  <a:srgbClr val="FF0000"/>
                </a:solidFill>
                <a:latin typeface="Times New Roman" panose="02020603050405020304" pitchFamily="18" charset="0"/>
              </a:rPr>
              <a:t>Gebeliğin ilk üç ayında anne Rubella hastalığına yakalanmışsa annenin bedeninde lekeler görülür. Hastalık hafif nezle ve ateş ile başlar. Eğer gebe kadın çocukluğunda bu hastalığı geçirmişse bağışıklık kazanır. Geçirmemişse anne karnındaki bebeğin kör olmasına neden olabilir</a:t>
            </a:r>
          </a:p>
          <a:p>
            <a:pPr algn="l"/>
            <a:r>
              <a:rPr lang="tr-TR" sz="1500" b="1" i="0" u="none" strike="noStrike" baseline="0" dirty="0">
                <a:latin typeface="Times New Roman" pitchFamily="18" charset="0"/>
                <a:cs typeface="Times New Roman" pitchFamily="18" charset="0"/>
              </a:rPr>
              <a:t>Doğal frengi</a:t>
            </a:r>
            <a:r>
              <a:rPr lang="tr-TR" sz="1800" b="1" i="0" u="none" strike="noStrike" baseline="0" dirty="0">
                <a:solidFill>
                  <a:srgbClr val="FF0000"/>
                </a:solidFill>
                <a:latin typeface="Times New Roman" panose="02020603050405020304" pitchFamily="18" charset="0"/>
              </a:rPr>
              <a:t>:</a:t>
            </a:r>
            <a:r>
              <a:rPr lang="tr-TR" sz="1800" b="0" i="0" u="none" strike="noStrike" baseline="0" dirty="0">
                <a:solidFill>
                  <a:srgbClr val="FF0000"/>
                </a:solidFill>
                <a:latin typeface="Times New Roman" panose="02020603050405020304" pitchFamily="18" charset="0"/>
              </a:rPr>
              <a:t> Anne, babadan birinin veya her ikisinin gebelikten önce frengi mikrobu taşımaları veya gebelik sırasında frengi hastalığına yakalanmaları ve mikrobun bebeğe geçmesi ile körlük de görülebilir.</a:t>
            </a:r>
            <a:endParaRPr lang="tr-TR" dirty="0">
              <a:solidFill>
                <a:srgbClr val="FF0000"/>
              </a:solidFill>
            </a:endParaRPr>
          </a:p>
        </p:txBody>
      </p:sp>
    </p:spTree>
    <p:extLst>
      <p:ext uri="{BB962C8B-B14F-4D97-AF65-F5344CB8AC3E}">
        <p14:creationId xmlns:p14="http://schemas.microsoft.com/office/powerpoint/2010/main" xmlns="" val="273655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FFCCA7E-D239-46AD-9A2F-ABFAD60A27DC}"/>
              </a:ext>
            </a:extLst>
          </p:cNvPr>
          <p:cNvSpPr>
            <a:spLocks noGrp="1"/>
          </p:cNvSpPr>
          <p:nvPr>
            <p:ph type="title"/>
          </p:nvPr>
        </p:nvSpPr>
        <p:spPr/>
        <p:txBody>
          <a:bodyPr/>
          <a:lstStyle/>
          <a:p>
            <a:r>
              <a:rPr lang="tr-TR" sz="3600" b="1" i="0" u="none" strike="noStrike" baseline="0" dirty="0">
                <a:solidFill>
                  <a:srgbClr val="C00000"/>
                </a:solidFill>
                <a:latin typeface="Times New Roman" pitchFamily="18" charset="0"/>
                <a:cs typeface="Times New Roman" pitchFamily="18" charset="0"/>
              </a:rPr>
              <a:t>Doğum Anı Nedenler</a:t>
            </a:r>
            <a:r>
              <a:rPr lang="tr-TR" sz="4400" b="1" i="0" u="none" strike="noStrike" baseline="0" dirty="0">
                <a:solidFill>
                  <a:srgbClr val="C00000"/>
                </a:solidFill>
                <a:latin typeface="Times New Roman" panose="02020603050405020304" pitchFamily="18" charset="0"/>
              </a:rPr>
              <a:t>:</a:t>
            </a:r>
            <a:endParaRPr lang="tr-TR" dirty="0">
              <a:solidFill>
                <a:srgbClr val="C00000"/>
              </a:solidFill>
            </a:endParaRPr>
          </a:p>
        </p:txBody>
      </p:sp>
      <p:sp>
        <p:nvSpPr>
          <p:cNvPr id="3" name="İçerik Yer Tutucusu 2">
            <a:extLst>
              <a:ext uri="{FF2B5EF4-FFF2-40B4-BE49-F238E27FC236}">
                <a16:creationId xmlns:a16="http://schemas.microsoft.com/office/drawing/2014/main" xmlns="" id="{3D15B4FE-20EC-4D27-82EB-7F8C167A4529}"/>
              </a:ext>
            </a:extLst>
          </p:cNvPr>
          <p:cNvSpPr>
            <a:spLocks noGrp="1"/>
          </p:cNvSpPr>
          <p:nvPr>
            <p:ph idx="1"/>
          </p:nvPr>
        </p:nvSpPr>
        <p:spPr/>
        <p:txBody>
          <a:bodyPr/>
          <a:lstStyle/>
          <a:p>
            <a:pPr algn="l"/>
            <a:r>
              <a:rPr lang="tr-TR" sz="1800" b="0" i="0" u="none" strike="noStrike" baseline="0" dirty="0">
                <a:latin typeface="Times New Roman" panose="02020603050405020304" pitchFamily="18" charset="0"/>
              </a:rPr>
              <a:t>Çeşitli nedenlerle doğumun, geç olması, zor olması, müdahale gibi nedenlerle iki önemli sorun ortaya çıkabilir.</a:t>
            </a:r>
          </a:p>
          <a:p>
            <a:pPr algn="l"/>
            <a:endParaRPr lang="tr-TR" sz="1800" b="0" i="0" u="none" strike="noStrike" baseline="0" dirty="0">
              <a:latin typeface="Times New Roman" panose="02020603050405020304" pitchFamily="18" charset="0"/>
            </a:endParaRPr>
          </a:p>
          <a:p>
            <a:pPr algn="l"/>
            <a:r>
              <a:rPr lang="tr-TR" sz="1800" b="0" i="0" u="none" strike="noStrike" baseline="0" dirty="0">
                <a:latin typeface="Times New Roman" panose="02020603050405020304" pitchFamily="18" charset="0"/>
              </a:rPr>
              <a:t> Bunlardan biri beyin kanamasıdır. Bu kanama görme merkezini etkilerse körlük meydana gelebilir.</a:t>
            </a:r>
          </a:p>
          <a:p>
            <a:pPr algn="l"/>
            <a:endParaRPr lang="tr-TR" sz="1800" b="0" i="0" u="none" strike="noStrike" baseline="0" dirty="0">
              <a:latin typeface="Times New Roman" panose="02020603050405020304" pitchFamily="18" charset="0"/>
            </a:endParaRPr>
          </a:p>
          <a:p>
            <a:pPr algn="l"/>
            <a:r>
              <a:rPr lang="tr-TR" sz="1800" b="0" i="0" u="none" strike="noStrike" baseline="0" dirty="0">
                <a:latin typeface="Times New Roman" panose="02020603050405020304" pitchFamily="18" charset="0"/>
              </a:rPr>
              <a:t> İkincisi ise doğumun gecikmesi, kordonun boyuna dolanması veya başka nedenlerle bebeğin bir süre oksijensiz kalmasıdır. Bu süre 3 dakikayı geçince beyin hücreleri zedelenir. Etkilenen bölgenin görme merkezi çevresinde olması körlüğü meydana getirebilir.</a:t>
            </a:r>
            <a:endParaRPr lang="tr-TR" dirty="0"/>
          </a:p>
        </p:txBody>
      </p:sp>
    </p:spTree>
    <p:extLst>
      <p:ext uri="{BB962C8B-B14F-4D97-AF65-F5344CB8AC3E}">
        <p14:creationId xmlns:p14="http://schemas.microsoft.com/office/powerpoint/2010/main" xmlns="" val="289435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6E0CE24-D052-4E17-AA8A-6FB982149927}"/>
              </a:ext>
            </a:extLst>
          </p:cNvPr>
          <p:cNvSpPr>
            <a:spLocks noGrp="1"/>
          </p:cNvSpPr>
          <p:nvPr>
            <p:ph type="title"/>
          </p:nvPr>
        </p:nvSpPr>
        <p:spPr/>
        <p:txBody>
          <a:bodyPr/>
          <a:lstStyle/>
          <a:p>
            <a:r>
              <a:rPr lang="tr-TR" sz="3600" b="1" i="0" u="none" strike="noStrike" baseline="0" dirty="0">
                <a:solidFill>
                  <a:srgbClr val="C00000"/>
                </a:solidFill>
                <a:latin typeface="Times New Roman" pitchFamily="18" charset="0"/>
                <a:cs typeface="Times New Roman" pitchFamily="18" charset="0"/>
              </a:rPr>
              <a:t>Doğum Sonrası Nedenler</a:t>
            </a:r>
            <a:r>
              <a:rPr lang="tr-TR" sz="4400" b="1" i="0" u="none" strike="noStrike" baseline="0" dirty="0">
                <a:solidFill>
                  <a:srgbClr val="C00000"/>
                </a:solidFill>
                <a:latin typeface="Times New Roman" panose="02020603050405020304" pitchFamily="18" charset="0"/>
              </a:rPr>
              <a:t>:</a:t>
            </a:r>
            <a:endParaRPr lang="tr-TR" dirty="0">
              <a:solidFill>
                <a:srgbClr val="C00000"/>
              </a:solidFill>
            </a:endParaRPr>
          </a:p>
        </p:txBody>
      </p:sp>
      <p:sp>
        <p:nvSpPr>
          <p:cNvPr id="3" name="İçerik Yer Tutucusu 2">
            <a:extLst>
              <a:ext uri="{FF2B5EF4-FFF2-40B4-BE49-F238E27FC236}">
                <a16:creationId xmlns:a16="http://schemas.microsoft.com/office/drawing/2014/main" xmlns="" id="{2699D8B2-B0EF-4500-84FA-92E3EAD5158C}"/>
              </a:ext>
            </a:extLst>
          </p:cNvPr>
          <p:cNvSpPr>
            <a:spLocks noGrp="1"/>
          </p:cNvSpPr>
          <p:nvPr>
            <p:ph idx="1"/>
          </p:nvPr>
        </p:nvSpPr>
        <p:spPr/>
        <p:txBody>
          <a:bodyPr/>
          <a:lstStyle/>
          <a:p>
            <a:pPr algn="l"/>
            <a:r>
              <a:rPr lang="tr-TR" sz="1800" b="0" i="0" u="none" strike="noStrike" baseline="0" dirty="0">
                <a:latin typeface="Times New Roman" panose="02020603050405020304" pitchFamily="18" charset="0"/>
              </a:rPr>
              <a:t>Çiçek, kızıl, kızamıkçık, rubella (Alman kızamığı), A ve B vitamini eksikliği, şeker hastalığı, menenjit gibi hastalıklar örnek verilebilir. </a:t>
            </a:r>
          </a:p>
          <a:p>
            <a:pPr algn="l"/>
            <a:endParaRPr lang="tr-TR" sz="1800" b="0" i="0" u="none" strike="noStrike" baseline="0" dirty="0">
              <a:latin typeface="Times New Roman" panose="02020603050405020304" pitchFamily="18" charset="0"/>
            </a:endParaRPr>
          </a:p>
          <a:p>
            <a:pPr algn="l"/>
            <a:r>
              <a:rPr lang="tr-TR" sz="1800" b="0" i="0" u="none" strike="noStrike" baseline="0" dirty="0">
                <a:latin typeface="Times New Roman" panose="02020603050405020304" pitchFamily="18" charset="0"/>
              </a:rPr>
              <a:t>Bu hastalıkların görülmesi mutlaka körlük meydana getirmeyebilir. Fakat gözde tahribat ve görme gücü kaybına neden olma ihtimali vardır. </a:t>
            </a:r>
          </a:p>
          <a:p>
            <a:pPr algn="l"/>
            <a:endParaRPr lang="tr-TR" sz="1800" b="0" i="0" u="none" strike="noStrike" baseline="0" dirty="0">
              <a:latin typeface="Times New Roman" panose="02020603050405020304" pitchFamily="18" charset="0"/>
            </a:endParaRPr>
          </a:p>
          <a:p>
            <a:pPr algn="l"/>
            <a:r>
              <a:rPr lang="tr-TR" sz="1800" b="0" i="0" u="none" strike="noStrike" baseline="0" dirty="0">
                <a:latin typeface="Times New Roman" panose="02020603050405020304" pitchFamily="18" charset="0"/>
              </a:rPr>
              <a:t>Beyin zedelenmeleri sonucunda veya beyinde görme merkezinde urların olmasından dolayı da körlükler görülebilir.</a:t>
            </a:r>
            <a:endParaRPr lang="tr-TR" dirty="0"/>
          </a:p>
        </p:txBody>
      </p:sp>
    </p:spTree>
    <p:extLst>
      <p:ext uri="{BB962C8B-B14F-4D97-AF65-F5344CB8AC3E}">
        <p14:creationId xmlns:p14="http://schemas.microsoft.com/office/powerpoint/2010/main" xmlns="" val="276578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2350F16-E428-4084-841F-AB9035D1305E}"/>
              </a:ext>
            </a:extLst>
          </p:cNvPr>
          <p:cNvSpPr>
            <a:spLocks noGrp="1"/>
          </p:cNvSpPr>
          <p:nvPr>
            <p:ph type="title"/>
          </p:nvPr>
        </p:nvSpPr>
        <p:spPr/>
        <p:txBody>
          <a:bodyPr>
            <a:normAutofit/>
          </a:bodyPr>
          <a:lstStyle/>
          <a:p>
            <a:r>
              <a:rPr lang="tr-TR" sz="2800" b="1" i="0" u="none" strike="noStrike" baseline="0" dirty="0">
                <a:latin typeface="Times New Roman" panose="02020603050405020304" pitchFamily="18" charset="0"/>
              </a:rPr>
              <a:t>Gözle </a:t>
            </a:r>
            <a:r>
              <a:rPr lang="tr-TR" sz="2800" b="1" i="0" u="none" strike="noStrike" baseline="0" dirty="0" smtClean="0">
                <a:latin typeface="Times New Roman" panose="02020603050405020304" pitchFamily="18" charset="0"/>
              </a:rPr>
              <a:t>İlgili </a:t>
            </a:r>
            <a:r>
              <a:rPr lang="tr-TR" sz="2800" b="1" dirty="0">
                <a:latin typeface="Times New Roman" panose="02020603050405020304" pitchFamily="18" charset="0"/>
              </a:rPr>
              <a:t>H</a:t>
            </a:r>
            <a:r>
              <a:rPr lang="tr-TR" sz="2800" b="1" i="0" u="none" strike="noStrike" baseline="0" dirty="0" smtClean="0">
                <a:latin typeface="Times New Roman" panose="02020603050405020304" pitchFamily="18" charset="0"/>
              </a:rPr>
              <a:t>astalıklar</a:t>
            </a:r>
            <a:endParaRPr lang="tr-TR" sz="2800" b="1" dirty="0"/>
          </a:p>
        </p:txBody>
      </p:sp>
      <p:sp>
        <p:nvSpPr>
          <p:cNvPr id="3" name="İçerik Yer Tutucusu 2">
            <a:extLst>
              <a:ext uri="{FF2B5EF4-FFF2-40B4-BE49-F238E27FC236}">
                <a16:creationId xmlns:a16="http://schemas.microsoft.com/office/drawing/2014/main" xmlns="" id="{FDE9CC87-5117-434E-B197-7EBC6EA6D132}"/>
              </a:ext>
            </a:extLst>
          </p:cNvPr>
          <p:cNvSpPr>
            <a:spLocks noGrp="1"/>
          </p:cNvSpPr>
          <p:nvPr>
            <p:ph idx="1"/>
          </p:nvPr>
        </p:nvSpPr>
        <p:spPr/>
        <p:txBody>
          <a:bodyPr>
            <a:normAutofit lnSpcReduction="10000"/>
          </a:bodyPr>
          <a:lstStyle/>
          <a:p>
            <a:pPr marL="0" indent="0" algn="l">
              <a:buNone/>
            </a:pPr>
            <a:r>
              <a:rPr lang="tr-TR" sz="1800" dirty="0">
                <a:latin typeface="Symbol" panose="05050102010706020507" pitchFamily="18" charset="2"/>
              </a:rPr>
              <a:t>	</a:t>
            </a:r>
            <a:r>
              <a:rPr lang="tr-TR" sz="1800" b="0" i="0" u="none" strike="noStrike" baseline="0" dirty="0">
                <a:latin typeface="Times New Roman" panose="02020603050405020304" pitchFamily="18" charset="0"/>
              </a:rPr>
              <a:t>Kırma kusurları: Kırma gücü çeşitli nedenlerle farklılaşabilir. Düzeltilmezse yalnızca görme keskinliğinde azalmaya yol açarlar.</a:t>
            </a:r>
          </a:p>
          <a:p>
            <a:pPr algn="l"/>
            <a:r>
              <a:rPr lang="tr-TR" sz="1800" b="0" i="0" u="none" strike="noStrike" baseline="0" dirty="0">
                <a:latin typeface="Times New Roman" panose="02020603050405020304" pitchFamily="18" charset="0"/>
              </a:rPr>
              <a:t>Başlıca kırma kusurları miyop, hipermetrop, astigmattır. </a:t>
            </a:r>
          </a:p>
          <a:p>
            <a:pPr algn="l"/>
            <a:r>
              <a:rPr lang="tr-TR" sz="1800" b="0" i="0" u="none" strike="noStrike" baseline="0" dirty="0">
                <a:latin typeface="Courier New" panose="02070309020205020404" pitchFamily="49" charset="0"/>
              </a:rPr>
              <a:t> </a:t>
            </a:r>
            <a:r>
              <a:rPr lang="tr-TR" sz="1800" b="1" i="0" u="none" strike="noStrike" baseline="0" dirty="0">
                <a:latin typeface="Times New Roman" panose="02020603050405020304" pitchFamily="18" charset="0"/>
              </a:rPr>
              <a:t>Miyop</a:t>
            </a:r>
            <a:r>
              <a:rPr lang="tr-TR" sz="1800" b="0" i="0" u="none" strike="noStrike" baseline="0" dirty="0">
                <a:latin typeface="Times New Roman" panose="02020603050405020304" pitchFamily="18" charset="0"/>
              </a:rPr>
              <a:t>: </a:t>
            </a:r>
            <a:r>
              <a:rPr lang="tr-TR" sz="1800" b="0" i="0" u="none" strike="noStrike" baseline="0" dirty="0">
                <a:solidFill>
                  <a:srgbClr val="FF0000"/>
                </a:solidFill>
                <a:latin typeface="Times New Roman" panose="02020603050405020304" pitchFamily="18" charset="0"/>
              </a:rPr>
              <a:t>Işık ışınlarının retinanın önünde odaklaşması sonucu ortaya çıkar. Kişi yakınındaki nesneleri kolaylıkla görür. Uzaktakileri net göremez. Kalın kenarlı mercekle </a:t>
            </a:r>
            <a:r>
              <a:rPr lang="tr-TR" sz="1800" b="0" i="0" u="none" strike="noStrike" baseline="0" dirty="0" smtClean="0">
                <a:solidFill>
                  <a:srgbClr val="FF0000"/>
                </a:solidFill>
                <a:latin typeface="Times New Roman" panose="02020603050405020304" pitchFamily="18" charset="0"/>
              </a:rPr>
              <a:t>düzeltilir</a:t>
            </a:r>
            <a:r>
              <a:rPr lang="tr-TR" sz="1800" b="0" i="0" u="none" strike="noStrike" baseline="0" dirty="0">
                <a:solidFill>
                  <a:srgbClr val="FF0000"/>
                </a:solidFill>
                <a:latin typeface="Times New Roman" panose="02020603050405020304" pitchFamily="18" charset="0"/>
              </a:rPr>
              <a:t>.</a:t>
            </a:r>
          </a:p>
          <a:p>
            <a:pPr algn="l"/>
            <a:r>
              <a:rPr lang="tr-TR" sz="1800" b="0" i="0" u="none" strike="noStrike" baseline="0" dirty="0">
                <a:latin typeface="Courier New" panose="02070309020205020404" pitchFamily="49" charset="0"/>
              </a:rPr>
              <a:t> </a:t>
            </a:r>
            <a:r>
              <a:rPr lang="tr-TR" sz="1800" b="1" i="0" u="none" strike="noStrike" baseline="0" dirty="0">
                <a:latin typeface="Times New Roman" panose="02020603050405020304" pitchFamily="18" charset="0"/>
              </a:rPr>
              <a:t>Hipermetrop</a:t>
            </a:r>
            <a:r>
              <a:rPr lang="tr-TR" sz="1800" b="0" i="0" u="none" strike="noStrike" baseline="0" dirty="0">
                <a:latin typeface="Times New Roman" panose="02020603050405020304" pitchFamily="18" charset="0"/>
              </a:rPr>
              <a:t>: </a:t>
            </a:r>
            <a:r>
              <a:rPr lang="tr-TR" sz="1800" b="0" i="0" u="none" strike="noStrike" baseline="0" dirty="0">
                <a:solidFill>
                  <a:srgbClr val="FF0000"/>
                </a:solidFill>
                <a:latin typeface="Times New Roman" panose="02020603050405020304" pitchFamily="18" charset="0"/>
              </a:rPr>
              <a:t>Işık ışınlarının retinanın arkasında odaklaşması sonucunda oluşur. Kişi yakındaki nesneleri net göremez. Uzaktaki nesneleri daha iyi görür. İnce kenarlı mercekle düzeltilir.</a:t>
            </a:r>
          </a:p>
          <a:p>
            <a:pPr algn="l"/>
            <a:r>
              <a:rPr lang="tr-TR" sz="1800" b="0" i="0" u="none" strike="noStrike" baseline="0" dirty="0" smtClean="0">
                <a:latin typeface="Courier New" panose="02070309020205020404" pitchFamily="49" charset="0"/>
              </a:rPr>
              <a:t> </a:t>
            </a:r>
            <a:r>
              <a:rPr lang="tr-TR" sz="1800" b="1" i="0" u="none" strike="noStrike" baseline="0" dirty="0">
                <a:latin typeface="Times New Roman" panose="02020603050405020304" pitchFamily="18" charset="0"/>
              </a:rPr>
              <a:t>Astigmat</a:t>
            </a:r>
            <a:r>
              <a:rPr lang="tr-TR" sz="1800" b="1" i="0" u="none" strike="noStrike" baseline="0" dirty="0">
                <a:solidFill>
                  <a:srgbClr val="FF0000"/>
                </a:solidFill>
                <a:latin typeface="Times New Roman" panose="02020603050405020304" pitchFamily="18" charset="0"/>
              </a:rPr>
              <a:t>: </a:t>
            </a:r>
            <a:r>
              <a:rPr lang="tr-TR" sz="1800" b="0" i="0" u="none" strike="noStrike" baseline="0" dirty="0">
                <a:solidFill>
                  <a:srgbClr val="FF0000"/>
                </a:solidFill>
                <a:latin typeface="Times New Roman" panose="02020603050405020304" pitchFamily="18" charset="0"/>
              </a:rPr>
              <a:t>Kornea ya da merceğin yüzeyindeki düzensizlikler nedeniyle ışık ışınlarının eşit biçimde kırılmamasıyla oluşur. Görüntü bozuk ya da bulanıktır. Görüntü gerçek yerinde görülmez. Düzeltilmez ise sık, sık kazalara neden olur.</a:t>
            </a:r>
            <a:endParaRPr lang="tr-TR" dirty="0">
              <a:solidFill>
                <a:srgbClr val="FF0000"/>
              </a:solidFill>
            </a:endParaRPr>
          </a:p>
        </p:txBody>
      </p:sp>
    </p:spTree>
    <p:extLst>
      <p:ext uri="{BB962C8B-B14F-4D97-AF65-F5344CB8AC3E}">
        <p14:creationId xmlns:p14="http://schemas.microsoft.com/office/powerpoint/2010/main" xmlns="" val="118065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E041CC-3B66-4DCE-BE0E-516AFE04E919}"/>
              </a:ext>
            </a:extLst>
          </p:cNvPr>
          <p:cNvSpPr>
            <a:spLocks noGrp="1"/>
          </p:cNvSpPr>
          <p:nvPr>
            <p:ph type="title"/>
          </p:nvPr>
        </p:nvSpPr>
        <p:spPr/>
        <p:txBody>
          <a:bodyPr>
            <a:normAutofit fontScale="90000"/>
          </a:bodyPr>
          <a:lstStyle/>
          <a:p>
            <a:r>
              <a:rPr lang="tr-TR" sz="4400" b="0" i="0" u="none" strike="noStrike" baseline="0" dirty="0">
                <a:latin typeface="Times New Roman" panose="02020603050405020304" pitchFamily="18" charset="0"/>
              </a:rPr>
              <a:t>Diğer </a:t>
            </a:r>
            <a:r>
              <a:rPr lang="tr-TR" sz="4400" b="0" i="0" u="none" strike="noStrike" baseline="0" dirty="0" smtClean="0">
                <a:latin typeface="Times New Roman" panose="02020603050405020304" pitchFamily="18" charset="0"/>
              </a:rPr>
              <a:t>Görme </a:t>
            </a:r>
            <a:r>
              <a:rPr lang="tr-TR" dirty="0">
                <a:latin typeface="Times New Roman" panose="02020603050405020304" pitchFamily="18" charset="0"/>
              </a:rPr>
              <a:t>B</a:t>
            </a:r>
            <a:r>
              <a:rPr lang="tr-TR" sz="4400" b="0" i="0" u="none" strike="noStrike" baseline="0" dirty="0" smtClean="0">
                <a:latin typeface="Times New Roman" panose="02020603050405020304" pitchFamily="18" charset="0"/>
              </a:rPr>
              <a:t>ozuklukları</a:t>
            </a:r>
            <a:r>
              <a:rPr lang="tr-TR" sz="4400" b="0" i="0" u="none" strike="noStrike" baseline="0" dirty="0">
                <a:latin typeface="Times New Roman" panose="02020603050405020304" pitchFamily="18" charset="0"/>
              </a:rPr>
              <a:t/>
            </a:r>
            <a:br>
              <a:rPr lang="tr-TR" sz="4400" b="0" i="0" u="none" strike="noStrike" baseline="0" dirty="0">
                <a:latin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D8CF479C-895D-4851-AC45-FEB56783D936}"/>
              </a:ext>
            </a:extLst>
          </p:cNvPr>
          <p:cNvSpPr>
            <a:spLocks noGrp="1"/>
          </p:cNvSpPr>
          <p:nvPr>
            <p:ph idx="1"/>
          </p:nvPr>
        </p:nvSpPr>
        <p:spPr/>
        <p:txBody>
          <a:bodyPr>
            <a:normAutofit fontScale="92500" lnSpcReduction="20000"/>
          </a:bodyPr>
          <a:lstStyle/>
          <a:p>
            <a:pPr algn="just"/>
            <a:r>
              <a:rPr lang="tr-TR" sz="1800" b="1" i="0" u="none" strike="noStrike" baseline="0" dirty="0">
                <a:latin typeface="Times New Roman" panose="02020603050405020304" pitchFamily="18" charset="0"/>
              </a:rPr>
              <a:t>Albinizm: </a:t>
            </a:r>
            <a:r>
              <a:rPr lang="tr-TR" sz="1800" b="0" i="0" u="none" strike="noStrike" baseline="0" dirty="0">
                <a:solidFill>
                  <a:srgbClr val="FF0000"/>
                </a:solidFill>
                <a:latin typeface="Times New Roman" panose="02020603050405020304" pitchFamily="18" charset="0"/>
              </a:rPr>
              <a:t>Kalıtımsal bir hastalıktır. Deride, saçta ve gözde renk pigmentlerinin olmaması durumudur. Işığa aşırı duyarlılık ve astigmata neden olur. Görme keskinliği azalır.</a:t>
            </a:r>
          </a:p>
          <a:p>
            <a:pPr algn="just"/>
            <a:r>
              <a:rPr lang="tr-TR" sz="1700" b="1" i="0" u="none" strike="noStrike" baseline="0" dirty="0">
                <a:latin typeface="Times New Roman" pitchFamily="18" charset="0"/>
                <a:cs typeface="Times New Roman" pitchFamily="18" charset="0"/>
              </a:rPr>
              <a:t>Şaşılık: </a:t>
            </a:r>
            <a:r>
              <a:rPr lang="tr-TR" sz="1800" b="0" i="0" u="none" strike="noStrike" baseline="0" dirty="0">
                <a:solidFill>
                  <a:srgbClr val="FF0000"/>
                </a:solidFill>
                <a:latin typeface="Times New Roman" panose="02020603050405020304" pitchFamily="18" charset="0"/>
              </a:rPr>
              <a:t>Göz kaslarındaki sorun nedeniyle her iki gözün içe veya dışa dönük olması durumudur. Bu nedenle gözler aynı nesneye odaklanamazlar</a:t>
            </a:r>
            <a:r>
              <a:rPr lang="tr-TR" sz="1800" b="0" i="0" u="none" strike="noStrike" baseline="0" dirty="0">
                <a:latin typeface="Times New Roman" panose="02020603050405020304" pitchFamily="18" charset="0"/>
              </a:rPr>
              <a:t>.</a:t>
            </a:r>
          </a:p>
          <a:p>
            <a:pPr algn="just"/>
            <a:r>
              <a:rPr lang="tr-TR" sz="1700" b="1" i="0" u="none" strike="noStrike" baseline="0" dirty="0">
                <a:latin typeface="Times New Roman" pitchFamily="18" charset="0"/>
                <a:cs typeface="Times New Roman" pitchFamily="18" charset="0"/>
              </a:rPr>
              <a:t>Göz tembelliği (amblyopia): </a:t>
            </a:r>
            <a:r>
              <a:rPr lang="tr-TR" sz="1800" b="0" i="0" u="none" strike="noStrike" baseline="0" dirty="0">
                <a:solidFill>
                  <a:srgbClr val="FF0000"/>
                </a:solidFill>
                <a:latin typeface="Times New Roman" panose="02020603050405020304" pitchFamily="18" charset="0"/>
              </a:rPr>
              <a:t>Gözde herhangi bir zedelenme </a:t>
            </a:r>
            <a:r>
              <a:rPr lang="tr-TR" sz="1800" b="0" i="0" u="none" strike="noStrike" baseline="0" dirty="0" smtClean="0">
                <a:solidFill>
                  <a:srgbClr val="FF0000"/>
                </a:solidFill>
                <a:latin typeface="Times New Roman" panose="02020603050405020304" pitchFamily="18" charset="0"/>
              </a:rPr>
              <a:t>olmamasına </a:t>
            </a:r>
            <a:r>
              <a:rPr lang="tr-TR" sz="1800" b="0" i="0" u="none" strike="noStrike" baseline="0" dirty="0">
                <a:solidFill>
                  <a:srgbClr val="FF0000"/>
                </a:solidFill>
                <a:latin typeface="Times New Roman" panose="02020603050405020304" pitchFamily="18" charset="0"/>
              </a:rPr>
              <a:t>karşın görmenin zayıf olmasıdır</a:t>
            </a:r>
            <a:r>
              <a:rPr lang="tr-TR" sz="1800" b="0" i="0" u="none" strike="noStrike" baseline="0" dirty="0">
                <a:latin typeface="Times New Roman" panose="02020603050405020304" pitchFamily="18" charset="0"/>
              </a:rPr>
              <a:t>.</a:t>
            </a:r>
          </a:p>
          <a:p>
            <a:pPr algn="just"/>
            <a:r>
              <a:rPr lang="tr-TR" sz="1800" b="1" i="0" u="none" strike="noStrike" baseline="0" dirty="0">
                <a:latin typeface="Times New Roman" panose="02020603050405020304" pitchFamily="18" charset="0"/>
              </a:rPr>
              <a:t>Katarakt: </a:t>
            </a:r>
            <a:r>
              <a:rPr lang="tr-TR" sz="1800" b="0" i="0" u="none" strike="noStrike" baseline="0" dirty="0">
                <a:solidFill>
                  <a:srgbClr val="FF0000"/>
                </a:solidFill>
                <a:latin typeface="Times New Roman" panose="02020603050405020304" pitchFamily="18" charset="0"/>
              </a:rPr>
              <a:t>Göz merceğinin saydamlığını yitirmesiyle oluşur. İki türü vardır. Yaşlanmaya bağlı olarak gelişen katarakt yaşlanma sürecinin normal bir bölümüdür. Ameliyatla düzeltilir. Doğumsal katarakt, doğum öncesi ve doğum sonrası etkenler nedeniyle ortaya çıkabilir.</a:t>
            </a:r>
          </a:p>
          <a:p>
            <a:pPr algn="just"/>
            <a:r>
              <a:rPr lang="tr-TR" sz="1700" b="1" i="0" u="none" strike="noStrike" baseline="0" dirty="0">
                <a:latin typeface="Times New Roman" pitchFamily="18" charset="0"/>
                <a:cs typeface="Times New Roman" pitchFamily="18" charset="0"/>
              </a:rPr>
              <a:t>Göz tansiyonu (Glokom</a:t>
            </a:r>
            <a:r>
              <a:rPr lang="tr-TR" sz="1700" b="0" i="0" u="none" strike="noStrike" baseline="0" dirty="0">
                <a:latin typeface="Times New Roman" pitchFamily="18" charset="0"/>
                <a:cs typeface="Times New Roman" pitchFamily="18" charset="0"/>
              </a:rPr>
              <a:t>): </a:t>
            </a:r>
            <a:r>
              <a:rPr lang="tr-TR" sz="1800" b="0" i="0" u="none" strike="noStrike" baseline="0" dirty="0">
                <a:solidFill>
                  <a:srgbClr val="FF0000"/>
                </a:solidFill>
                <a:latin typeface="Times New Roman" panose="02020603050405020304" pitchFamily="18" charset="0"/>
              </a:rPr>
              <a:t>Göz içi basıncının artması ve bu basınç nedeniyle retinadaki sinirlerin etkilenmesi sonucunda oluşur.</a:t>
            </a:r>
          </a:p>
          <a:p>
            <a:pPr algn="just"/>
            <a:r>
              <a:rPr lang="tr-TR" sz="1700" b="1" i="0" u="none" strike="noStrike" baseline="0" dirty="0">
                <a:latin typeface="Times New Roman" pitchFamily="18" charset="0"/>
                <a:cs typeface="Times New Roman" pitchFamily="18" charset="0"/>
              </a:rPr>
              <a:t>Prematür retinopatisi</a:t>
            </a:r>
            <a:r>
              <a:rPr lang="tr-TR" sz="1800" b="1" i="0" u="none" strike="noStrike" baseline="0" dirty="0">
                <a:latin typeface="Times New Roman" panose="02020603050405020304" pitchFamily="18" charset="0"/>
              </a:rPr>
              <a:t>: </a:t>
            </a:r>
            <a:r>
              <a:rPr lang="tr-TR" sz="1800" b="0" i="0" u="none" strike="noStrike" baseline="0" dirty="0">
                <a:solidFill>
                  <a:srgbClr val="FF0000"/>
                </a:solidFill>
                <a:latin typeface="Times New Roman" panose="02020603050405020304" pitchFamily="18" charset="0"/>
              </a:rPr>
              <a:t>Erken doğan bebeklere kuvözde fazla oksijen verilmesi sonucu oluşur. Fazla oksijen retinada zedelenmeye yol açar.</a:t>
            </a:r>
          </a:p>
        </p:txBody>
      </p:sp>
    </p:spTree>
    <p:extLst>
      <p:ext uri="{BB962C8B-B14F-4D97-AF65-F5344CB8AC3E}">
        <p14:creationId xmlns:p14="http://schemas.microsoft.com/office/powerpoint/2010/main" xmlns="" val="113396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FE34A6-E1B0-44A4-BBE9-BBA822D781C4}"/>
              </a:ext>
            </a:extLst>
          </p:cNvPr>
          <p:cNvSpPr>
            <a:spLocks noGrp="1"/>
          </p:cNvSpPr>
          <p:nvPr>
            <p:ph type="title"/>
          </p:nvPr>
        </p:nvSpPr>
        <p:spPr/>
        <p:txBody>
          <a:bodyPr/>
          <a:lstStyle/>
          <a:p>
            <a:r>
              <a:rPr lang="tr-TR" dirty="0"/>
              <a:t>Görme </a:t>
            </a:r>
            <a:r>
              <a:rPr lang="tr-TR" dirty="0" smtClean="0"/>
              <a:t>Nedir</a:t>
            </a:r>
            <a:r>
              <a:rPr lang="tr-TR" dirty="0"/>
              <a:t>?</a:t>
            </a:r>
          </a:p>
        </p:txBody>
      </p:sp>
      <p:sp>
        <p:nvSpPr>
          <p:cNvPr id="3" name="İçerik Yer Tutucusu 2">
            <a:extLst>
              <a:ext uri="{FF2B5EF4-FFF2-40B4-BE49-F238E27FC236}">
                <a16:creationId xmlns:a16="http://schemas.microsoft.com/office/drawing/2014/main" xmlns="" id="{33044405-8DED-410B-B021-1E1E0F788B0D}"/>
              </a:ext>
            </a:extLst>
          </p:cNvPr>
          <p:cNvSpPr>
            <a:spLocks noGrp="1"/>
          </p:cNvSpPr>
          <p:nvPr>
            <p:ph idx="1"/>
          </p:nvPr>
        </p:nvSpPr>
        <p:spPr>
          <a:xfrm>
            <a:off x="1295401" y="2556931"/>
            <a:ext cx="9601196" cy="3407263"/>
          </a:xfrm>
        </p:spPr>
        <p:txBody>
          <a:bodyPr>
            <a:normAutofit fontScale="77500" lnSpcReduction="20000"/>
          </a:bodyPr>
          <a:lstStyle/>
          <a:p>
            <a:r>
              <a:rPr lang="tr-TR" dirty="0"/>
              <a:t>Göz organı, göz-görme sinirleri ve beyin arasındaki iletimin ve iletişimin iyi ve kuvvetli olmasına görme denir.</a:t>
            </a:r>
          </a:p>
          <a:p>
            <a:r>
              <a:rPr lang="tr-TR" dirty="0"/>
              <a:t>Nesneden yansıyan ışık ışınlarının gözün en dış </a:t>
            </a:r>
            <a:r>
              <a:rPr lang="tr-TR" dirty="0" smtClean="0"/>
              <a:t>kısmındaki </a:t>
            </a:r>
            <a:r>
              <a:rPr lang="tr-TR" dirty="0"/>
              <a:t>saydam tabaka olan korneaya ulaşmasıyla başlar. Buraya ulaşan ışık </a:t>
            </a:r>
            <a:r>
              <a:rPr lang="tr-TR" dirty="0" smtClean="0"/>
              <a:t>iristen(gözdeki </a:t>
            </a:r>
            <a:r>
              <a:rPr lang="tr-TR" dirty="0"/>
              <a:t>renkli kısım) geçerek gözbebeğine ve göz merceğine ulaşır daha sonra gözün </a:t>
            </a:r>
            <a:r>
              <a:rPr lang="tr-TR" dirty="0" smtClean="0"/>
              <a:t>içerisindeki </a:t>
            </a:r>
            <a:r>
              <a:rPr lang="tr-TR" dirty="0"/>
              <a:t>damar tabakayı geçerek sarı noktaya ters bir şekilde düşer burada bulunan yoğun sinir demetleriyle beyne ulaşır.</a:t>
            </a:r>
          </a:p>
          <a:p>
            <a:r>
              <a:rPr lang="tr-TR" dirty="0"/>
              <a:t>Görmeden sorumlu bölge beynin en arka-alt  tarafında bulunmaktadır. Görmeden sorumlu bölge beynin en arkasında  her iki beyin yarısından bir tane olmak üzere iki tanedir.</a:t>
            </a:r>
          </a:p>
          <a:p>
            <a:r>
              <a:rPr lang="tr-TR" dirty="0">
                <a:solidFill>
                  <a:srgbClr val="FF0000"/>
                </a:solidFill>
              </a:rPr>
              <a:t>Beyin görmeye oldukça geniş bir yer ayırmıştır. Bu alanın içinde bazı bölümler merkezi görmeyi, bazıları çevreyi görmeyi, bazıları renk ayırt etmeyi bazıları da hareket algılamayı sağlar. Okuma merkezi </a:t>
            </a:r>
            <a:r>
              <a:rPr lang="tr-TR" dirty="0" smtClean="0">
                <a:solidFill>
                  <a:srgbClr val="FF0000"/>
                </a:solidFill>
              </a:rPr>
              <a:t>ayrı, </a:t>
            </a:r>
            <a:r>
              <a:rPr lang="tr-TR" dirty="0">
                <a:solidFill>
                  <a:srgbClr val="FF0000"/>
                </a:solidFill>
              </a:rPr>
              <a:t>yazma merkezi </a:t>
            </a:r>
            <a:r>
              <a:rPr lang="tr-TR" dirty="0" smtClean="0">
                <a:solidFill>
                  <a:srgbClr val="FF0000"/>
                </a:solidFill>
              </a:rPr>
              <a:t>ayrı, </a:t>
            </a:r>
            <a:r>
              <a:rPr lang="tr-TR" dirty="0">
                <a:solidFill>
                  <a:srgbClr val="FF0000"/>
                </a:solidFill>
              </a:rPr>
              <a:t>benzer cisimleri hatırlama merkezi ayrı, yüz tanıma merkezi ayrıdır. Ama beynin her iki yarısı ve bu alanlar arasında sürekli bir iletişim vardır.</a:t>
            </a:r>
          </a:p>
        </p:txBody>
      </p:sp>
    </p:spTree>
    <p:extLst>
      <p:ext uri="{BB962C8B-B14F-4D97-AF65-F5344CB8AC3E}">
        <p14:creationId xmlns:p14="http://schemas.microsoft.com/office/powerpoint/2010/main" xmlns="" val="130203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98C560B-9CF2-436A-A41E-EB38498A666D}"/>
              </a:ext>
            </a:extLst>
          </p:cNvPr>
          <p:cNvSpPr>
            <a:spLocks noGrp="1"/>
          </p:cNvSpPr>
          <p:nvPr>
            <p:ph idx="1"/>
          </p:nvPr>
        </p:nvSpPr>
        <p:spPr/>
        <p:txBody>
          <a:bodyPr>
            <a:normAutofit fontScale="62500" lnSpcReduction="20000"/>
          </a:bodyPr>
          <a:lstStyle/>
          <a:p>
            <a:pPr algn="just"/>
            <a:r>
              <a:rPr lang="tr-TR" sz="2400" b="1" i="0" u="none" strike="noStrike" baseline="0" dirty="0" err="1">
                <a:latin typeface="Times New Roman" panose="02020603050405020304" pitchFamily="18" charset="0"/>
              </a:rPr>
              <a:t>Retinitis</a:t>
            </a:r>
            <a:r>
              <a:rPr lang="tr-TR" sz="2400" b="1" i="0" u="none" strike="noStrike" baseline="0" dirty="0">
                <a:latin typeface="Times New Roman" panose="02020603050405020304" pitchFamily="18" charset="0"/>
              </a:rPr>
              <a:t> </a:t>
            </a:r>
            <a:r>
              <a:rPr lang="tr-TR" sz="2400" b="1" i="0" u="none" strike="noStrike" baseline="0" dirty="0" err="1">
                <a:latin typeface="Times New Roman" panose="02020603050405020304" pitchFamily="18" charset="0"/>
              </a:rPr>
              <a:t>pigmentara</a:t>
            </a:r>
            <a:r>
              <a:rPr lang="tr-TR" sz="2400" b="1" i="0" u="none" strike="noStrike" baseline="0" dirty="0">
                <a:latin typeface="Times New Roman" panose="02020603050405020304" pitchFamily="18" charset="0"/>
              </a:rPr>
              <a:t> (</a:t>
            </a:r>
            <a:r>
              <a:rPr lang="tr-TR" sz="2400" b="1" i="0" u="none" strike="noStrike" baseline="0" dirty="0">
                <a:latin typeface="Times New Roman" pitchFamily="18" charset="0"/>
                <a:cs typeface="Times New Roman" pitchFamily="18" charset="0"/>
              </a:rPr>
              <a:t>Gece körlüğü</a:t>
            </a:r>
            <a:r>
              <a:rPr lang="tr-TR" sz="2400" b="0" i="0" u="none" strike="noStrike" baseline="0" dirty="0">
                <a:latin typeface="Times New Roman" pitchFamily="18" charset="0"/>
                <a:cs typeface="Times New Roman" pitchFamily="18" charset="0"/>
              </a:rPr>
              <a:t>): </a:t>
            </a:r>
            <a:r>
              <a:rPr lang="tr-TR" sz="2400" b="0" i="0" u="none" strike="noStrike" baseline="0" dirty="0">
                <a:solidFill>
                  <a:srgbClr val="FF0000"/>
                </a:solidFill>
                <a:latin typeface="Times New Roman" panose="02020603050405020304" pitchFamily="18" charset="0"/>
              </a:rPr>
              <a:t>Kalıtımsal nedenlere bağlıdır. Retinanın ilerleyen biçimde bozulmasıyla gelişir. Çevresel görme etkilenir. En önemli belirtisi gece görme zorluğudur.</a:t>
            </a:r>
          </a:p>
          <a:p>
            <a:pPr algn="just"/>
            <a:r>
              <a:rPr lang="tr-TR" sz="2400" b="1" i="0" u="none" strike="noStrike" baseline="0" dirty="0">
                <a:latin typeface="Times New Roman" panose="02020603050405020304" pitchFamily="18" charset="0"/>
              </a:rPr>
              <a:t>Optik sinir </a:t>
            </a:r>
            <a:r>
              <a:rPr lang="tr-TR" sz="2400" b="1" i="0" u="none" strike="noStrike" baseline="0" dirty="0" err="1">
                <a:latin typeface="Times New Roman" panose="02020603050405020304" pitchFamily="18" charset="0"/>
              </a:rPr>
              <a:t>atrofisi</a:t>
            </a:r>
            <a:r>
              <a:rPr lang="tr-TR" sz="2400" b="1" i="0" u="none" strike="noStrike" baseline="0" dirty="0">
                <a:latin typeface="Times New Roman" panose="02020603050405020304" pitchFamily="18" charset="0"/>
              </a:rPr>
              <a:t>: </a:t>
            </a:r>
            <a:r>
              <a:rPr lang="tr-TR" sz="2400" b="0" i="0" u="none" strike="noStrike" baseline="0" dirty="0">
                <a:solidFill>
                  <a:srgbClr val="FF0000"/>
                </a:solidFill>
                <a:latin typeface="Times New Roman" panose="02020603050405020304" pitchFamily="18" charset="0"/>
              </a:rPr>
              <a:t>Optik sinirin zedelenmesi ile olur. Görme keskinliğinde azalma olur. Renk görmede ve geceleyin görmede güçlük yaşanır.</a:t>
            </a:r>
          </a:p>
          <a:p>
            <a:pPr algn="just"/>
            <a:r>
              <a:rPr lang="tr-TR" sz="2400" b="1" i="0" u="none" strike="noStrike" baseline="0" dirty="0" err="1">
                <a:latin typeface="Times New Roman" panose="02020603050405020304" pitchFamily="18" charset="0"/>
              </a:rPr>
              <a:t>Makuler</a:t>
            </a:r>
            <a:r>
              <a:rPr lang="tr-TR" sz="2400" b="1" i="0" u="none" strike="noStrike" baseline="0" dirty="0">
                <a:latin typeface="Times New Roman" panose="02020603050405020304" pitchFamily="18" charset="0"/>
              </a:rPr>
              <a:t> dejenerasyon</a:t>
            </a:r>
            <a:r>
              <a:rPr lang="tr-TR" sz="2400" b="1" i="0" u="none" strike="noStrike" baseline="0" dirty="0">
                <a:solidFill>
                  <a:srgbClr val="FF0000"/>
                </a:solidFill>
                <a:latin typeface="Times New Roman" panose="02020603050405020304" pitchFamily="18" charset="0"/>
              </a:rPr>
              <a:t>: </a:t>
            </a:r>
            <a:r>
              <a:rPr lang="tr-TR" sz="2400" b="0" i="0" u="none" strike="noStrike" baseline="0" dirty="0" err="1">
                <a:solidFill>
                  <a:srgbClr val="FF0000"/>
                </a:solidFill>
                <a:latin typeface="Times New Roman" panose="02020603050405020304" pitchFamily="18" charset="0"/>
              </a:rPr>
              <a:t>Makulanın</a:t>
            </a:r>
            <a:r>
              <a:rPr lang="tr-TR" sz="2400" b="0" i="0" u="none" strike="noStrike" baseline="0" dirty="0">
                <a:solidFill>
                  <a:srgbClr val="FF0000"/>
                </a:solidFill>
                <a:latin typeface="Times New Roman" panose="02020603050405020304" pitchFamily="18" charset="0"/>
              </a:rPr>
              <a:t> zedelenmesiyle oluşur. Merkezi görmede azalma görülür. Genellikle yaşlılarda nadiren çocuklarda görülür. Özellikle yakın görme mesafesinde yapılan işler etkilenir</a:t>
            </a:r>
            <a:r>
              <a:rPr lang="tr-TR" sz="2400" b="0" i="0" u="none" strike="noStrike" baseline="0" dirty="0">
                <a:latin typeface="Times New Roman" panose="02020603050405020304" pitchFamily="18" charset="0"/>
              </a:rPr>
              <a:t>.</a:t>
            </a:r>
          </a:p>
          <a:p>
            <a:pPr algn="just"/>
            <a:r>
              <a:rPr lang="tr-TR" sz="2400" b="1" i="0" u="none" strike="noStrike" baseline="0" dirty="0" err="1">
                <a:latin typeface="Times New Roman" panose="02020603050405020304" pitchFamily="18" charset="0"/>
              </a:rPr>
              <a:t>Aniridia</a:t>
            </a:r>
            <a:r>
              <a:rPr lang="tr-TR" sz="2400" b="1" i="0" u="none" strike="noStrike" baseline="0" dirty="0">
                <a:latin typeface="Times New Roman" panose="02020603050405020304" pitchFamily="18" charset="0"/>
              </a:rPr>
              <a:t>: </a:t>
            </a:r>
            <a:r>
              <a:rPr lang="tr-TR" sz="2400" b="0" i="0" u="none" strike="noStrike" baseline="0" dirty="0">
                <a:solidFill>
                  <a:srgbClr val="FF0000"/>
                </a:solidFill>
                <a:latin typeface="Times New Roman" panose="02020603050405020304" pitchFamily="18" charset="0"/>
              </a:rPr>
              <a:t>İrisin tam olarak gelişememesiyle ortaya çıkar. Gözbebeği ışık miktarına göre açılıp kapanamaz ve göz içine giren ışık miktarı kontrol edilemez.</a:t>
            </a:r>
          </a:p>
          <a:p>
            <a:pPr algn="l"/>
            <a:r>
              <a:rPr lang="tr-TR" sz="2400" b="1" i="0" u="none" strike="noStrike" baseline="0" dirty="0">
                <a:latin typeface="Times New Roman" panose="02020603050405020304" pitchFamily="18" charset="0"/>
              </a:rPr>
              <a:t>Trahom: </a:t>
            </a:r>
            <a:r>
              <a:rPr lang="tr-TR" sz="2400" b="0" i="0" u="none" strike="noStrike" baseline="0" dirty="0">
                <a:solidFill>
                  <a:srgbClr val="FF0000"/>
                </a:solidFill>
                <a:latin typeface="Times New Roman" panose="02020603050405020304" pitchFamily="18" charset="0"/>
              </a:rPr>
              <a:t>Mikrobu, bir virüstür. Trahom, göz kapaklarının iç yüzünde yerleşerek bütün göze yayılan ve körlüğe götüren bulaşıcı bir göz hastalığıdır. Hastalık virüsü aldıktan bir hafta sonra ve gayet sinsi başlar. İlk belirtiler gözün üst kapağının iç yüzünde darı tanesine benzer, kabartılar halindedir. Hastalık ilerledikçe gözde batma, sulanma, kamaşma ve bulanık görme olur. Tedavi edilmezse kapaklar içeri doğru kıvrılır. Kirpikler göze batan yaralar açar. Trahom tedavi edilse </a:t>
            </a:r>
            <a:r>
              <a:rPr lang="tr-TR" sz="2400" b="0" i="0" u="none" strike="noStrike" baseline="0" dirty="0" smtClean="0">
                <a:solidFill>
                  <a:srgbClr val="FF0000"/>
                </a:solidFill>
                <a:latin typeface="Times New Roman" panose="02020603050405020304" pitchFamily="18" charset="0"/>
              </a:rPr>
              <a:t>d</a:t>
            </a:r>
            <a:r>
              <a:rPr lang="fi-FI" sz="2400" b="0" i="0" u="none" strike="noStrike" baseline="0" dirty="0" smtClean="0">
                <a:solidFill>
                  <a:srgbClr val="FF0000"/>
                </a:solidFill>
                <a:latin typeface="Times New Roman" panose="02020603050405020304" pitchFamily="18" charset="0"/>
              </a:rPr>
              <a:t>ahi </a:t>
            </a:r>
            <a:r>
              <a:rPr lang="fi-FI" sz="2400" b="0" i="0" u="none" strike="noStrike" baseline="0" dirty="0">
                <a:solidFill>
                  <a:srgbClr val="FF0000"/>
                </a:solidFill>
                <a:latin typeface="Times New Roman" panose="02020603050405020304" pitchFamily="18" charset="0"/>
              </a:rPr>
              <a:t>görme eski halini </a:t>
            </a:r>
            <a:r>
              <a:rPr lang="fi-FI" sz="2400" b="0" i="0" u="none" strike="noStrike" baseline="0" dirty="0" smtClean="0">
                <a:solidFill>
                  <a:srgbClr val="FF0000"/>
                </a:solidFill>
                <a:latin typeface="Times New Roman" panose="02020603050405020304" pitchFamily="18" charset="0"/>
              </a:rPr>
              <a:t>alamaz</a:t>
            </a:r>
            <a:r>
              <a:rPr lang="tr-TR" sz="2400" b="0" i="0" u="none" strike="noStrike" baseline="0" dirty="0" smtClean="0">
                <a:solidFill>
                  <a:srgbClr val="FF0000"/>
                </a:solidFill>
                <a:latin typeface="Times New Roman" panose="02020603050405020304" pitchFamily="18" charset="0"/>
              </a:rPr>
              <a:t> ve </a:t>
            </a:r>
            <a:r>
              <a:rPr lang="tr-TR" sz="2400" b="0" i="0" u="none" strike="noStrike" baseline="0" dirty="0">
                <a:solidFill>
                  <a:srgbClr val="FF0000"/>
                </a:solidFill>
                <a:latin typeface="Times New Roman" panose="02020603050405020304" pitchFamily="18" charset="0"/>
              </a:rPr>
              <a:t>trahomluların çoğu kör olur</a:t>
            </a:r>
            <a:r>
              <a:rPr lang="tr-TR" sz="2400" b="0" i="0" u="none" strike="noStrike" baseline="0" dirty="0">
                <a:latin typeface="Times New Roman" panose="02020603050405020304" pitchFamily="18" charset="0"/>
              </a:rPr>
              <a:t>.</a:t>
            </a:r>
            <a:endParaRPr lang="tr-TR" dirty="0"/>
          </a:p>
          <a:p>
            <a:endParaRPr lang="tr-TR" dirty="0"/>
          </a:p>
        </p:txBody>
      </p:sp>
    </p:spTree>
    <p:extLst>
      <p:ext uri="{BB962C8B-B14F-4D97-AF65-F5344CB8AC3E}">
        <p14:creationId xmlns:p14="http://schemas.microsoft.com/office/powerpoint/2010/main" xmlns="" val="157550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6A8540-A7A4-4772-8B61-CF47BF9A6F53}"/>
              </a:ext>
            </a:extLst>
          </p:cNvPr>
          <p:cNvSpPr>
            <a:spLocks noGrp="1"/>
          </p:cNvSpPr>
          <p:nvPr>
            <p:ph type="title"/>
          </p:nvPr>
        </p:nvSpPr>
        <p:spPr/>
        <p:txBody>
          <a:bodyPr>
            <a:normAutofit fontScale="90000"/>
          </a:bodyPr>
          <a:lstStyle/>
          <a:p>
            <a:r>
              <a:rPr lang="tr-TR" dirty="0"/>
              <a:t>Görme yetersizliğinin eğitsel tanılama süreci ve eğitsel tanıları?</a:t>
            </a:r>
          </a:p>
        </p:txBody>
      </p:sp>
      <p:sp>
        <p:nvSpPr>
          <p:cNvPr id="3" name="İçerik Yer Tutucusu 2">
            <a:extLst>
              <a:ext uri="{FF2B5EF4-FFF2-40B4-BE49-F238E27FC236}">
                <a16:creationId xmlns:a16="http://schemas.microsoft.com/office/drawing/2014/main" xmlns="" id="{4D4864AA-5844-424D-96DD-1818D8759CB3}"/>
              </a:ext>
            </a:extLst>
          </p:cNvPr>
          <p:cNvSpPr>
            <a:spLocks noGrp="1"/>
          </p:cNvSpPr>
          <p:nvPr>
            <p:ph idx="1"/>
          </p:nvPr>
        </p:nvSpPr>
        <p:spPr>
          <a:xfrm>
            <a:off x="887896" y="2556932"/>
            <a:ext cx="10535477" cy="3671590"/>
          </a:xfrm>
        </p:spPr>
        <p:txBody>
          <a:bodyPr>
            <a:normAutofit lnSpcReduction="10000"/>
          </a:bodyPr>
          <a:lstStyle/>
          <a:p>
            <a:r>
              <a:rPr lang="tr-TR" dirty="0"/>
              <a:t>Tıbbi tanısı konulan öğrencilerin raporunda, görme problemi ve bu problemin ne derecede bir bozukluk olduğu yer almaktadır. Bu bilgi eğitimci için önemli bir veri olsa da yeterli değildir. Bu eksikliği giderebilmek için eğitsel anlamda bir değerlendirmeye ihtiyaç duyulmaktadır.</a:t>
            </a:r>
          </a:p>
          <a:p>
            <a:r>
              <a:rPr lang="tr-TR" dirty="0"/>
              <a:t>Tüm engel türlerinde tıbbi tanısı konulmuş öğrenciler, özel eğitim hizmetine ihtiyaç duyup duymadığının değerlendirilebilmesi için Rehberlik ve Araştırma Merkezi’nde (RAM) Eğitsel </a:t>
            </a:r>
            <a:r>
              <a:rPr lang="tr-TR" dirty="0" smtClean="0"/>
              <a:t>Değerlendirmeye </a:t>
            </a:r>
            <a:r>
              <a:rPr lang="tr-TR" dirty="0"/>
              <a:t>ihtiyaç duymaktadır.</a:t>
            </a:r>
          </a:p>
          <a:p>
            <a:r>
              <a:rPr lang="tr-TR" dirty="0"/>
              <a:t>Burada yapılan değerlendirmelerde öğrencinin var olan yetersizliğinin öğrencinin öğrenme yetileri </a:t>
            </a:r>
            <a:r>
              <a:rPr lang="tr-TR" dirty="0" smtClean="0"/>
              <a:t>üzerindeki </a:t>
            </a:r>
            <a:r>
              <a:rPr lang="tr-TR" dirty="0"/>
              <a:t>etkisi değerlendirilir.</a:t>
            </a:r>
          </a:p>
          <a:p>
            <a:endParaRPr lang="tr-TR" dirty="0"/>
          </a:p>
        </p:txBody>
      </p:sp>
    </p:spTree>
    <p:extLst>
      <p:ext uri="{BB962C8B-B14F-4D97-AF65-F5344CB8AC3E}">
        <p14:creationId xmlns:p14="http://schemas.microsoft.com/office/powerpoint/2010/main" xmlns="" val="48331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EB2AA6-A70C-4382-8ECE-BFF5F4FD4AB9}"/>
              </a:ext>
            </a:extLst>
          </p:cNvPr>
          <p:cNvSpPr>
            <a:spLocks noGrp="1"/>
          </p:cNvSpPr>
          <p:nvPr>
            <p:ph type="title"/>
          </p:nvPr>
        </p:nvSpPr>
        <p:spPr/>
        <p:txBody>
          <a:bodyPr>
            <a:normAutofit fontScale="90000"/>
          </a:bodyPr>
          <a:lstStyle/>
          <a:p>
            <a:r>
              <a:rPr lang="tr-TR" dirty="0"/>
              <a:t>Eğitsel değerlendirme sonucunda bireyin ;</a:t>
            </a:r>
            <a:br>
              <a:rPr lang="tr-TR" dirty="0"/>
            </a:br>
            <a:endParaRPr lang="tr-TR" dirty="0"/>
          </a:p>
        </p:txBody>
      </p:sp>
      <p:sp>
        <p:nvSpPr>
          <p:cNvPr id="3" name="İçerik Yer Tutucusu 2">
            <a:extLst>
              <a:ext uri="{FF2B5EF4-FFF2-40B4-BE49-F238E27FC236}">
                <a16:creationId xmlns:a16="http://schemas.microsoft.com/office/drawing/2014/main" xmlns="" id="{FC45ACEC-9A0F-446C-AAE8-A3918925EB33}"/>
              </a:ext>
            </a:extLst>
          </p:cNvPr>
          <p:cNvSpPr>
            <a:spLocks noGrp="1"/>
          </p:cNvSpPr>
          <p:nvPr>
            <p:ph idx="1"/>
          </p:nvPr>
        </p:nvSpPr>
        <p:spPr/>
        <p:txBody>
          <a:bodyPr/>
          <a:lstStyle/>
          <a:p>
            <a:r>
              <a:rPr lang="tr-TR" dirty="0"/>
              <a:t>Eğitimin nerde başlayacağı</a:t>
            </a:r>
          </a:p>
          <a:p>
            <a:r>
              <a:rPr lang="tr-TR" dirty="0"/>
              <a:t>Gelişim ve disiplin alanları </a:t>
            </a:r>
            <a:r>
              <a:rPr lang="tr-TR" dirty="0" smtClean="0"/>
              <a:t>arasındaki performansın </a:t>
            </a:r>
            <a:r>
              <a:rPr lang="tr-TR" dirty="0"/>
              <a:t>ortaya çıkarılması </a:t>
            </a:r>
          </a:p>
          <a:p>
            <a:r>
              <a:rPr lang="tr-TR" dirty="0"/>
              <a:t>En az kısıtlayıcı ortamın belirlenmesi</a:t>
            </a:r>
          </a:p>
          <a:p>
            <a:r>
              <a:rPr lang="tr-TR" dirty="0"/>
              <a:t>Alınabilecek eğitsel önlemlere karar verilmesi konusunda aileler ve öğretmenler gibi kişilere bilgi sağlanmaktadır.</a:t>
            </a:r>
          </a:p>
        </p:txBody>
      </p:sp>
    </p:spTree>
    <p:extLst>
      <p:ext uri="{BB962C8B-B14F-4D97-AF65-F5344CB8AC3E}">
        <p14:creationId xmlns:p14="http://schemas.microsoft.com/office/powerpoint/2010/main" xmlns="" val="369878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63A4D9-3D28-40C2-AF38-45253DC0EBD4}"/>
              </a:ext>
            </a:extLst>
          </p:cNvPr>
          <p:cNvSpPr>
            <a:spLocks noGrp="1"/>
          </p:cNvSpPr>
          <p:nvPr>
            <p:ph type="title"/>
          </p:nvPr>
        </p:nvSpPr>
        <p:spPr/>
        <p:txBody>
          <a:bodyPr/>
          <a:lstStyle/>
          <a:p>
            <a:r>
              <a:rPr lang="tr-TR" dirty="0"/>
              <a:t>İşlevsel </a:t>
            </a:r>
            <a:r>
              <a:rPr lang="tr-TR" dirty="0" smtClean="0"/>
              <a:t>Görme </a:t>
            </a:r>
            <a:r>
              <a:rPr lang="tr-TR" dirty="0"/>
              <a:t>D</a:t>
            </a:r>
            <a:r>
              <a:rPr lang="tr-TR" dirty="0" smtClean="0"/>
              <a:t>eğerlendirmesi</a:t>
            </a:r>
            <a:endParaRPr lang="tr-TR" dirty="0"/>
          </a:p>
        </p:txBody>
      </p:sp>
      <p:sp>
        <p:nvSpPr>
          <p:cNvPr id="3" name="İçerik Yer Tutucusu 2">
            <a:extLst>
              <a:ext uri="{FF2B5EF4-FFF2-40B4-BE49-F238E27FC236}">
                <a16:creationId xmlns:a16="http://schemas.microsoft.com/office/drawing/2014/main" xmlns="" id="{0A0CF68C-54F7-43C1-8E4E-094B915B69B0}"/>
              </a:ext>
            </a:extLst>
          </p:cNvPr>
          <p:cNvSpPr>
            <a:spLocks noGrp="1"/>
          </p:cNvSpPr>
          <p:nvPr>
            <p:ph idx="1"/>
          </p:nvPr>
        </p:nvSpPr>
        <p:spPr>
          <a:xfrm>
            <a:off x="927652" y="2464903"/>
            <a:ext cx="10482470" cy="3697357"/>
          </a:xfrm>
        </p:spPr>
        <p:txBody>
          <a:bodyPr>
            <a:normAutofit fontScale="92500"/>
          </a:bodyPr>
          <a:lstStyle/>
          <a:p>
            <a:r>
              <a:rPr lang="tr-TR" dirty="0"/>
              <a:t>Görme yetersizliğinin değerlendirilmesinde en önemli değerlendirmelerden  biri olan fakat maalesef günümüzde Rehberlik ve Araştırma Merkezleri’nde yapılmayan bir başka değerlendirme </a:t>
            </a:r>
            <a:r>
              <a:rPr lang="tr-TR" dirty="0" smtClean="0"/>
              <a:t>görmenin </a:t>
            </a:r>
            <a:r>
              <a:rPr lang="tr-TR" dirty="0"/>
              <a:t>işlevsel olarak değerlendirilmesidir.</a:t>
            </a:r>
            <a:r>
              <a:rPr lang="tr-TR" dirty="0">
                <a:solidFill>
                  <a:srgbClr val="FF0000"/>
                </a:solidFill>
              </a:rPr>
              <a:t>(GİGDA)</a:t>
            </a:r>
          </a:p>
          <a:p>
            <a:r>
              <a:rPr lang="tr-TR" dirty="0"/>
              <a:t>İşlevsel görme değerlendirmesi az gören bireylerde var olan görmenin nasıl kullanıldığının belirlenmesidir.(görme mesafesi, ortam aydınlığı</a:t>
            </a:r>
            <a:r>
              <a:rPr lang="tr-TR" dirty="0" smtClean="0"/>
              <a:t>, kontrast, cisme </a:t>
            </a:r>
            <a:r>
              <a:rPr lang="tr-TR" dirty="0"/>
              <a:t>vuran ışık,dikkat,odaklanma,göz hareketleri(izleme-tarama)ayırt etme,eşleme,nesnenin büyüklüğü)</a:t>
            </a:r>
          </a:p>
          <a:p>
            <a:r>
              <a:rPr lang="tr-TR" dirty="0"/>
              <a:t>Okuma yazma için hangi araçların kullanılacağına bu şekilde karar verilir.</a:t>
            </a:r>
          </a:p>
          <a:p>
            <a:r>
              <a:rPr lang="tr-TR" dirty="0"/>
              <a:t>Öğrenciye en uygun ışıklandırma ve materyal özellikleri de bu değerlendirme içerisinde belirlenir.</a:t>
            </a:r>
          </a:p>
        </p:txBody>
      </p:sp>
    </p:spTree>
    <p:extLst>
      <p:ext uri="{BB962C8B-B14F-4D97-AF65-F5344CB8AC3E}">
        <p14:creationId xmlns:p14="http://schemas.microsoft.com/office/powerpoint/2010/main" xmlns="" val="311419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800276-41F5-4B77-81DE-53A82B851249}"/>
              </a:ext>
            </a:extLst>
          </p:cNvPr>
          <p:cNvSpPr>
            <a:spLocks noGrp="1"/>
          </p:cNvSpPr>
          <p:nvPr>
            <p:ph type="title"/>
          </p:nvPr>
        </p:nvSpPr>
        <p:spPr/>
        <p:txBody>
          <a:bodyPr>
            <a:normAutofit fontScale="90000"/>
          </a:bodyPr>
          <a:lstStyle/>
          <a:p>
            <a:r>
              <a:rPr lang="tr-TR" dirty="0"/>
              <a:t>Görme yetersizliğine sahip bireyler için ev ortamında yapılabilecek </a:t>
            </a:r>
            <a:r>
              <a:rPr lang="tr-TR" dirty="0" smtClean="0"/>
              <a:t>düzenlemeler:</a:t>
            </a:r>
            <a:endParaRPr lang="tr-TR" dirty="0"/>
          </a:p>
        </p:txBody>
      </p:sp>
      <p:sp>
        <p:nvSpPr>
          <p:cNvPr id="3" name="İçerik Yer Tutucusu 2">
            <a:extLst>
              <a:ext uri="{FF2B5EF4-FFF2-40B4-BE49-F238E27FC236}">
                <a16:creationId xmlns:a16="http://schemas.microsoft.com/office/drawing/2014/main" xmlns="" id="{4BCDDD4B-C9C8-4ABF-ABF9-12DD3677C065}"/>
              </a:ext>
            </a:extLst>
          </p:cNvPr>
          <p:cNvSpPr>
            <a:spLocks noGrp="1"/>
          </p:cNvSpPr>
          <p:nvPr>
            <p:ph idx="1"/>
          </p:nvPr>
        </p:nvSpPr>
        <p:spPr/>
        <p:txBody>
          <a:bodyPr>
            <a:normAutofit lnSpcReduction="10000"/>
          </a:bodyPr>
          <a:lstStyle/>
          <a:p>
            <a:r>
              <a:rPr lang="tr-TR" dirty="0"/>
              <a:t>Öğrencinin engel türü ve derecesine bağlı olarak değişmekle birlikte;</a:t>
            </a:r>
          </a:p>
          <a:p>
            <a:r>
              <a:rPr lang="tr-TR" dirty="0"/>
              <a:t>Evde ki eşyaların konumların sık sık değiştirilmemesi </a:t>
            </a:r>
          </a:p>
          <a:p>
            <a:r>
              <a:rPr lang="tr-TR" dirty="0"/>
              <a:t>Öğrencinin takılıp düşebileceği kapı eşiği yada yükseklik farklarının ortadan kaldırılması</a:t>
            </a:r>
          </a:p>
          <a:p>
            <a:r>
              <a:rPr lang="tr-TR" dirty="0"/>
              <a:t>Öğrenciye veya eve zarar verebilecek çabuk devrilebilen eşyaların tercih edilmemesi</a:t>
            </a:r>
          </a:p>
          <a:p>
            <a:r>
              <a:rPr lang="tr-TR" dirty="0"/>
              <a:t>Öğrencinin yaşam alanlarında belirli rutinleri ve belirli biz düzenin olması</a:t>
            </a:r>
          </a:p>
          <a:p>
            <a:endParaRPr lang="tr-TR" dirty="0"/>
          </a:p>
        </p:txBody>
      </p:sp>
    </p:spTree>
    <p:extLst>
      <p:ext uri="{BB962C8B-B14F-4D97-AF65-F5344CB8AC3E}">
        <p14:creationId xmlns:p14="http://schemas.microsoft.com/office/powerpoint/2010/main" xmlns="" val="396001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F808492-DA66-48BF-B99A-2F53F8F7EA78}"/>
              </a:ext>
            </a:extLst>
          </p:cNvPr>
          <p:cNvSpPr>
            <a:spLocks noGrp="1"/>
          </p:cNvSpPr>
          <p:nvPr>
            <p:ph type="title"/>
          </p:nvPr>
        </p:nvSpPr>
        <p:spPr/>
        <p:txBody>
          <a:bodyPr>
            <a:normAutofit fontScale="90000"/>
          </a:bodyPr>
          <a:lstStyle/>
          <a:p>
            <a:r>
              <a:rPr lang="tr-TR" dirty="0"/>
              <a:t>Görme yetersizliğine sahip bireyler için sınıf ortamında yapılabilecek </a:t>
            </a:r>
            <a:r>
              <a:rPr lang="tr-TR" dirty="0" smtClean="0"/>
              <a:t>düzenlemeler:</a:t>
            </a:r>
            <a:endParaRPr lang="tr-TR" dirty="0"/>
          </a:p>
        </p:txBody>
      </p:sp>
      <p:sp>
        <p:nvSpPr>
          <p:cNvPr id="3" name="İçerik Yer Tutucusu 2">
            <a:extLst>
              <a:ext uri="{FF2B5EF4-FFF2-40B4-BE49-F238E27FC236}">
                <a16:creationId xmlns:a16="http://schemas.microsoft.com/office/drawing/2014/main" xmlns="" id="{705766B3-7E2A-4D2C-9D18-CAA1AB74428F}"/>
              </a:ext>
            </a:extLst>
          </p:cNvPr>
          <p:cNvSpPr>
            <a:spLocks noGrp="1"/>
          </p:cNvSpPr>
          <p:nvPr>
            <p:ph idx="1"/>
          </p:nvPr>
        </p:nvSpPr>
        <p:spPr>
          <a:xfrm>
            <a:off x="834886" y="2504661"/>
            <a:ext cx="10469217" cy="3684104"/>
          </a:xfrm>
        </p:spPr>
        <p:txBody>
          <a:bodyPr/>
          <a:lstStyle/>
          <a:p>
            <a:pPr>
              <a:buNone/>
            </a:pPr>
            <a:r>
              <a:rPr lang="tr-TR" dirty="0" smtClean="0"/>
              <a:t>    Öğrencinin </a:t>
            </a:r>
            <a:r>
              <a:rPr lang="tr-TR" dirty="0"/>
              <a:t>engel türü ve derecesine bağlı olarak değişmekle birlikte </a:t>
            </a:r>
            <a:r>
              <a:rPr lang="tr-TR" dirty="0" smtClean="0"/>
              <a:t>öğrencinin olabildiğince </a:t>
            </a:r>
            <a:r>
              <a:rPr lang="tr-TR" dirty="0"/>
              <a:t>bağımsız olabilmesi için yapılabilecek her türlü düzenlemeyi içermekle birlikte önemli hususlar;</a:t>
            </a:r>
          </a:p>
          <a:p>
            <a:r>
              <a:rPr lang="tr-TR" dirty="0"/>
              <a:t>Öğrenciye en uygun materyalin tercihi</a:t>
            </a:r>
          </a:p>
          <a:p>
            <a:r>
              <a:rPr lang="tr-TR" dirty="0"/>
              <a:t>Bağımsız hareket becerileri edinimi</a:t>
            </a:r>
          </a:p>
          <a:p>
            <a:endParaRPr lang="tr-TR" dirty="0"/>
          </a:p>
        </p:txBody>
      </p:sp>
    </p:spTree>
    <p:extLst>
      <p:ext uri="{BB962C8B-B14F-4D97-AF65-F5344CB8AC3E}">
        <p14:creationId xmlns:p14="http://schemas.microsoft.com/office/powerpoint/2010/main" xmlns="" val="71949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99FACC-113B-4490-84E0-387A4603C855}"/>
              </a:ext>
            </a:extLst>
          </p:cNvPr>
          <p:cNvSpPr>
            <a:spLocks noGrp="1"/>
          </p:cNvSpPr>
          <p:nvPr>
            <p:ph type="title"/>
          </p:nvPr>
        </p:nvSpPr>
        <p:spPr/>
        <p:txBody>
          <a:bodyPr/>
          <a:lstStyle/>
          <a:p>
            <a:r>
              <a:rPr lang="tr-TR" dirty="0"/>
              <a:t>Yardımcı materyalleri</a:t>
            </a:r>
          </a:p>
        </p:txBody>
      </p:sp>
      <p:sp>
        <p:nvSpPr>
          <p:cNvPr id="3" name="İçerik Yer Tutucusu 2">
            <a:extLst>
              <a:ext uri="{FF2B5EF4-FFF2-40B4-BE49-F238E27FC236}">
                <a16:creationId xmlns:a16="http://schemas.microsoft.com/office/drawing/2014/main" xmlns="" id="{B978E528-5BC9-4377-8DEB-AFFA915BC7A0}"/>
              </a:ext>
            </a:extLst>
          </p:cNvPr>
          <p:cNvSpPr>
            <a:spLocks noGrp="1"/>
          </p:cNvSpPr>
          <p:nvPr>
            <p:ph idx="1"/>
          </p:nvPr>
        </p:nvSpPr>
        <p:spPr/>
        <p:txBody>
          <a:bodyPr/>
          <a:lstStyle/>
          <a:p>
            <a:r>
              <a:rPr lang="tr-TR" dirty="0"/>
              <a:t>Beyaz baston</a:t>
            </a:r>
          </a:p>
          <a:p>
            <a:r>
              <a:rPr lang="tr-TR" dirty="0"/>
              <a:t>Büyüteçler</a:t>
            </a:r>
          </a:p>
          <a:p>
            <a:r>
              <a:rPr lang="tr-TR" dirty="0"/>
              <a:t>Sesli ve dokunmatik eğitsel cihazlar</a:t>
            </a:r>
          </a:p>
          <a:p>
            <a:r>
              <a:rPr lang="tr-TR" dirty="0"/>
              <a:t>Braille alfabesi, yazı tahtası ve çivisi</a:t>
            </a:r>
          </a:p>
          <a:p>
            <a:r>
              <a:rPr lang="tr-TR" dirty="0"/>
              <a:t>3 boyutlu dokunulabilir modeller</a:t>
            </a:r>
          </a:p>
        </p:txBody>
      </p:sp>
    </p:spTree>
    <p:extLst>
      <p:ext uri="{BB962C8B-B14F-4D97-AF65-F5344CB8AC3E}">
        <p14:creationId xmlns:p14="http://schemas.microsoft.com/office/powerpoint/2010/main" xmlns="" val="3361762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5ED4877-F480-4DBA-96D0-8E4F9E3E58FC}"/>
              </a:ext>
            </a:extLst>
          </p:cNvPr>
          <p:cNvSpPr>
            <a:spLocks noGrp="1"/>
          </p:cNvSpPr>
          <p:nvPr>
            <p:ph type="title"/>
          </p:nvPr>
        </p:nvSpPr>
        <p:spPr/>
        <p:txBody>
          <a:bodyPr/>
          <a:lstStyle/>
          <a:p>
            <a:r>
              <a:rPr lang="tr-TR" dirty="0"/>
              <a:t>Çeşitli Materyal Örnekleri</a:t>
            </a:r>
          </a:p>
        </p:txBody>
      </p:sp>
      <p:pic>
        <p:nvPicPr>
          <p:cNvPr id="27" name="İçerik Yer Tutucusu 26">
            <a:extLst>
              <a:ext uri="{FF2B5EF4-FFF2-40B4-BE49-F238E27FC236}">
                <a16:creationId xmlns:a16="http://schemas.microsoft.com/office/drawing/2014/main" xmlns="" id="{F633A731-FB20-4AF1-8E46-DF0882EFD7E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90554" y="2554702"/>
            <a:ext cx="4777740" cy="3317875"/>
          </a:xfrm>
        </p:spPr>
      </p:pic>
      <p:pic>
        <p:nvPicPr>
          <p:cNvPr id="29" name="Resim 28">
            <a:extLst>
              <a:ext uri="{FF2B5EF4-FFF2-40B4-BE49-F238E27FC236}">
                <a16:creationId xmlns:a16="http://schemas.microsoft.com/office/drawing/2014/main" xmlns="" id="{59667342-F340-4778-B309-1D9DE0FE36E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93008" y="2554702"/>
            <a:ext cx="5783447" cy="3318876"/>
          </a:xfrm>
          <a:prstGeom prst="rect">
            <a:avLst/>
          </a:prstGeom>
        </p:spPr>
      </p:pic>
    </p:spTree>
    <p:extLst>
      <p:ext uri="{BB962C8B-B14F-4D97-AF65-F5344CB8AC3E}">
        <p14:creationId xmlns:p14="http://schemas.microsoft.com/office/powerpoint/2010/main" xmlns="" val="1385602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AFF1963B-24CD-4273-BAEF-049CE1548FF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48322" y="1482811"/>
            <a:ext cx="4892676" cy="3838833"/>
          </a:xfrm>
        </p:spPr>
      </p:pic>
      <p:pic>
        <p:nvPicPr>
          <p:cNvPr id="9" name="Resim 8">
            <a:extLst>
              <a:ext uri="{FF2B5EF4-FFF2-40B4-BE49-F238E27FC236}">
                <a16:creationId xmlns:a16="http://schemas.microsoft.com/office/drawing/2014/main" xmlns="" id="{BA5BCFA6-D591-4323-96E7-FB6F4C779D5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66488" y="1499285"/>
            <a:ext cx="5491270" cy="3888259"/>
          </a:xfrm>
          <a:prstGeom prst="rect">
            <a:avLst/>
          </a:prstGeom>
        </p:spPr>
      </p:pic>
    </p:spTree>
    <p:extLst>
      <p:ext uri="{BB962C8B-B14F-4D97-AF65-F5344CB8AC3E}">
        <p14:creationId xmlns:p14="http://schemas.microsoft.com/office/powerpoint/2010/main" xmlns="" val="59850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FD3672C2-A787-44D3-91EC-8895034EA22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68628" y="1729946"/>
            <a:ext cx="3599936" cy="4126155"/>
          </a:xfrm>
          <a:prstGeom prst="rect">
            <a:avLst/>
          </a:prstGeom>
          <a:ln>
            <a:noFill/>
          </a:ln>
          <a:effectLst>
            <a:outerShdw blurRad="292100" dist="139700" dir="2700000" algn="tl" rotWithShape="0">
              <a:srgbClr val="333333">
                <a:alpha val="65000"/>
              </a:srgbClr>
            </a:outerShdw>
          </a:effectLst>
        </p:spPr>
      </p:pic>
      <p:pic>
        <p:nvPicPr>
          <p:cNvPr id="7" name="Resim 6">
            <a:extLst>
              <a:ext uri="{FF2B5EF4-FFF2-40B4-BE49-F238E27FC236}">
                <a16:creationId xmlns:a16="http://schemas.microsoft.com/office/drawing/2014/main" xmlns="" id="{152C327B-8362-4CE1-98B2-EF21111A274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60323" y="1729947"/>
            <a:ext cx="6046573" cy="4127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2133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CD736E7-142F-4AAD-A344-C7D3C1F91728}"/>
              </a:ext>
            </a:extLst>
          </p:cNvPr>
          <p:cNvSpPr>
            <a:spLocks noGrp="1"/>
          </p:cNvSpPr>
          <p:nvPr>
            <p:ph type="title"/>
          </p:nvPr>
        </p:nvSpPr>
        <p:spPr/>
        <p:txBody>
          <a:bodyPr/>
          <a:lstStyle/>
          <a:p>
            <a:r>
              <a:rPr lang="tr-TR" dirty="0"/>
              <a:t>Görme </a:t>
            </a:r>
            <a:r>
              <a:rPr lang="tr-TR" dirty="0" smtClean="0"/>
              <a:t>Neden </a:t>
            </a:r>
            <a:r>
              <a:rPr lang="tr-TR" dirty="0"/>
              <a:t>Ö</a:t>
            </a:r>
            <a:r>
              <a:rPr lang="tr-TR" dirty="0" smtClean="0"/>
              <a:t>nemlidir</a:t>
            </a:r>
            <a:r>
              <a:rPr lang="tr-TR" dirty="0"/>
              <a:t>?</a:t>
            </a:r>
          </a:p>
        </p:txBody>
      </p:sp>
      <p:sp>
        <p:nvSpPr>
          <p:cNvPr id="3" name="İçerik Yer Tutucusu 2">
            <a:extLst>
              <a:ext uri="{FF2B5EF4-FFF2-40B4-BE49-F238E27FC236}">
                <a16:creationId xmlns:a16="http://schemas.microsoft.com/office/drawing/2014/main" xmlns="" id="{89691B9D-D590-4E38-AECF-8B0090775F8B}"/>
              </a:ext>
            </a:extLst>
          </p:cNvPr>
          <p:cNvSpPr>
            <a:spLocks noGrp="1"/>
          </p:cNvSpPr>
          <p:nvPr>
            <p:ph idx="1"/>
          </p:nvPr>
        </p:nvSpPr>
        <p:spPr/>
        <p:txBody>
          <a:bodyPr>
            <a:normAutofit fontScale="92500"/>
          </a:bodyPr>
          <a:lstStyle/>
          <a:p>
            <a:r>
              <a:rPr lang="tr-TR" sz="1800" b="0" i="0" u="none" strike="noStrike" baseline="0" dirty="0">
                <a:solidFill>
                  <a:srgbClr val="000000"/>
                </a:solidFill>
                <a:latin typeface="Candara" panose="020E0502030303020204" pitchFamily="34" charset="0"/>
              </a:rPr>
              <a:t>Beş duyu organımızdan biri olan göz, bildiklerimizin yüzde 80’ini öğrenmemizi sağlayan organdır. </a:t>
            </a:r>
          </a:p>
          <a:p>
            <a:pPr algn="l"/>
            <a:r>
              <a:rPr lang="tr-TR" sz="1800" b="0" i="0" u="none" strike="noStrike" baseline="0" dirty="0">
                <a:latin typeface="Candara" pitchFamily="34" charset="0"/>
              </a:rPr>
              <a:t>Göz diğer duyu organlarına göre çevreden; çok daha kolaylıkla, aralıksız, çok çeşitli ve zengin uyaran sağlar.</a:t>
            </a:r>
            <a:endParaRPr lang="tr-TR" sz="1800" b="0" i="0" u="none" strike="noStrike" baseline="0" dirty="0">
              <a:solidFill>
                <a:srgbClr val="000000"/>
              </a:solidFill>
              <a:latin typeface="Candara" pitchFamily="34" charset="0"/>
            </a:endParaRPr>
          </a:p>
          <a:p>
            <a:r>
              <a:rPr lang="tr-TR" sz="1800" dirty="0">
                <a:solidFill>
                  <a:srgbClr val="000000"/>
                </a:solidFill>
                <a:latin typeface="Candara" panose="020E0502030303020204" pitchFamily="34" charset="0"/>
              </a:rPr>
              <a:t>Görme biz farkında olmasak da beynin tüm alanlarını harekete geçiren bizlerin en çok bel bağladığı duyumuzdur.</a:t>
            </a:r>
          </a:p>
          <a:p>
            <a:r>
              <a:rPr lang="tr-TR" sz="1800" dirty="0">
                <a:solidFill>
                  <a:srgbClr val="000000"/>
                </a:solidFill>
                <a:latin typeface="Candara" panose="020E0502030303020204" pitchFamily="34" charset="0"/>
              </a:rPr>
              <a:t>Okuma yazma, hatırlama, renkler, hareketler, nesneleri ve canlıları tanıma, uzaklık ,konum </a:t>
            </a:r>
            <a:r>
              <a:rPr lang="tr-TR" sz="1800" dirty="0" smtClean="0">
                <a:solidFill>
                  <a:srgbClr val="000000"/>
                </a:solidFill>
                <a:latin typeface="Candara" panose="020E0502030303020204" pitchFamily="34" charset="0"/>
              </a:rPr>
              <a:t>gibi </a:t>
            </a:r>
            <a:r>
              <a:rPr lang="tr-TR" sz="1800" dirty="0">
                <a:solidFill>
                  <a:srgbClr val="000000"/>
                </a:solidFill>
                <a:latin typeface="Candara" panose="020E0502030303020204" pitchFamily="34" charset="0"/>
              </a:rPr>
              <a:t>bir çok faaliyetini beyinden gelen temel duyular sayesinde gerçekleştirir.</a:t>
            </a:r>
            <a:endParaRPr lang="tr-TR" sz="1800" b="0" i="0" u="none" strike="noStrike" baseline="0" dirty="0">
              <a:solidFill>
                <a:srgbClr val="000000"/>
              </a:solidFill>
              <a:latin typeface="Candara" panose="020E0502030303020204" pitchFamily="34" charset="0"/>
            </a:endParaRPr>
          </a:p>
          <a:p>
            <a:r>
              <a:rPr lang="tr-TR" sz="1800" b="0" i="0" u="none" strike="noStrike" baseline="0" dirty="0">
                <a:solidFill>
                  <a:srgbClr val="FF0000"/>
                </a:solidFill>
                <a:latin typeface="Candara" panose="020E0502030303020204" pitchFamily="34" charset="0"/>
              </a:rPr>
              <a:t>Doğumda, iki göz arasındaki denge herhangi bir nedenle bozulmuşsa bir göz beyin tarafından tercih edilir, diğer göz atıl kapasiteyle kullanılır. Düşük kapasiteyle kullanılan gözün görme yeteneği azalır ve </a:t>
            </a:r>
            <a:r>
              <a:rPr lang="tr-TR" sz="1800" b="0" i="1" u="none" strike="noStrike" baseline="0" dirty="0">
                <a:solidFill>
                  <a:srgbClr val="FF0000"/>
                </a:solidFill>
                <a:latin typeface="Candara" panose="020E0502030303020204" pitchFamily="34" charset="0"/>
              </a:rPr>
              <a:t>göz tembelliği </a:t>
            </a:r>
            <a:r>
              <a:rPr lang="tr-TR" sz="1800" b="0" i="0" u="none" strike="noStrike" baseline="0" dirty="0">
                <a:solidFill>
                  <a:srgbClr val="FF0000"/>
                </a:solidFill>
                <a:latin typeface="Candara" panose="020E0502030303020204" pitchFamily="34" charset="0"/>
              </a:rPr>
              <a:t>oluşur. </a:t>
            </a:r>
            <a:endParaRPr lang="tr-TR" dirty="0">
              <a:solidFill>
                <a:srgbClr val="FF0000"/>
              </a:solidFill>
            </a:endParaRPr>
          </a:p>
        </p:txBody>
      </p:sp>
    </p:spTree>
    <p:extLst>
      <p:ext uri="{BB962C8B-B14F-4D97-AF65-F5344CB8AC3E}">
        <p14:creationId xmlns:p14="http://schemas.microsoft.com/office/powerpoint/2010/main" xmlns="" val="2201731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a:extLst>
              <a:ext uri="{FF2B5EF4-FFF2-40B4-BE49-F238E27FC236}">
                <a16:creationId xmlns:a16="http://schemas.microsoft.com/office/drawing/2014/main" xmlns="" id="{F1BD111F-8F08-49F3-87BA-AAFB0F66F9D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5807317" y="619898"/>
            <a:ext cx="5618922" cy="5618205"/>
          </a:xfrm>
        </p:spPr>
      </p:pic>
      <p:pic>
        <p:nvPicPr>
          <p:cNvPr id="13" name="Resim 12">
            <a:extLst>
              <a:ext uri="{FF2B5EF4-FFF2-40B4-BE49-F238E27FC236}">
                <a16:creationId xmlns:a16="http://schemas.microsoft.com/office/drawing/2014/main" xmlns="" id="{84AA698F-EA3D-4C42-A1E5-AF752BC7FDD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65077" y="912344"/>
            <a:ext cx="5618921" cy="5033315"/>
          </a:xfrm>
          <a:prstGeom prst="rect">
            <a:avLst/>
          </a:prstGeom>
        </p:spPr>
      </p:pic>
    </p:spTree>
    <p:extLst>
      <p:ext uri="{BB962C8B-B14F-4D97-AF65-F5344CB8AC3E}">
        <p14:creationId xmlns:p14="http://schemas.microsoft.com/office/powerpoint/2010/main" xmlns="" val="373405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3E6B61EB-E930-47AC-BAB9-03D850B9562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74642" y="1202724"/>
            <a:ext cx="5410828" cy="4300152"/>
          </a:xfrm>
        </p:spPr>
      </p:pic>
      <p:pic>
        <p:nvPicPr>
          <p:cNvPr id="7" name="Resim 6">
            <a:extLst>
              <a:ext uri="{FF2B5EF4-FFF2-40B4-BE49-F238E27FC236}">
                <a16:creationId xmlns:a16="http://schemas.microsoft.com/office/drawing/2014/main" xmlns="" id="{60C2A541-6240-46DC-9C34-D9319BE58CE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95250" y="1194486"/>
            <a:ext cx="4801118" cy="4300152"/>
          </a:xfrm>
          <a:prstGeom prst="rect">
            <a:avLst/>
          </a:prstGeom>
        </p:spPr>
      </p:pic>
    </p:spTree>
    <p:extLst>
      <p:ext uri="{BB962C8B-B14F-4D97-AF65-F5344CB8AC3E}">
        <p14:creationId xmlns:p14="http://schemas.microsoft.com/office/powerpoint/2010/main" xmlns="" val="258917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A1467A5-F913-48A8-9FFB-8EE3DC22A380}"/>
              </a:ext>
            </a:extLst>
          </p:cNvPr>
          <p:cNvSpPr>
            <a:spLocks noGrp="1"/>
          </p:cNvSpPr>
          <p:nvPr>
            <p:ph idx="1"/>
          </p:nvPr>
        </p:nvSpPr>
        <p:spPr>
          <a:xfrm>
            <a:off x="1295401" y="2669059"/>
            <a:ext cx="9601196" cy="1120346"/>
          </a:xfrm>
        </p:spPr>
        <p:txBody>
          <a:bodyPr>
            <a:normAutofit/>
          </a:bodyPr>
          <a:lstStyle/>
          <a:p>
            <a:r>
              <a:rPr lang="tr-TR" sz="4800" dirty="0"/>
              <a:t>Beni dinlediğiniz için teşekkürler </a:t>
            </a:r>
            <a:r>
              <a:rPr lang="tr-TR" sz="4800" dirty="0">
                <a:sym typeface="Wingdings" panose="05000000000000000000" pitchFamily="2" charset="2"/>
              </a:rPr>
              <a:t></a:t>
            </a:r>
            <a:endParaRPr lang="tr-TR" sz="4800" dirty="0"/>
          </a:p>
        </p:txBody>
      </p:sp>
    </p:spTree>
    <p:extLst>
      <p:ext uri="{BB962C8B-B14F-4D97-AF65-F5344CB8AC3E}">
        <p14:creationId xmlns:p14="http://schemas.microsoft.com/office/powerpoint/2010/main" xmlns="" val="26694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B4611C-5386-43FC-B3D6-6D9A3FF90954}"/>
              </a:ext>
            </a:extLst>
          </p:cNvPr>
          <p:cNvSpPr>
            <a:spLocks noGrp="1"/>
          </p:cNvSpPr>
          <p:nvPr>
            <p:ph type="title"/>
          </p:nvPr>
        </p:nvSpPr>
        <p:spPr/>
        <p:txBody>
          <a:bodyPr/>
          <a:lstStyle/>
          <a:p>
            <a:endParaRPr lang="tr-TR" dirty="0"/>
          </a:p>
        </p:txBody>
      </p:sp>
      <p:pic>
        <p:nvPicPr>
          <p:cNvPr id="5" name="İçerik Yer Tutucusu 4">
            <a:extLst>
              <a:ext uri="{FF2B5EF4-FFF2-40B4-BE49-F238E27FC236}">
                <a16:creationId xmlns:a16="http://schemas.microsoft.com/office/drawing/2014/main" xmlns="" id="{816E37D9-8147-4E07-B7B0-AFE2C2D5646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0452" y="263579"/>
            <a:ext cx="11251096" cy="6330842"/>
          </a:xfrm>
        </p:spPr>
      </p:pic>
    </p:spTree>
    <p:extLst>
      <p:ext uri="{BB962C8B-B14F-4D97-AF65-F5344CB8AC3E}">
        <p14:creationId xmlns:p14="http://schemas.microsoft.com/office/powerpoint/2010/main" xmlns="" val="125857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D318E69-F9D2-4AB6-AC0F-141F2C04ABFF}"/>
              </a:ext>
            </a:extLst>
          </p:cNvPr>
          <p:cNvSpPr>
            <a:spLocks noGrp="1"/>
          </p:cNvSpPr>
          <p:nvPr>
            <p:ph type="title"/>
          </p:nvPr>
        </p:nvSpPr>
        <p:spPr/>
        <p:txBody>
          <a:bodyPr/>
          <a:lstStyle/>
          <a:p>
            <a:r>
              <a:rPr lang="tr-TR" dirty="0"/>
              <a:t>Görme Yetersizliği </a:t>
            </a:r>
            <a:r>
              <a:rPr lang="tr-TR" dirty="0" smtClean="0"/>
              <a:t>Nedir</a:t>
            </a:r>
            <a:r>
              <a:rPr lang="tr-TR" dirty="0"/>
              <a:t>?</a:t>
            </a:r>
          </a:p>
        </p:txBody>
      </p:sp>
      <p:sp>
        <p:nvSpPr>
          <p:cNvPr id="3" name="İçerik Yer Tutucusu 2">
            <a:extLst>
              <a:ext uri="{FF2B5EF4-FFF2-40B4-BE49-F238E27FC236}">
                <a16:creationId xmlns:a16="http://schemas.microsoft.com/office/drawing/2014/main" xmlns="" id="{910CF201-EAF2-4D43-9368-AA34AC92889D}"/>
              </a:ext>
            </a:extLst>
          </p:cNvPr>
          <p:cNvSpPr>
            <a:spLocks noGrp="1"/>
          </p:cNvSpPr>
          <p:nvPr>
            <p:ph idx="1"/>
          </p:nvPr>
        </p:nvSpPr>
        <p:spPr/>
        <p:txBody>
          <a:bodyPr>
            <a:normAutofit/>
          </a:bodyPr>
          <a:lstStyle/>
          <a:p>
            <a:r>
              <a:rPr lang="tr-TR" sz="2000" dirty="0">
                <a:solidFill>
                  <a:schemeClr val="tx1"/>
                </a:solidFill>
              </a:rPr>
              <a:t>Yasal körlük ile tıbbi körlük farklı tanımlardır. Yasal körlük belli işleri yapamayacak kadar az görme demektir.</a:t>
            </a:r>
          </a:p>
          <a:p>
            <a:r>
              <a:rPr lang="tr-TR" sz="2000" dirty="0">
                <a:solidFill>
                  <a:schemeClr val="tx1"/>
                </a:solidFill>
              </a:rPr>
              <a:t>Tıbbi körlük ise ışığı dahi görememek demektir. Tek gözde veya iki gözde tanımlanır. Diğer bir deyişle g</a:t>
            </a:r>
            <a:r>
              <a:rPr lang="tr-TR" sz="2000" dirty="0"/>
              <a:t>erekli tüm düzeltmelerden sonra iyi gören gözündeki görme keskinliği 20/200  ya da daha  az ve görme alanı 20 dereceden az olan kişilere kör, görme keskinliği 20/70 ile 20/200 arasında olan kişilere az gören denilmektedir.</a:t>
            </a:r>
          </a:p>
          <a:p>
            <a:r>
              <a:rPr lang="tr-TR" sz="2000" dirty="0">
                <a:solidFill>
                  <a:srgbClr val="FF0000"/>
                </a:solidFill>
              </a:rPr>
              <a:t>Yasal körlük ve az görenlik kişiyi bazı haklardan mahrum bırakabilir. Örneğin karayollarında araç kullanma ehliyeti veya bazı iş kollarında vazife alamamak gibi.</a:t>
            </a:r>
          </a:p>
          <a:p>
            <a:r>
              <a:rPr lang="tr-TR" sz="2000" dirty="0">
                <a:solidFill>
                  <a:srgbClr val="FF0000"/>
                </a:solidFill>
              </a:rPr>
              <a:t>Görme keskinliği ve görme açısı tanımları ?</a:t>
            </a:r>
          </a:p>
        </p:txBody>
      </p:sp>
    </p:spTree>
    <p:extLst>
      <p:ext uri="{BB962C8B-B14F-4D97-AF65-F5344CB8AC3E}">
        <p14:creationId xmlns:p14="http://schemas.microsoft.com/office/powerpoint/2010/main" xmlns="" val="385922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50A1A96-B5FA-43DE-A693-642E831D6D25}"/>
              </a:ext>
            </a:extLst>
          </p:cNvPr>
          <p:cNvSpPr>
            <a:spLocks noGrp="1"/>
          </p:cNvSpPr>
          <p:nvPr>
            <p:ph idx="1"/>
          </p:nvPr>
        </p:nvSpPr>
        <p:spPr/>
        <p:txBody>
          <a:bodyPr/>
          <a:lstStyle/>
          <a:p>
            <a:r>
              <a:rPr lang="tr-TR" dirty="0"/>
              <a:t>Eğitsel </a:t>
            </a:r>
            <a:r>
              <a:rPr lang="tr-TR" dirty="0" smtClean="0"/>
              <a:t>açıdan, </a:t>
            </a:r>
            <a:r>
              <a:rPr lang="tr-TR" dirty="0"/>
              <a:t>kör eğitimde dokunsal ve işitsel materyallere ihtiyaç duyan kişidir. Eğitsel açıdan kör kabul edilen bireyler, görme duyularını, görme kalıntılarını öğrenme amacıyla kullanamaz.</a:t>
            </a:r>
          </a:p>
          <a:p>
            <a:r>
              <a:rPr lang="tr-TR" dirty="0"/>
              <a:t>Eğitsel açıdan az gören, görme duyusunu öğrenme amacıyla kullanabilen kişidir. </a:t>
            </a:r>
            <a:r>
              <a:rPr lang="tr-TR" dirty="0">
                <a:solidFill>
                  <a:srgbClr val="FF0000"/>
                </a:solidFill>
              </a:rPr>
              <a:t>Az gören bireyler görme potansiyellerini en üst düzeyde kullanabilmek için gözlük, büyüteç gibi araç gereçlere büyük puntolu </a:t>
            </a:r>
            <a:r>
              <a:rPr lang="tr-TR" dirty="0" smtClean="0">
                <a:solidFill>
                  <a:srgbClr val="FF0000"/>
                </a:solidFill>
              </a:rPr>
              <a:t>yazı, </a:t>
            </a:r>
            <a:r>
              <a:rPr lang="tr-TR" dirty="0">
                <a:solidFill>
                  <a:srgbClr val="FF0000"/>
                </a:solidFill>
              </a:rPr>
              <a:t>aydınlatma, zıtlık gibi materyaller ve çevre düzenlemelerine ihtiyaç duyarlar</a:t>
            </a:r>
            <a:r>
              <a:rPr lang="tr-TR" dirty="0"/>
              <a:t>.</a:t>
            </a:r>
          </a:p>
        </p:txBody>
      </p:sp>
    </p:spTree>
    <p:extLst>
      <p:ext uri="{BB962C8B-B14F-4D97-AF65-F5344CB8AC3E}">
        <p14:creationId xmlns:p14="http://schemas.microsoft.com/office/powerpoint/2010/main" xmlns="" val="244074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5B9F38A-40F2-4734-9AAA-33D29D24DED6}"/>
              </a:ext>
            </a:extLst>
          </p:cNvPr>
          <p:cNvSpPr>
            <a:spLocks noGrp="1"/>
          </p:cNvSpPr>
          <p:nvPr>
            <p:ph type="title"/>
          </p:nvPr>
        </p:nvSpPr>
        <p:spPr/>
        <p:txBody>
          <a:bodyPr>
            <a:normAutofit fontScale="90000"/>
          </a:bodyPr>
          <a:lstStyle/>
          <a:p>
            <a:r>
              <a:rPr lang="tr-TR" dirty="0"/>
              <a:t>Görme </a:t>
            </a:r>
            <a:r>
              <a:rPr lang="tr-TR" dirty="0" smtClean="0"/>
              <a:t>Yetersizliğinin Tıbbi </a:t>
            </a:r>
            <a:r>
              <a:rPr lang="tr-TR" dirty="0"/>
              <a:t>T</a:t>
            </a:r>
            <a:r>
              <a:rPr lang="tr-TR" dirty="0" smtClean="0"/>
              <a:t>anılama </a:t>
            </a:r>
            <a:r>
              <a:rPr lang="tr-TR" dirty="0"/>
              <a:t>S</a:t>
            </a:r>
            <a:r>
              <a:rPr lang="tr-TR" dirty="0" smtClean="0"/>
              <a:t>üreci</a:t>
            </a:r>
            <a:endParaRPr lang="tr-TR" dirty="0"/>
          </a:p>
        </p:txBody>
      </p:sp>
      <p:sp>
        <p:nvSpPr>
          <p:cNvPr id="3" name="İçerik Yer Tutucusu 2">
            <a:extLst>
              <a:ext uri="{FF2B5EF4-FFF2-40B4-BE49-F238E27FC236}">
                <a16:creationId xmlns:a16="http://schemas.microsoft.com/office/drawing/2014/main" xmlns="" id="{EF252FCA-3534-4CD5-99AB-6CCA704C58CE}"/>
              </a:ext>
            </a:extLst>
          </p:cNvPr>
          <p:cNvSpPr>
            <a:spLocks noGrp="1"/>
          </p:cNvSpPr>
          <p:nvPr>
            <p:ph idx="1"/>
          </p:nvPr>
        </p:nvSpPr>
        <p:spPr>
          <a:xfrm>
            <a:off x="1295401" y="2464904"/>
            <a:ext cx="9601196" cy="3410964"/>
          </a:xfrm>
        </p:spPr>
        <p:txBody>
          <a:bodyPr>
            <a:normAutofit/>
          </a:bodyPr>
          <a:lstStyle/>
          <a:p>
            <a:pPr algn="l"/>
            <a:r>
              <a:rPr lang="tr-TR" dirty="0"/>
              <a:t>Bebeklik ve erken çocukluk döneminde, görme bozukluğu olan çocuktan ilk şüphelenenler ebeveynler ve çocuk doktorlarıdır. </a:t>
            </a:r>
          </a:p>
          <a:p>
            <a:pPr algn="l"/>
            <a:r>
              <a:rPr lang="tr-TR" dirty="0"/>
              <a:t>Anne babalar çocuklarına mum testi uygulayarak çocuklarının görmesinde herhangi bir problem olup olmadığı ilk etapta fark </a:t>
            </a:r>
            <a:r>
              <a:rPr lang="tr-TR" dirty="0" smtClean="0"/>
              <a:t>edebilir</a:t>
            </a:r>
            <a:r>
              <a:rPr lang="tr-TR" dirty="0"/>
              <a:t>. </a:t>
            </a:r>
          </a:p>
          <a:p>
            <a:pPr algn="l"/>
            <a:r>
              <a:rPr lang="tr-TR" dirty="0"/>
              <a:t>Çocuk; elindeki nesneyi görmek için yüzüne çok yaklaştırıyorsa, el – göz koordinasyonu zayıfsa, göz hareketlerinin koordinasyonunda güçlük çekiyorsa bir göz doktoru tarafından testlere tabi tutulmalıdır.</a:t>
            </a:r>
          </a:p>
        </p:txBody>
      </p:sp>
    </p:spTree>
    <p:extLst>
      <p:ext uri="{BB962C8B-B14F-4D97-AF65-F5344CB8AC3E}">
        <p14:creationId xmlns:p14="http://schemas.microsoft.com/office/powerpoint/2010/main" xmlns="" val="372760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24BD18D-7D80-40C2-A5A8-92FAC78DC34F}"/>
              </a:ext>
            </a:extLst>
          </p:cNvPr>
          <p:cNvSpPr>
            <a:spLocks noGrp="1"/>
          </p:cNvSpPr>
          <p:nvPr>
            <p:ph type="title"/>
          </p:nvPr>
        </p:nvSpPr>
        <p:spPr/>
        <p:txBody>
          <a:bodyPr/>
          <a:lstStyle/>
          <a:p>
            <a:r>
              <a:rPr lang="tr-TR" dirty="0"/>
              <a:t>Mum Testi </a:t>
            </a:r>
          </a:p>
        </p:txBody>
      </p:sp>
      <p:sp>
        <p:nvSpPr>
          <p:cNvPr id="3" name="İçerik Yer Tutucusu 2">
            <a:extLst>
              <a:ext uri="{FF2B5EF4-FFF2-40B4-BE49-F238E27FC236}">
                <a16:creationId xmlns:a16="http://schemas.microsoft.com/office/drawing/2014/main" xmlns="" id="{6946B2CF-9AC2-49F0-9E7C-EE5201E1264A}"/>
              </a:ext>
            </a:extLst>
          </p:cNvPr>
          <p:cNvSpPr>
            <a:spLocks noGrp="1"/>
          </p:cNvSpPr>
          <p:nvPr>
            <p:ph idx="1"/>
          </p:nvPr>
        </p:nvSpPr>
        <p:spPr/>
        <p:txBody>
          <a:bodyPr/>
          <a:lstStyle/>
          <a:p>
            <a:r>
              <a:rPr lang="tr-TR" b="0" i="0" dirty="0">
                <a:solidFill>
                  <a:schemeClr val="tx1"/>
                </a:solidFill>
                <a:effectLst/>
                <a:latin typeface="Open Sans"/>
              </a:rPr>
              <a:t>Görme kusuru ağır olan 0-3 yaş aralığındaki çocukların sorunlarını ortaya çıkarmak için kullanılan bir yöntemdir.</a:t>
            </a:r>
            <a:r>
              <a:rPr lang="tr-TR" dirty="0">
                <a:solidFill>
                  <a:schemeClr val="tx1"/>
                </a:solidFill>
              </a:rPr>
              <a:t/>
            </a:r>
            <a:br>
              <a:rPr lang="tr-TR" dirty="0">
                <a:solidFill>
                  <a:schemeClr val="tx1"/>
                </a:solidFill>
              </a:rPr>
            </a:br>
            <a:r>
              <a:rPr lang="tr-TR" dirty="0">
                <a:solidFill>
                  <a:schemeClr val="tx1"/>
                </a:solidFill>
              </a:rPr>
              <a:t/>
            </a:r>
            <a:br>
              <a:rPr lang="tr-TR" dirty="0">
                <a:solidFill>
                  <a:schemeClr val="tx1"/>
                </a:solidFill>
              </a:rPr>
            </a:br>
            <a:r>
              <a:rPr lang="tr-TR" b="1" i="0" u="none" strike="noStrike" dirty="0">
                <a:solidFill>
                  <a:schemeClr val="tx1"/>
                </a:solidFill>
                <a:effectLst/>
                <a:latin typeface="Open Sans"/>
              </a:rPr>
              <a:t>Uygulama şekli :</a:t>
            </a:r>
            <a:r>
              <a:rPr lang="tr-TR" b="0" i="0" dirty="0">
                <a:solidFill>
                  <a:schemeClr val="tx1"/>
                </a:solidFill>
                <a:effectLst/>
                <a:latin typeface="Open Sans"/>
              </a:rPr>
              <a:t> Öncelikle bir mum yakılır. Çocuktan 30-50 cm. uzak tutularak çocuğun izlemesi sağlanır.</a:t>
            </a:r>
            <a:r>
              <a:rPr lang="tr-TR" dirty="0">
                <a:solidFill>
                  <a:schemeClr val="tx1"/>
                </a:solidFill>
              </a:rPr>
              <a:t/>
            </a:r>
            <a:br>
              <a:rPr lang="tr-TR" dirty="0">
                <a:solidFill>
                  <a:schemeClr val="tx1"/>
                </a:solidFill>
              </a:rPr>
            </a:br>
            <a:r>
              <a:rPr lang="tr-TR" dirty="0">
                <a:solidFill>
                  <a:schemeClr val="tx1"/>
                </a:solidFill>
              </a:rPr>
              <a:t/>
            </a:r>
            <a:br>
              <a:rPr lang="tr-TR" dirty="0">
                <a:solidFill>
                  <a:schemeClr val="tx1"/>
                </a:solidFill>
              </a:rPr>
            </a:br>
            <a:r>
              <a:rPr lang="tr-TR" b="0" i="0" dirty="0">
                <a:solidFill>
                  <a:schemeClr val="tx1"/>
                </a:solidFill>
                <a:effectLst/>
                <a:latin typeface="Open Sans"/>
              </a:rPr>
              <a:t>Çocuk sadece gözleri ile ( Başını çevirmeden ) mumu yeterince izleyebiliyorsa görme kusuru yok demektir.</a:t>
            </a:r>
            <a:endParaRPr lang="tr-TR" dirty="0">
              <a:solidFill>
                <a:schemeClr val="tx1"/>
              </a:solidFill>
            </a:endParaRPr>
          </a:p>
        </p:txBody>
      </p:sp>
    </p:spTree>
    <p:extLst>
      <p:ext uri="{BB962C8B-B14F-4D97-AF65-F5344CB8AC3E}">
        <p14:creationId xmlns:p14="http://schemas.microsoft.com/office/powerpoint/2010/main" xmlns="" val="81830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0FCC340-8E62-4099-83C0-2D80FF9D5356}"/>
              </a:ext>
            </a:extLst>
          </p:cNvPr>
          <p:cNvSpPr>
            <a:spLocks noGrp="1"/>
          </p:cNvSpPr>
          <p:nvPr>
            <p:ph type="title"/>
          </p:nvPr>
        </p:nvSpPr>
        <p:spPr/>
        <p:txBody>
          <a:bodyPr>
            <a:normAutofit fontScale="90000"/>
          </a:bodyPr>
          <a:lstStyle/>
          <a:p>
            <a:r>
              <a:rPr lang="tr-TR" dirty="0"/>
              <a:t>Genel Göz Muayenesinde Yapılan İşlemler </a:t>
            </a:r>
            <a:r>
              <a:rPr lang="tr-TR" b="1" i="0" dirty="0">
                <a:solidFill>
                  <a:srgbClr val="ED1B24"/>
                </a:solidFill>
                <a:effectLst/>
                <a:latin typeface="Open Sans"/>
              </a:rPr>
              <a:t/>
            </a:r>
            <a:br>
              <a:rPr lang="tr-TR" b="1" i="0" dirty="0">
                <a:solidFill>
                  <a:srgbClr val="ED1B24"/>
                </a:solidFill>
                <a:effectLst/>
                <a:latin typeface="Open Sans"/>
              </a:rPr>
            </a:br>
            <a:endParaRPr lang="tr-TR" dirty="0"/>
          </a:p>
        </p:txBody>
      </p:sp>
      <p:sp>
        <p:nvSpPr>
          <p:cNvPr id="3" name="İçerik Yer Tutucusu 2">
            <a:extLst>
              <a:ext uri="{FF2B5EF4-FFF2-40B4-BE49-F238E27FC236}">
                <a16:creationId xmlns:a16="http://schemas.microsoft.com/office/drawing/2014/main" xmlns="" id="{4311848B-E250-47D2-98CF-40D0B312E325}"/>
              </a:ext>
            </a:extLst>
          </p:cNvPr>
          <p:cNvSpPr>
            <a:spLocks noGrp="1"/>
          </p:cNvSpPr>
          <p:nvPr>
            <p:ph idx="1"/>
          </p:nvPr>
        </p:nvSpPr>
        <p:spPr/>
        <p:txBody>
          <a:bodyPr/>
          <a:lstStyle/>
          <a:p>
            <a:r>
              <a:rPr lang="tr-TR" b="0" i="0" dirty="0">
                <a:solidFill>
                  <a:schemeClr val="tx1"/>
                </a:solidFill>
                <a:effectLst/>
                <a:latin typeface="Open Sans"/>
              </a:rPr>
              <a:t>Temel göz muayenesi fiziksel muayene, refraksiyon, merkezi ve periferik görmenin test edilmesi, göz bebeklerinin incelenmesi, gözlerin hizalanması ve hareketlerini ölçümlenmesi olan okuler motilite kontrolü, biyomikroskobik inceleme, tonometri ve göz çevresi (göz dışı) incelenmesinden oluşmaktadır.</a:t>
            </a:r>
            <a:endParaRPr lang="tr-TR" dirty="0">
              <a:solidFill>
                <a:schemeClr val="tx1"/>
              </a:solidFill>
            </a:endParaRPr>
          </a:p>
        </p:txBody>
      </p:sp>
    </p:spTree>
    <p:extLst>
      <p:ext uri="{BB962C8B-B14F-4D97-AF65-F5344CB8AC3E}">
        <p14:creationId xmlns:p14="http://schemas.microsoft.com/office/powerpoint/2010/main" xmlns="" val="12808455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Paper</Template>
  <TotalTime>1287</TotalTime>
  <Words>1780</Words>
  <Application>Microsoft Office PowerPoint</Application>
  <PresentationFormat>Özel</PresentationFormat>
  <Paragraphs>112</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Organik</vt:lpstr>
      <vt:lpstr>Görme Yetersizliği</vt:lpstr>
      <vt:lpstr>Görme Nedir?</vt:lpstr>
      <vt:lpstr>Görme Neden Önemlidir?</vt:lpstr>
      <vt:lpstr>Slayt 4</vt:lpstr>
      <vt:lpstr>Görme Yetersizliği Nedir?</vt:lpstr>
      <vt:lpstr>Slayt 6</vt:lpstr>
      <vt:lpstr>Görme Yetersizliğinin Tıbbi Tanılama Süreci</vt:lpstr>
      <vt:lpstr>Mum Testi </vt:lpstr>
      <vt:lpstr>Genel Göz Muayenesinde Yapılan İşlemler  </vt:lpstr>
      <vt:lpstr>1. Gözün Kırma Kusuru Ölçümü </vt:lpstr>
      <vt:lpstr>2. Biyomikroskobik Muayene</vt:lpstr>
      <vt:lpstr>3. Bilgisayarlı Göz Tansiyonu Ölçümü</vt:lpstr>
      <vt:lpstr>4. Görme Keskinliği Muayenesi </vt:lpstr>
      <vt:lpstr>5. Göz Dibi Muayenesi</vt:lpstr>
      <vt:lpstr>Görme yetersizliğinin Nedenleri ve Başlıca Yetersizlik Türleri Doğum Öncesi Nedenler:</vt:lpstr>
      <vt:lpstr>Doğum Anı Nedenler:</vt:lpstr>
      <vt:lpstr>Doğum Sonrası Nedenler:</vt:lpstr>
      <vt:lpstr>Gözle İlgili Hastalıklar</vt:lpstr>
      <vt:lpstr>Diğer Görme Bozuklukları </vt:lpstr>
      <vt:lpstr>Slayt 20</vt:lpstr>
      <vt:lpstr>Görme yetersizliğinin eğitsel tanılama süreci ve eğitsel tanıları?</vt:lpstr>
      <vt:lpstr>Eğitsel değerlendirme sonucunda bireyin ; </vt:lpstr>
      <vt:lpstr>İşlevsel Görme Değerlendirmesi</vt:lpstr>
      <vt:lpstr>Görme yetersizliğine sahip bireyler için ev ortamında yapılabilecek düzenlemeler:</vt:lpstr>
      <vt:lpstr>Görme yetersizliğine sahip bireyler için sınıf ortamında yapılabilecek düzenlemeler:</vt:lpstr>
      <vt:lpstr>Yardımcı materyalleri</vt:lpstr>
      <vt:lpstr>Çeşitli Materyal Örnekleri</vt:lpstr>
      <vt:lpstr>Slayt 28</vt:lpstr>
      <vt:lpstr>Slayt 29</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AKSU</dc:creator>
  <cp:lastModifiedBy>cASPER</cp:lastModifiedBy>
  <cp:revision>61</cp:revision>
  <dcterms:created xsi:type="dcterms:W3CDTF">2020-12-17T17:25:04Z</dcterms:created>
  <dcterms:modified xsi:type="dcterms:W3CDTF">2021-03-04T06:54:37Z</dcterms:modified>
</cp:coreProperties>
</file>