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9" r:id="rId2"/>
    <p:sldId id="269" r:id="rId3"/>
    <p:sldId id="265" r:id="rId4"/>
    <p:sldId id="264" r:id="rId5"/>
    <p:sldId id="267" r:id="rId6"/>
    <p:sldId id="263" r:id="rId7"/>
    <p:sldId id="270" r:id="rId8"/>
    <p:sldId id="271" r:id="rId9"/>
    <p:sldId id="274" r:id="rId10"/>
    <p:sldId id="275" r:id="rId11"/>
    <p:sldId id="280" r:id="rId12"/>
    <p:sldId id="279" r:id="rId13"/>
    <p:sldId id="278" r:id="rId14"/>
    <p:sldId id="277" r:id="rId15"/>
    <p:sldId id="260" r:id="rId16"/>
    <p:sldId id="284" r:id="rId17"/>
    <p:sldId id="286" r:id="rId18"/>
    <p:sldId id="287" r:id="rId19"/>
    <p:sldId id="288" r:id="rId20"/>
    <p:sldId id="281" r:id="rId21"/>
    <p:sldId id="282" r:id="rId22"/>
    <p:sldId id="289" r:id="rId23"/>
    <p:sldId id="290" r:id="rId24"/>
    <p:sldId id="291" r:id="rId25"/>
    <p:sldId id="283"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00" autoAdjust="0"/>
    <p:restoredTop sz="94660"/>
  </p:normalViewPr>
  <p:slideViewPr>
    <p:cSldViewPr>
      <p:cViewPr>
        <p:scale>
          <a:sx n="89" d="100"/>
          <a:sy n="89" d="100"/>
        </p:scale>
        <p:origin x="-2412" y="-5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pPr/>
              <a:t>24.2.2021</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24.2.2021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24.2.2021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24.2.2021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24.2.2021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pPr/>
              <a:t>24.2.2021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pPr/>
              <a:t>24.2.2021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pPr/>
              <a:t>24.2.2021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24.2.2021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pPr/>
              <a:t>24.2.2021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24.2.2021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pPr/>
              <a:t>24.2.2021</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636680"/>
          </a:xfrm>
        </p:spPr>
        <p:txBody>
          <a:bodyPr>
            <a:normAutofit/>
          </a:bodyPr>
          <a:lstStyle/>
          <a:p>
            <a:pPr algn="ctr"/>
            <a:r>
              <a:rPr lang="tr-TR" sz="2400" b="1" dirty="0" smtClean="0">
                <a:solidFill>
                  <a:srgbClr val="C00000"/>
                </a:solidFill>
              </a:rPr>
              <a:t>ÇOCUK İHMAL VE İSTİSMARI</a:t>
            </a:r>
            <a:endParaRPr lang="tr-TR" sz="2400" b="1" dirty="0">
              <a:solidFill>
                <a:srgbClr val="C0000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2204864"/>
            <a:ext cx="7272807" cy="3870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7920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832647"/>
          </a:xfrm>
        </p:spPr>
        <p:txBody>
          <a:bodyPr>
            <a:normAutofit/>
          </a:bodyPr>
          <a:lstStyle/>
          <a:p>
            <a:r>
              <a:rPr lang="tr-TR" sz="2000" b="1" dirty="0" smtClean="0"/>
              <a:t>Fiziksel istismar belirlenmesi en kolay istismar türüdür. </a:t>
            </a:r>
          </a:p>
          <a:p>
            <a:r>
              <a:rPr lang="tr-TR" sz="2000" b="1" dirty="0" smtClean="0">
                <a:solidFill>
                  <a:srgbClr val="0070C0"/>
                </a:solidFill>
              </a:rPr>
              <a:t>Aletsiz saldırılar</a:t>
            </a:r>
            <a:r>
              <a:rPr lang="tr-TR" sz="2000" b="1" dirty="0" smtClean="0"/>
              <a:t>: </a:t>
            </a:r>
            <a:r>
              <a:rPr lang="tr-TR" sz="2000" b="1" dirty="0"/>
              <a:t>: Tokat, yumruk, itip-kakma, tekme, sarsma ve çimdikleme... </a:t>
            </a:r>
            <a:r>
              <a:rPr lang="tr-TR" sz="2000" b="1" dirty="0" smtClean="0"/>
              <a:t>                                                                               </a:t>
            </a:r>
          </a:p>
          <a:p>
            <a:r>
              <a:rPr lang="tr-TR" sz="2000" b="1" dirty="0" smtClean="0">
                <a:solidFill>
                  <a:srgbClr val="0070C0"/>
                </a:solidFill>
              </a:rPr>
              <a:t>Aletli </a:t>
            </a:r>
            <a:r>
              <a:rPr lang="tr-TR" sz="2000" b="1" dirty="0">
                <a:solidFill>
                  <a:srgbClr val="0070C0"/>
                </a:solidFill>
              </a:rPr>
              <a:t>Saldırılar</a:t>
            </a:r>
            <a:r>
              <a:rPr lang="tr-TR" sz="2000" b="1" dirty="0">
                <a:solidFill>
                  <a:srgbClr val="00B0F0"/>
                </a:solidFill>
              </a:rPr>
              <a:t>: </a:t>
            </a:r>
            <a:r>
              <a:rPr lang="tr-TR" sz="2000" b="1" dirty="0"/>
              <a:t>Kemer, kayış, herhangi bir ev eşyası, hortum, sigara, ütü, sıcak su…</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99792" y="2777356"/>
            <a:ext cx="5546923" cy="3600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03368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7520940" cy="1179512"/>
          </a:xfrm>
        </p:spPr>
        <p:txBody>
          <a:bodyPr>
            <a:normAutofit/>
          </a:bodyPr>
          <a:lstStyle/>
          <a:p>
            <a:pPr algn="ctr"/>
            <a:r>
              <a:rPr lang="tr-TR" dirty="0" smtClean="0"/>
              <a:t> </a:t>
            </a:r>
            <a:r>
              <a:rPr lang="tr-TR" sz="2400" b="1" dirty="0" smtClean="0">
                <a:solidFill>
                  <a:srgbClr val="C00000"/>
                </a:solidFill>
              </a:rPr>
              <a:t>Fiziksel istismarın Çocuk </a:t>
            </a:r>
            <a:r>
              <a:rPr lang="tr-TR" sz="2400" b="1" dirty="0">
                <a:solidFill>
                  <a:srgbClr val="C00000"/>
                </a:solidFill>
              </a:rPr>
              <a:t>Üzerindeki Etkileri</a:t>
            </a:r>
          </a:p>
        </p:txBody>
      </p:sp>
      <p:sp>
        <p:nvSpPr>
          <p:cNvPr id="3" name="İçerik Yer Tutucusu 2"/>
          <p:cNvSpPr>
            <a:spLocks noGrp="1"/>
          </p:cNvSpPr>
          <p:nvPr>
            <p:ph idx="1"/>
          </p:nvPr>
        </p:nvSpPr>
        <p:spPr>
          <a:xfrm>
            <a:off x="539552" y="1340768"/>
            <a:ext cx="8229600" cy="5040560"/>
          </a:xfrm>
        </p:spPr>
        <p:txBody>
          <a:bodyPr>
            <a:normAutofit/>
          </a:bodyPr>
          <a:lstStyle/>
          <a:p>
            <a:pPr marL="0" indent="0">
              <a:buNone/>
            </a:pPr>
            <a:r>
              <a:rPr lang="tr-TR" sz="2000" b="1" dirty="0">
                <a:solidFill>
                  <a:srgbClr val="0070C0"/>
                </a:solidFill>
              </a:rPr>
              <a:t>Beyin Gelişimi: </a:t>
            </a:r>
            <a:r>
              <a:rPr lang="tr-TR" sz="2000" b="1" dirty="0" smtClean="0">
                <a:solidFill>
                  <a:srgbClr val="0070C0"/>
                </a:solidFill>
              </a:rPr>
              <a:t>                                                                                                                    </a:t>
            </a:r>
          </a:p>
          <a:p>
            <a:pPr marL="0" indent="0">
              <a:buNone/>
            </a:pPr>
            <a:r>
              <a:rPr lang="tr-TR" sz="2000" b="1" dirty="0" smtClean="0"/>
              <a:t>Çocuğun </a:t>
            </a:r>
            <a:r>
              <a:rPr lang="tr-TR" sz="2000" b="1" dirty="0"/>
              <a:t>uzun süre maruz kaldığı stres, beynin bazı bölgelerinde "aşırı uyarılmaya" neden olarak uyku bozuklukları ve </a:t>
            </a:r>
            <a:r>
              <a:rPr lang="tr-TR" sz="2000" b="1" dirty="0" err="1" smtClean="0"/>
              <a:t>anksiyeteye</a:t>
            </a:r>
            <a:r>
              <a:rPr lang="tr-TR" sz="2000" b="1" dirty="0" smtClean="0"/>
              <a:t>  </a:t>
            </a:r>
            <a:r>
              <a:rPr lang="tr-TR" sz="2000" b="1" dirty="0" smtClean="0"/>
              <a:t>yol </a:t>
            </a:r>
            <a:r>
              <a:rPr lang="tr-TR" sz="2000" b="1" dirty="0"/>
              <a:t>açabilmekte, travma sonrası stres bozukluğu, dikkat eksikliği/</a:t>
            </a:r>
            <a:r>
              <a:rPr lang="tr-TR" sz="2000" b="1" dirty="0" err="1"/>
              <a:t>hiperaktivite</a:t>
            </a:r>
            <a:r>
              <a:rPr lang="tr-TR" sz="2000" b="1" dirty="0"/>
              <a:t>, davranış bozukluğu ve öğrenme güçlüklerine de neden olabilmektedir. </a:t>
            </a:r>
            <a:endParaRPr lang="tr-TR" sz="2000" b="1" dirty="0" smtClean="0"/>
          </a:p>
          <a:p>
            <a:pPr marL="0" indent="0">
              <a:buNone/>
            </a:pPr>
            <a:r>
              <a:rPr lang="tr-TR" sz="2000" b="1" dirty="0" smtClean="0">
                <a:solidFill>
                  <a:srgbClr val="0070C0"/>
                </a:solidFill>
              </a:rPr>
              <a:t>Ruhsal </a:t>
            </a:r>
            <a:r>
              <a:rPr lang="tr-TR" sz="2000" b="1" dirty="0">
                <a:solidFill>
                  <a:srgbClr val="0070C0"/>
                </a:solidFill>
              </a:rPr>
              <a:t>Etkileri</a:t>
            </a:r>
            <a:r>
              <a:rPr lang="tr-TR" sz="2000" b="1" dirty="0" smtClean="0">
                <a:solidFill>
                  <a:srgbClr val="0070C0"/>
                </a:solidFill>
              </a:rPr>
              <a:t>:                                                                                                          </a:t>
            </a:r>
          </a:p>
          <a:p>
            <a:pPr marL="0" indent="0">
              <a:buNone/>
            </a:pPr>
            <a:r>
              <a:rPr lang="tr-TR" sz="2000" b="1" dirty="0" smtClean="0"/>
              <a:t>Düşük </a:t>
            </a:r>
            <a:r>
              <a:rPr lang="tr-TR" sz="2000" b="1" dirty="0"/>
              <a:t>özgüven, depresyon ve ilişki bozuklukları </a:t>
            </a:r>
            <a:endParaRPr lang="tr-TR" sz="2000" b="1" dirty="0" smtClean="0"/>
          </a:p>
          <a:p>
            <a:pPr marL="0" indent="0">
              <a:buNone/>
            </a:pPr>
            <a:r>
              <a:rPr lang="tr-TR" sz="2000" b="1" dirty="0" smtClean="0"/>
              <a:t>Düşük </a:t>
            </a:r>
            <a:r>
              <a:rPr lang="tr-TR" sz="2000" b="1" dirty="0"/>
              <a:t>akademik performans…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54932" y="4071942"/>
            <a:ext cx="4389068" cy="257176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37225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0624" y="1340768"/>
            <a:ext cx="8712968" cy="864096"/>
          </a:xfrm>
        </p:spPr>
        <p:txBody>
          <a:bodyPr>
            <a:normAutofit/>
          </a:bodyPr>
          <a:lstStyle/>
          <a:p>
            <a:pPr algn="l"/>
            <a:r>
              <a:rPr lang="tr-TR" sz="2400" b="1" dirty="0" smtClean="0">
                <a:solidFill>
                  <a:srgbClr val="C00000"/>
                </a:solidFill>
              </a:rPr>
              <a:t>     2-Duygusal İstismar</a:t>
            </a:r>
            <a:endParaRPr lang="tr-TR" sz="2400" b="1" dirty="0">
              <a:solidFill>
                <a:srgbClr val="C00000"/>
              </a:solidFill>
            </a:endParaRPr>
          </a:p>
        </p:txBody>
      </p:sp>
      <p:sp>
        <p:nvSpPr>
          <p:cNvPr id="3" name="İçerik Yer Tutucusu 2"/>
          <p:cNvSpPr>
            <a:spLocks noGrp="1"/>
          </p:cNvSpPr>
          <p:nvPr>
            <p:ph idx="1"/>
          </p:nvPr>
        </p:nvSpPr>
        <p:spPr>
          <a:xfrm>
            <a:off x="539552" y="2928934"/>
            <a:ext cx="8229600" cy="3369845"/>
          </a:xfrm>
        </p:spPr>
        <p:txBody>
          <a:bodyPr>
            <a:normAutofit/>
          </a:bodyPr>
          <a:lstStyle/>
          <a:p>
            <a:pPr marL="0" indent="0">
              <a:buNone/>
            </a:pPr>
            <a:r>
              <a:rPr lang="tr-TR" sz="2400" b="1" dirty="0" smtClean="0"/>
              <a:t> </a:t>
            </a:r>
            <a:r>
              <a:rPr lang="tr-TR" sz="2000" b="1" dirty="0"/>
              <a:t>D</a:t>
            </a:r>
            <a:r>
              <a:rPr lang="tr-TR" sz="2000" b="1" dirty="0" smtClean="0"/>
              <a:t>uygusal istismar  bedende fiziksel bir hasar bırakmayan bir istismar türüdür. Bu durumun sonucu olarak duygusal istismar çoğu kötü muamelenin  en örtük ve en hafife alınan şekli olarak  kalmaktadır. Fiziksel istismara bağlı olarak vücutta oluşan yanık izleri, yaralar ve kırıklar en </a:t>
            </a:r>
            <a:r>
              <a:rPr lang="tr-TR" sz="2000" b="1" dirty="0" smtClean="0"/>
              <a:t>nihayetinde </a:t>
            </a:r>
            <a:r>
              <a:rPr lang="tr-TR" sz="2000" b="1" dirty="0" smtClean="0"/>
              <a:t>iyileştirirken; çocuğun sevdiği  ve aynı zamanda kendisini sevmesi, bakması ilgi göstermesi gereken kişilerden düzenli olarak incitici sözlerin işitilmesinin oluşturduğu duygusal yaralar, çocuğun sevilmediği, </a:t>
            </a:r>
            <a:r>
              <a:rPr lang="tr-TR" sz="2000" b="1" dirty="0" smtClean="0"/>
              <a:t>istenilmediğini hissetmesinin </a:t>
            </a:r>
            <a:r>
              <a:rPr lang="tr-TR" sz="2000" b="1" dirty="0" smtClean="0"/>
              <a:t>belki hiçbir zaman iyileşmesi mümkün olmayacaktır.</a:t>
            </a:r>
            <a:endParaRPr lang="tr-TR" sz="20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18956" y="1196752"/>
            <a:ext cx="2619375" cy="174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47045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68848" y="836712"/>
            <a:ext cx="3574256" cy="792088"/>
          </a:xfrm>
        </p:spPr>
        <p:txBody>
          <a:bodyPr>
            <a:normAutofit/>
          </a:bodyPr>
          <a:lstStyle/>
          <a:p>
            <a:pPr algn="ctr"/>
            <a:r>
              <a:rPr lang="tr-TR" sz="2400" b="1" dirty="0" smtClean="0">
                <a:solidFill>
                  <a:srgbClr val="C00000"/>
                </a:solidFill>
              </a:rPr>
              <a:t>Duygusal İstismarın Görülme Biçimleri</a:t>
            </a:r>
            <a:endParaRPr lang="tr-TR" sz="2400" b="1" dirty="0">
              <a:solidFill>
                <a:srgbClr val="C00000"/>
              </a:solidFill>
            </a:endParaRPr>
          </a:p>
        </p:txBody>
      </p:sp>
      <p:sp>
        <p:nvSpPr>
          <p:cNvPr id="3" name="İçerik Yer Tutucusu 2"/>
          <p:cNvSpPr>
            <a:spLocks noGrp="1"/>
          </p:cNvSpPr>
          <p:nvPr>
            <p:ph idx="1"/>
          </p:nvPr>
        </p:nvSpPr>
        <p:spPr>
          <a:xfrm>
            <a:off x="683568" y="1700808"/>
            <a:ext cx="8229600" cy="5157192"/>
          </a:xfrm>
        </p:spPr>
        <p:txBody>
          <a:bodyPr>
            <a:normAutofit/>
          </a:bodyPr>
          <a:lstStyle/>
          <a:p>
            <a:r>
              <a:rPr lang="tr-TR" sz="2000" b="1" i="1" dirty="0" smtClean="0"/>
              <a:t>Duygusal destek sağlamamak                                                      </a:t>
            </a:r>
          </a:p>
          <a:p>
            <a:r>
              <a:rPr lang="tr-TR" sz="2000" b="1" i="1" dirty="0" smtClean="0"/>
              <a:t>İlgi ve sevgi yoksunluğu                                 </a:t>
            </a:r>
          </a:p>
          <a:p>
            <a:r>
              <a:rPr lang="tr-TR" sz="2000" b="1" i="1" dirty="0" smtClean="0"/>
              <a:t>Çocuğun şiddete maruz kalmasına göz yummak                                                       </a:t>
            </a:r>
          </a:p>
          <a:p>
            <a:r>
              <a:rPr lang="tr-TR" sz="2000" b="1" i="1" dirty="0" smtClean="0"/>
              <a:t>Reddedilmesi                                                 </a:t>
            </a:r>
          </a:p>
          <a:p>
            <a:r>
              <a:rPr lang="tr-TR" sz="2000" b="1" i="1" dirty="0" smtClean="0"/>
              <a:t>Korkutulması  </a:t>
            </a:r>
          </a:p>
          <a:p>
            <a:r>
              <a:rPr lang="tr-TR" sz="2000" b="1" i="1" dirty="0" smtClean="0"/>
              <a:t>Gelişimi konusunda uygun olmayan beklentilerin olması                                                                 </a:t>
            </a:r>
          </a:p>
          <a:p>
            <a:r>
              <a:rPr lang="tr-TR" sz="2000" b="1" i="1" dirty="0" smtClean="0"/>
              <a:t> Aşağılama, değersizleştirme, utandırma, alay etme, eleştiri ile sürekli üstüne gitme, toplum içinde küçük düşürme</a:t>
            </a:r>
            <a:endParaRPr lang="tr-TR" sz="2000" b="1"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03824" y="4653136"/>
            <a:ext cx="4110136" cy="189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8835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692696"/>
            <a:ext cx="8229600" cy="1143000"/>
          </a:xfrm>
        </p:spPr>
        <p:txBody>
          <a:bodyPr>
            <a:normAutofit/>
          </a:bodyPr>
          <a:lstStyle/>
          <a:p>
            <a:r>
              <a:rPr lang="tr-TR" sz="2400" b="1" dirty="0" smtClean="0">
                <a:solidFill>
                  <a:srgbClr val="C00000"/>
                </a:solidFill>
              </a:rPr>
              <a:t>Duygusal istismarın Çocuk Üzerindeki Etkileri</a:t>
            </a:r>
            <a:endParaRPr lang="tr-TR" sz="2400" b="1" dirty="0">
              <a:solidFill>
                <a:srgbClr val="C00000"/>
              </a:solidFill>
            </a:endParaRPr>
          </a:p>
        </p:txBody>
      </p:sp>
      <p:sp>
        <p:nvSpPr>
          <p:cNvPr id="3" name="İçerik Yer Tutucusu 2"/>
          <p:cNvSpPr>
            <a:spLocks noGrp="1"/>
          </p:cNvSpPr>
          <p:nvPr>
            <p:ph idx="1"/>
          </p:nvPr>
        </p:nvSpPr>
        <p:spPr/>
        <p:txBody>
          <a:bodyPr>
            <a:normAutofit/>
          </a:bodyPr>
          <a:lstStyle/>
          <a:p>
            <a:pPr>
              <a:buFont typeface="Wingdings" panose="05000000000000000000" pitchFamily="2" charset="2"/>
              <a:buChar char="§"/>
            </a:pPr>
            <a:r>
              <a:rPr lang="tr-TR" sz="2000" b="1" i="1" dirty="0" smtClean="0"/>
              <a:t>Dışavurum ve içe atma sorunları                       </a:t>
            </a:r>
          </a:p>
          <a:p>
            <a:pPr>
              <a:buFont typeface="Wingdings" panose="05000000000000000000" pitchFamily="2" charset="2"/>
              <a:buChar char="§"/>
            </a:pPr>
            <a:r>
              <a:rPr lang="tr-TR" sz="2000" b="1" i="1" dirty="0" smtClean="0"/>
              <a:t> Sosyal ilişkilerde bozukluk                                    </a:t>
            </a:r>
          </a:p>
          <a:p>
            <a:pPr>
              <a:buFont typeface="Wingdings" panose="05000000000000000000" pitchFamily="2" charset="2"/>
              <a:buChar char="§"/>
            </a:pPr>
            <a:r>
              <a:rPr lang="tr-TR" sz="2000" b="1" i="1" dirty="0" smtClean="0"/>
              <a:t>Kendine güven azlığı                                               </a:t>
            </a:r>
          </a:p>
          <a:p>
            <a:pPr>
              <a:buFont typeface="Wingdings" panose="05000000000000000000" pitchFamily="2" charset="2"/>
              <a:buChar char="§"/>
            </a:pPr>
            <a:r>
              <a:rPr lang="tr-TR" sz="2000" b="1" i="1" dirty="0" smtClean="0"/>
              <a:t>İntihar davranışı                                                  </a:t>
            </a:r>
          </a:p>
          <a:p>
            <a:pPr>
              <a:buFont typeface="Wingdings" panose="05000000000000000000" pitchFamily="2" charset="2"/>
              <a:buChar char="§"/>
            </a:pPr>
            <a:r>
              <a:rPr lang="tr-TR" sz="2000" b="1" i="1" dirty="0" smtClean="0"/>
              <a:t>Sosyal olarak geri çekilme                                        </a:t>
            </a:r>
          </a:p>
          <a:p>
            <a:pPr>
              <a:buFont typeface="Wingdings" panose="05000000000000000000" pitchFamily="2" charset="2"/>
              <a:buChar char="§"/>
            </a:pPr>
            <a:r>
              <a:rPr lang="tr-TR" sz="2000" b="1" i="1" dirty="0" smtClean="0"/>
              <a:t>Bir şeyi yanlış yapmaktan aşırı kaygı                           </a:t>
            </a:r>
          </a:p>
          <a:p>
            <a:pPr>
              <a:buFont typeface="Wingdings" panose="05000000000000000000" pitchFamily="2" charset="2"/>
              <a:buChar char="§"/>
            </a:pPr>
            <a:r>
              <a:rPr lang="tr-TR" sz="2000" b="1" i="1" dirty="0" smtClean="0"/>
              <a:t>Davranış değişimi (uyku, iştah, ağlama krizi veya öfke nöbetleri, okul başarısında düşüş vb.)</a:t>
            </a:r>
            <a:endParaRPr lang="tr-TR" sz="2000" b="1"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6056" y="2065041"/>
            <a:ext cx="2804542" cy="18066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8925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708688"/>
          </a:xfrm>
        </p:spPr>
        <p:txBody>
          <a:bodyPr>
            <a:normAutofit/>
          </a:bodyPr>
          <a:lstStyle/>
          <a:p>
            <a:pPr algn="ctr"/>
            <a:r>
              <a:rPr lang="tr-TR" sz="2400" b="1" dirty="0" smtClean="0">
                <a:solidFill>
                  <a:srgbClr val="C00000"/>
                </a:solidFill>
              </a:rPr>
              <a:t>CİNSEL İSTİSMAR</a:t>
            </a:r>
            <a:endParaRPr lang="tr-TR" sz="2400" b="1" dirty="0">
              <a:solidFill>
                <a:srgbClr val="C00000"/>
              </a:solidFill>
            </a:endParaRPr>
          </a:p>
        </p:txBody>
      </p:sp>
      <p:sp>
        <p:nvSpPr>
          <p:cNvPr id="3" name="İçerik Yer Tutucusu 2"/>
          <p:cNvSpPr>
            <a:spLocks noGrp="1"/>
          </p:cNvSpPr>
          <p:nvPr>
            <p:ph idx="1"/>
          </p:nvPr>
        </p:nvSpPr>
        <p:spPr>
          <a:xfrm>
            <a:off x="215516" y="1556792"/>
            <a:ext cx="8424936" cy="5157192"/>
          </a:xfrm>
        </p:spPr>
        <p:txBody>
          <a:bodyPr>
            <a:normAutofit/>
          </a:bodyPr>
          <a:lstStyle/>
          <a:p>
            <a:r>
              <a:rPr lang="tr-TR" sz="2000" b="1" dirty="0" err="1" smtClean="0"/>
              <a:t>Psiko</a:t>
            </a:r>
            <a:r>
              <a:rPr lang="tr-TR" sz="2000" b="1" dirty="0" smtClean="0"/>
              <a:t>-sosyal gelişimini tamamlamış çocuğun bir yetişkin tarafından cinsel uyaran olarak kullanması ve çocuğun tam olarak </a:t>
            </a:r>
            <a:r>
              <a:rPr lang="tr-TR" sz="2000" b="1" dirty="0" smtClean="0"/>
              <a:t>anlayamadığı, </a:t>
            </a:r>
            <a:r>
              <a:rPr lang="tr-TR" sz="2000" b="1" dirty="0" smtClean="0"/>
              <a:t>onay </a:t>
            </a:r>
            <a:r>
              <a:rPr lang="tr-TR" sz="2000" b="1" dirty="0" smtClean="0"/>
              <a:t>vermesinin </a:t>
            </a:r>
            <a:r>
              <a:rPr lang="tr-TR" sz="2000" b="1" dirty="0" smtClean="0"/>
              <a:t>mümkün olmayacağı, gelişimsel olarak hazır olmadığı ya da toplumun yasalarına, sosyal normlarına aykırı olacak bir cinsel etkinliğe dahil edilmesi</a:t>
            </a:r>
            <a:r>
              <a:rPr lang="tr-TR" sz="2000" dirty="0" smtClean="0"/>
              <a:t>.</a:t>
            </a:r>
            <a:endParaRPr lang="tr-TR"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3789040"/>
            <a:ext cx="7920880" cy="27363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39212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71577" y="764704"/>
            <a:ext cx="8229600" cy="864096"/>
          </a:xfrm>
        </p:spPr>
        <p:txBody>
          <a:bodyPr>
            <a:normAutofit/>
          </a:bodyPr>
          <a:lstStyle/>
          <a:p>
            <a:pPr algn="ctr"/>
            <a:r>
              <a:rPr lang="tr-TR" sz="2400" b="1" dirty="0" smtClean="0">
                <a:solidFill>
                  <a:srgbClr val="C00000"/>
                </a:solidFill>
              </a:rPr>
              <a:t>Cinsel İstismar Türleri</a:t>
            </a:r>
            <a:endParaRPr lang="tr-TR" sz="2400" b="1" dirty="0">
              <a:solidFill>
                <a:srgbClr val="C00000"/>
              </a:solidFill>
            </a:endParaRPr>
          </a:p>
        </p:txBody>
      </p:sp>
      <p:sp>
        <p:nvSpPr>
          <p:cNvPr id="5" name="İçerik Yer Tutucusu 4"/>
          <p:cNvSpPr>
            <a:spLocks noGrp="1"/>
          </p:cNvSpPr>
          <p:nvPr>
            <p:ph sz="half" idx="1"/>
          </p:nvPr>
        </p:nvSpPr>
        <p:spPr>
          <a:xfrm>
            <a:off x="611560" y="1832878"/>
            <a:ext cx="3822192" cy="4764474"/>
          </a:xfrm>
        </p:spPr>
        <p:txBody>
          <a:bodyPr>
            <a:normAutofit/>
          </a:bodyPr>
          <a:lstStyle/>
          <a:p>
            <a:pPr marL="0" indent="0">
              <a:buNone/>
            </a:pPr>
            <a:r>
              <a:rPr lang="tr-TR" sz="2000" b="1" dirty="0" smtClean="0">
                <a:solidFill>
                  <a:srgbClr val="0070C0"/>
                </a:solidFill>
              </a:rPr>
              <a:t>1- </a:t>
            </a:r>
            <a:r>
              <a:rPr lang="tr-TR" sz="2000" b="1" dirty="0" err="1">
                <a:solidFill>
                  <a:srgbClr val="0070C0"/>
                </a:solidFill>
              </a:rPr>
              <a:t>E</a:t>
            </a:r>
            <a:r>
              <a:rPr lang="tr-TR" sz="2000" b="1" dirty="0" err="1" smtClean="0">
                <a:solidFill>
                  <a:srgbClr val="0070C0"/>
                </a:solidFill>
              </a:rPr>
              <a:t>nsest</a:t>
            </a:r>
            <a:r>
              <a:rPr lang="tr-TR" sz="2000" dirty="0" smtClean="0">
                <a:solidFill>
                  <a:srgbClr val="0070C0"/>
                </a:solidFill>
              </a:rPr>
              <a:t>: </a:t>
            </a:r>
            <a:r>
              <a:rPr lang="tr-TR" sz="2000" b="1" dirty="0" smtClean="0"/>
              <a:t>Birbirleri arasında kan bağı bulunan, çoğu </a:t>
            </a:r>
            <a:r>
              <a:rPr lang="tr-TR" sz="2000" b="1" dirty="0" smtClean="0"/>
              <a:t>kültürde yasal </a:t>
            </a:r>
            <a:r>
              <a:rPr lang="tr-TR" sz="2000" b="1" dirty="0" smtClean="0"/>
              <a:t>olmayan kurallarla cinsel  birliktelikleri yasaklanmış kişilerin cinsel ilişkide olma durumlarını ifade eder.</a:t>
            </a:r>
            <a:endParaRPr lang="tr-TR" sz="2000" dirty="0"/>
          </a:p>
        </p:txBody>
      </p:sp>
      <p:sp>
        <p:nvSpPr>
          <p:cNvPr id="6" name="İçerik Yer Tutucusu 5"/>
          <p:cNvSpPr>
            <a:spLocks noGrp="1"/>
          </p:cNvSpPr>
          <p:nvPr>
            <p:ph sz="half" idx="2"/>
          </p:nvPr>
        </p:nvSpPr>
        <p:spPr>
          <a:xfrm>
            <a:off x="4644006" y="1844824"/>
            <a:ext cx="4104457" cy="4543330"/>
          </a:xfrm>
        </p:spPr>
        <p:txBody>
          <a:bodyPr>
            <a:normAutofit/>
          </a:bodyPr>
          <a:lstStyle/>
          <a:p>
            <a:pPr marL="0" indent="0">
              <a:buNone/>
            </a:pPr>
            <a:r>
              <a:rPr lang="tr-TR" sz="2000" b="1" dirty="0" smtClean="0">
                <a:solidFill>
                  <a:srgbClr val="0070C0"/>
                </a:solidFill>
              </a:rPr>
              <a:t>2- </a:t>
            </a:r>
            <a:r>
              <a:rPr lang="tr-TR" sz="2000" b="1" dirty="0" err="1" smtClean="0">
                <a:solidFill>
                  <a:srgbClr val="0070C0"/>
                </a:solidFill>
              </a:rPr>
              <a:t>Parafili</a:t>
            </a:r>
            <a:r>
              <a:rPr lang="tr-TR" sz="2000" b="1" dirty="0" smtClean="0">
                <a:solidFill>
                  <a:srgbClr val="0070C0"/>
                </a:solidFill>
              </a:rPr>
              <a:t>: </a:t>
            </a:r>
            <a:r>
              <a:rPr lang="tr-TR" sz="2000" b="1" dirty="0" smtClean="0"/>
              <a:t>Cinsel  sapkınlıktır. İnsanların büyük bir </a:t>
            </a:r>
            <a:r>
              <a:rPr lang="tr-TR" sz="2000" b="1" dirty="0" smtClean="0"/>
              <a:t>bölümünün  </a:t>
            </a:r>
            <a:r>
              <a:rPr lang="tr-TR" sz="2000" b="1" dirty="0" smtClean="0"/>
              <a:t>cinsel objesi erişkin insanlardır fakat bir bölüm insan var ki cinsel partner ve cinsel doyum için  erişkin değil faklı nesne ve farklı çocukları seçer</a:t>
            </a:r>
            <a:endParaRPr lang="tr-TR" sz="20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4571930"/>
            <a:ext cx="3672408" cy="18162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4007" y="4653135"/>
            <a:ext cx="3948663" cy="16538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23105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340768"/>
            <a:ext cx="3970784" cy="4785395"/>
          </a:xfrm>
        </p:spPr>
        <p:txBody>
          <a:bodyPr>
            <a:normAutofit/>
          </a:bodyPr>
          <a:lstStyle/>
          <a:p>
            <a:pPr marL="0" indent="0">
              <a:buNone/>
            </a:pPr>
            <a:r>
              <a:rPr lang="tr-TR" sz="2000" b="1" dirty="0" smtClean="0">
                <a:solidFill>
                  <a:srgbClr val="0070C0"/>
                </a:solidFill>
              </a:rPr>
              <a:t>3- </a:t>
            </a:r>
            <a:r>
              <a:rPr lang="tr-TR" sz="2000" b="1" dirty="0" err="1" smtClean="0">
                <a:solidFill>
                  <a:srgbClr val="0070C0"/>
                </a:solidFill>
              </a:rPr>
              <a:t>Pedofili</a:t>
            </a:r>
            <a:r>
              <a:rPr lang="tr-TR" sz="2400" b="1" dirty="0" smtClean="0">
                <a:solidFill>
                  <a:srgbClr val="0070C0"/>
                </a:solidFill>
              </a:rPr>
              <a:t>: </a:t>
            </a:r>
            <a:r>
              <a:rPr lang="tr-TR" sz="2000" b="1" dirty="0" smtClean="0"/>
              <a:t>En az on altı yaşındaki bir kişinin, en az altı aylık bir süre boyunca, ergenlik dönemine girmemiş, kendisinden beş yaş küçük bir çocukla cinsel etkinlikte bulunma ile ilgili uyarıcı yönden cinsel fantezilerinin, cinsel dürtülerinin ya da   </a:t>
            </a:r>
            <a:r>
              <a:rPr lang="tr-TR" sz="2000" b="1" dirty="0" smtClean="0"/>
              <a:t>davranışlarının yenileyici </a:t>
            </a:r>
            <a:r>
              <a:rPr lang="tr-TR" sz="2000" b="1" dirty="0" smtClean="0"/>
              <a:t>bir biçimde ortaya çıkarak eyleme dönüştürülmesidir.</a:t>
            </a:r>
            <a:endParaRPr lang="tr-TR" sz="2000" b="1" dirty="0">
              <a:solidFill>
                <a:srgbClr val="0070C0"/>
              </a:solidFill>
            </a:endParaRPr>
          </a:p>
        </p:txBody>
      </p:sp>
      <p:pic>
        <p:nvPicPr>
          <p:cNvPr id="512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1628800"/>
            <a:ext cx="4038600" cy="32403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6170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dirty="0" smtClean="0">
                <a:solidFill>
                  <a:srgbClr val="C00000"/>
                </a:solidFill>
              </a:rPr>
              <a:t>Çocuk İhmal </a:t>
            </a:r>
            <a:r>
              <a:rPr lang="tr-TR" sz="2400" b="1" dirty="0" smtClean="0">
                <a:solidFill>
                  <a:srgbClr val="C00000"/>
                </a:solidFill>
              </a:rPr>
              <a:t>İstismarı Şüphesine </a:t>
            </a:r>
            <a:r>
              <a:rPr lang="tr-TR" sz="2400" b="1" dirty="0" smtClean="0">
                <a:solidFill>
                  <a:srgbClr val="C00000"/>
                </a:solidFill>
              </a:rPr>
              <a:t>Neden Olabilecek İpuçları</a:t>
            </a:r>
            <a:endParaRPr lang="tr-TR" sz="2400" b="1" dirty="0">
              <a:solidFill>
                <a:srgbClr val="C00000"/>
              </a:solidFill>
            </a:endParaRPr>
          </a:p>
        </p:txBody>
      </p:sp>
      <p:sp>
        <p:nvSpPr>
          <p:cNvPr id="3" name="İçerik Yer Tutucusu 2"/>
          <p:cNvSpPr>
            <a:spLocks noGrp="1"/>
          </p:cNvSpPr>
          <p:nvPr>
            <p:ph idx="1"/>
          </p:nvPr>
        </p:nvSpPr>
        <p:spPr>
          <a:xfrm>
            <a:off x="460375" y="2231052"/>
            <a:ext cx="8229600" cy="4389120"/>
          </a:xfrm>
        </p:spPr>
        <p:txBody>
          <a:bodyPr>
            <a:normAutofit/>
          </a:bodyPr>
          <a:lstStyle/>
          <a:p>
            <a:r>
              <a:rPr lang="tr-TR" sz="2000" b="1" i="1" dirty="0"/>
              <a:t>Çekingen ve </a:t>
            </a:r>
            <a:r>
              <a:rPr lang="tr-TR" sz="2000" b="1" i="1" dirty="0" smtClean="0"/>
              <a:t>ilgisiz</a:t>
            </a:r>
          </a:p>
          <a:p>
            <a:r>
              <a:rPr lang="tr-TR" sz="2000" b="1" i="1" dirty="0" smtClean="0"/>
              <a:t> </a:t>
            </a:r>
            <a:r>
              <a:rPr lang="tr-TR" sz="2000" b="1" i="1" dirty="0"/>
              <a:t>Korkmuş ve </a:t>
            </a:r>
            <a:r>
              <a:rPr lang="tr-TR" sz="2000" b="1" i="1" dirty="0" smtClean="0"/>
              <a:t>endişeli</a:t>
            </a:r>
          </a:p>
          <a:p>
            <a:r>
              <a:rPr lang="tr-TR" sz="2000" b="1" i="1" dirty="0" smtClean="0"/>
              <a:t> </a:t>
            </a:r>
            <a:r>
              <a:rPr lang="tr-TR" sz="2000" b="1" i="1" dirty="0"/>
              <a:t>Çaresiz </a:t>
            </a:r>
            <a:endParaRPr lang="tr-TR" sz="2000" b="1" i="1" dirty="0" smtClean="0"/>
          </a:p>
          <a:p>
            <a:r>
              <a:rPr lang="tr-TR" sz="2000" b="1" i="1" dirty="0" smtClean="0"/>
              <a:t> </a:t>
            </a:r>
            <a:r>
              <a:rPr lang="tr-TR" sz="2000" b="1" i="1" dirty="0"/>
              <a:t>Yiyecekleri biriktirme eğilimi, yiyecek çalma </a:t>
            </a:r>
            <a:endParaRPr lang="tr-TR" sz="2000" b="1" i="1" dirty="0" smtClean="0"/>
          </a:p>
          <a:p>
            <a:r>
              <a:rPr lang="tr-TR" sz="2000" b="1" i="1" dirty="0" smtClean="0"/>
              <a:t>Ebeveyn-çocuk </a:t>
            </a:r>
            <a:r>
              <a:rPr lang="tr-TR" sz="2000" b="1" i="1" dirty="0"/>
              <a:t>rollerinde yer </a:t>
            </a:r>
            <a:r>
              <a:rPr lang="tr-TR" sz="2000" b="1" i="1" dirty="0" smtClean="0"/>
              <a:t>değişikliği</a:t>
            </a:r>
          </a:p>
          <a:p>
            <a:r>
              <a:rPr lang="tr-TR" sz="2000" b="1" i="1" dirty="0" smtClean="0"/>
              <a:t> Anne-babasının </a:t>
            </a:r>
            <a:r>
              <a:rPr lang="tr-TR" sz="2000" b="1" i="1" dirty="0"/>
              <a:t>veya bakım sorumluluğunu üstlenmiş kişinin ilgisizliğinden </a:t>
            </a:r>
            <a:r>
              <a:rPr lang="tr-TR" sz="2000" b="1" i="1" dirty="0" smtClean="0"/>
              <a:t>yakınma</a:t>
            </a:r>
          </a:p>
          <a:p>
            <a:r>
              <a:rPr lang="tr-TR" sz="2000" b="1" i="1" dirty="0" smtClean="0"/>
              <a:t> Duruma </a:t>
            </a:r>
            <a:r>
              <a:rPr lang="tr-TR" sz="2000" b="1" i="1" dirty="0"/>
              <a:t>uygun olmayan hareketler</a:t>
            </a:r>
          </a:p>
        </p:txBody>
      </p:sp>
      <p:sp>
        <p:nvSpPr>
          <p:cNvPr id="4" name="AutoShape 2" descr="Neden Bazen Çaresiz Hisseder ve Pes Ederiz Seligman Deneyi #2 - Son Dakik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15608" y="4500570"/>
            <a:ext cx="3528392" cy="235743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76848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5343872"/>
          </a:xfrm>
        </p:spPr>
        <p:txBody>
          <a:bodyPr>
            <a:normAutofit/>
          </a:bodyPr>
          <a:lstStyle/>
          <a:p>
            <a:r>
              <a:rPr lang="tr-TR" sz="2000" b="1" i="1" dirty="0" smtClean="0"/>
              <a:t>Gerileme davranışları</a:t>
            </a:r>
          </a:p>
          <a:p>
            <a:r>
              <a:rPr lang="tr-TR" sz="2000" b="1" i="1" dirty="0" smtClean="0"/>
              <a:t>Derste </a:t>
            </a:r>
            <a:r>
              <a:rPr lang="tr-TR" sz="2000" b="1" i="1" dirty="0"/>
              <a:t>uyuklama eğilimi </a:t>
            </a:r>
            <a:endParaRPr lang="tr-TR" sz="2000" b="1" i="1" dirty="0" smtClean="0"/>
          </a:p>
          <a:p>
            <a:r>
              <a:rPr lang="tr-TR" sz="2000" b="1" i="1" dirty="0" smtClean="0"/>
              <a:t>Okula </a:t>
            </a:r>
            <a:r>
              <a:rPr lang="tr-TR" sz="2000" b="1" i="1" dirty="0"/>
              <a:t>geç kalma ve/veya okuldan erken </a:t>
            </a:r>
            <a:r>
              <a:rPr lang="tr-TR" sz="2000" b="1" i="1" dirty="0" smtClean="0"/>
              <a:t>ayrılma</a:t>
            </a:r>
          </a:p>
          <a:p>
            <a:r>
              <a:rPr lang="tr-TR" sz="2000" b="1" i="1" dirty="0" smtClean="0"/>
              <a:t>Okuldan kaçma, Konsantrasyon güçlükleri</a:t>
            </a:r>
          </a:p>
          <a:p>
            <a:r>
              <a:rPr lang="tr-TR" sz="2000" b="1" i="1" dirty="0" smtClean="0"/>
              <a:t>Kaygı </a:t>
            </a:r>
          </a:p>
          <a:p>
            <a:r>
              <a:rPr lang="tr-TR" sz="2000" b="1" i="1" dirty="0" smtClean="0"/>
              <a:t> </a:t>
            </a:r>
            <a:r>
              <a:rPr lang="tr-TR" sz="2000" b="1" i="1" dirty="0"/>
              <a:t>Aşırı bağımlılık veya </a:t>
            </a:r>
            <a:r>
              <a:rPr lang="tr-TR" sz="2000" b="1" i="1" dirty="0" smtClean="0"/>
              <a:t>bağımsızlık</a:t>
            </a:r>
          </a:p>
          <a:p>
            <a:r>
              <a:rPr lang="tr-TR" sz="2000" b="1" i="1" dirty="0" smtClean="0"/>
              <a:t> Aşırı </a:t>
            </a:r>
            <a:r>
              <a:rPr lang="tr-TR" sz="2000" b="1" i="1" dirty="0"/>
              <a:t>ilgi bekleme </a:t>
            </a:r>
            <a:endParaRPr lang="tr-TR" sz="2000" b="1" i="1" dirty="0" smtClean="0"/>
          </a:p>
          <a:p>
            <a:r>
              <a:rPr lang="tr-TR" sz="2000" b="1" i="1" dirty="0" smtClean="0"/>
              <a:t>Ani </a:t>
            </a:r>
            <a:r>
              <a:rPr lang="tr-TR" sz="2000" b="1" i="1" dirty="0"/>
              <a:t>duygu durum değişiklikleri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074953"/>
            <a:ext cx="4214810" cy="278304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86500" y="785794"/>
            <a:ext cx="2857500" cy="266429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35044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340768"/>
            <a:ext cx="7408333" cy="5256584"/>
          </a:xfrm>
        </p:spPr>
        <p:txBody>
          <a:bodyPr>
            <a:normAutofit/>
          </a:bodyPr>
          <a:lstStyle/>
          <a:p>
            <a:pPr marL="0" indent="0">
              <a:buNone/>
            </a:pPr>
            <a:r>
              <a:rPr lang="tr-TR" sz="2000" b="1" dirty="0" smtClean="0"/>
              <a:t>İhmal ve istismar, </a:t>
            </a:r>
            <a:r>
              <a:rPr lang="tr-TR" sz="2000" b="1" dirty="0"/>
              <a:t>bu eylemi gerçekleştiren kişinin niyetine göre değil çocuk üzerinde bıraktığı etkiye göre </a:t>
            </a:r>
            <a:r>
              <a:rPr lang="tr-TR" sz="2000" b="1" dirty="0" smtClean="0"/>
              <a:t>değerlendirilir.</a:t>
            </a:r>
            <a:endParaRPr lang="tr-TR" sz="2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2628900"/>
            <a:ext cx="3096344" cy="36084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2040" y="2628900"/>
            <a:ext cx="3096344" cy="36084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91529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332656"/>
            <a:ext cx="7725544" cy="720080"/>
          </a:xfrm>
        </p:spPr>
        <p:txBody>
          <a:bodyPr>
            <a:normAutofit/>
          </a:bodyPr>
          <a:lstStyle/>
          <a:p>
            <a:r>
              <a:rPr lang="tr-TR" sz="2400" b="1" dirty="0" smtClean="0">
                <a:solidFill>
                  <a:srgbClr val="C00000"/>
                </a:solidFill>
              </a:rPr>
              <a:t>Cinsel İstismara Giren </a:t>
            </a:r>
            <a:r>
              <a:rPr lang="tr-TR" sz="2400" b="1" dirty="0">
                <a:solidFill>
                  <a:srgbClr val="C00000"/>
                </a:solidFill>
              </a:rPr>
              <a:t>U</a:t>
            </a:r>
            <a:r>
              <a:rPr lang="tr-TR" sz="2400" b="1" dirty="0" smtClean="0">
                <a:solidFill>
                  <a:srgbClr val="C00000"/>
                </a:solidFill>
              </a:rPr>
              <a:t>ygun </a:t>
            </a:r>
            <a:r>
              <a:rPr lang="tr-TR" sz="2400" b="1" dirty="0">
                <a:solidFill>
                  <a:srgbClr val="C00000"/>
                </a:solidFill>
              </a:rPr>
              <a:t>O</a:t>
            </a:r>
            <a:r>
              <a:rPr lang="tr-TR" sz="2400" b="1" dirty="0" smtClean="0">
                <a:solidFill>
                  <a:srgbClr val="C00000"/>
                </a:solidFill>
              </a:rPr>
              <a:t>lmayan Davranışlar</a:t>
            </a:r>
            <a:endParaRPr lang="tr-TR" sz="2400" b="1" dirty="0">
              <a:solidFill>
                <a:srgbClr val="C00000"/>
              </a:solidFill>
            </a:endParaRPr>
          </a:p>
        </p:txBody>
      </p:sp>
      <p:sp>
        <p:nvSpPr>
          <p:cNvPr id="3" name="İçerik Yer Tutucusu 2"/>
          <p:cNvSpPr>
            <a:spLocks noGrp="1"/>
          </p:cNvSpPr>
          <p:nvPr>
            <p:ph idx="1"/>
          </p:nvPr>
        </p:nvSpPr>
        <p:spPr>
          <a:xfrm>
            <a:off x="428596" y="1340768"/>
            <a:ext cx="8072494" cy="5302942"/>
          </a:xfrm>
        </p:spPr>
        <p:txBody>
          <a:bodyPr>
            <a:noAutofit/>
          </a:bodyPr>
          <a:lstStyle/>
          <a:p>
            <a:r>
              <a:rPr lang="tr-TR" sz="2000" b="1" i="1" dirty="0"/>
              <a:t>Cinsel organlarına dokunması ve/veya dokundurtması  </a:t>
            </a:r>
            <a:r>
              <a:rPr lang="tr-TR" sz="2000" b="1" i="1" dirty="0" smtClean="0"/>
              <a:t>                                           </a:t>
            </a:r>
          </a:p>
          <a:p>
            <a:r>
              <a:rPr lang="tr-TR" sz="2000" b="1" i="1" dirty="0" smtClean="0"/>
              <a:t>Teşhircilik                                                               </a:t>
            </a:r>
          </a:p>
          <a:p>
            <a:r>
              <a:rPr lang="tr-TR" sz="2000" b="1" i="1" dirty="0" smtClean="0"/>
              <a:t> </a:t>
            </a:r>
            <a:r>
              <a:rPr lang="tr-TR" sz="2000" b="1" i="1" dirty="0"/>
              <a:t>Cinsel uyarı ve doyum için </a:t>
            </a:r>
            <a:r>
              <a:rPr lang="tr-TR" sz="2000" b="1" i="1" dirty="0" smtClean="0"/>
              <a:t>kullanılması         </a:t>
            </a:r>
          </a:p>
          <a:p>
            <a:r>
              <a:rPr lang="tr-TR" sz="2000" b="1" i="1" dirty="0" smtClean="0"/>
              <a:t>Çocuk </a:t>
            </a:r>
            <a:r>
              <a:rPr lang="tr-TR" sz="2000" b="1" i="1" dirty="0"/>
              <a:t>pornografisi  </a:t>
            </a:r>
            <a:r>
              <a:rPr lang="tr-TR" sz="2000" b="1" i="1" dirty="0" smtClean="0"/>
              <a:t>                                                  </a:t>
            </a:r>
          </a:p>
          <a:p>
            <a:r>
              <a:rPr lang="tr-TR" sz="2000" b="1" i="1" dirty="0" smtClean="0"/>
              <a:t>Çocuğun </a:t>
            </a:r>
            <a:r>
              <a:rPr lang="tr-TR" sz="2000" b="1" i="1" dirty="0"/>
              <a:t>yanında pornografik görüntülerin izlenmesi ya da çocuğa izlettirilmesi </a:t>
            </a:r>
            <a:r>
              <a:rPr lang="tr-TR" sz="2000" b="1" i="1" dirty="0" smtClean="0"/>
              <a:t>                                                          </a:t>
            </a:r>
          </a:p>
          <a:p>
            <a:r>
              <a:rPr lang="tr-TR" sz="2000" b="1" i="1" dirty="0" smtClean="0"/>
              <a:t> </a:t>
            </a:r>
            <a:r>
              <a:rPr lang="tr-TR" sz="2000" b="1" i="1" dirty="0"/>
              <a:t>Çocuğun </a:t>
            </a:r>
            <a:r>
              <a:rPr lang="tr-TR" sz="2000" b="1" i="1" dirty="0" smtClean="0"/>
              <a:t>fuhşa </a:t>
            </a:r>
            <a:r>
              <a:rPr lang="tr-TR" sz="2000" b="1" i="1" dirty="0"/>
              <a:t>zorlanması </a:t>
            </a:r>
            <a:r>
              <a:rPr lang="tr-TR" sz="2000" b="1" i="1" dirty="0" smtClean="0"/>
              <a:t>                                              </a:t>
            </a:r>
          </a:p>
          <a:p>
            <a:r>
              <a:rPr lang="tr-TR" sz="2000" b="1" i="1" dirty="0" smtClean="0"/>
              <a:t> </a:t>
            </a:r>
            <a:r>
              <a:rPr lang="tr-TR" sz="2000" b="1" i="1" dirty="0"/>
              <a:t>Temas içermeyen(seksi </a:t>
            </a:r>
            <a:r>
              <a:rPr lang="tr-TR" sz="2000" b="1" i="1" dirty="0" smtClean="0"/>
              <a:t>konuşma</a:t>
            </a:r>
            <a:r>
              <a:rPr lang="tr-TR" sz="2000" b="1" i="1" dirty="0"/>
              <a:t>, çocuğun önünde mastürbasyon yapma) </a:t>
            </a:r>
            <a:r>
              <a:rPr lang="tr-TR" sz="2000" b="1" i="1" dirty="0" smtClean="0"/>
              <a:t> </a:t>
            </a:r>
          </a:p>
          <a:p>
            <a:r>
              <a:rPr lang="tr-TR" sz="2000" b="1" i="1" dirty="0" smtClean="0"/>
              <a:t>Oral </a:t>
            </a:r>
            <a:r>
              <a:rPr lang="tr-TR" sz="2000" b="1" i="1" dirty="0"/>
              <a:t>seks </a:t>
            </a:r>
            <a:endParaRPr lang="tr-TR" sz="2000" b="1" i="1" dirty="0" smtClean="0"/>
          </a:p>
          <a:p>
            <a:r>
              <a:rPr lang="tr-TR" sz="2000" b="1" i="1" dirty="0" err="1" smtClean="0"/>
              <a:t>İnterfemoral</a:t>
            </a:r>
            <a:r>
              <a:rPr lang="tr-TR" sz="2000" b="1" i="1" dirty="0" smtClean="0"/>
              <a:t> </a:t>
            </a:r>
            <a:r>
              <a:rPr lang="tr-TR" sz="2000" b="1" i="1" dirty="0"/>
              <a:t>ilişki (ırza geçmeye teşebbüs) </a:t>
            </a:r>
            <a:endParaRPr lang="tr-TR" sz="2000" b="1" i="1" dirty="0" smtClean="0"/>
          </a:p>
          <a:p>
            <a:r>
              <a:rPr lang="tr-TR" sz="2000" b="1" i="1" dirty="0" smtClean="0"/>
              <a:t>Cinsel </a:t>
            </a:r>
            <a:r>
              <a:rPr lang="tr-TR" sz="2000" b="1" i="1" dirty="0" err="1"/>
              <a:t>penetrasyon</a:t>
            </a:r>
            <a:r>
              <a:rPr lang="tr-TR" sz="2000" b="1" i="1" dirty="0"/>
              <a:t> (ırza geçme)</a:t>
            </a:r>
          </a:p>
        </p:txBody>
      </p:sp>
    </p:spTree>
    <p:extLst>
      <p:ext uri="{BB962C8B-B14F-4D97-AF65-F5344CB8AC3E}">
        <p14:creationId xmlns:p14="http://schemas.microsoft.com/office/powerpoint/2010/main" xmlns="" val="1389448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704088"/>
            <a:ext cx="7931224" cy="636680"/>
          </a:xfrm>
        </p:spPr>
        <p:txBody>
          <a:bodyPr>
            <a:normAutofit/>
          </a:bodyPr>
          <a:lstStyle/>
          <a:p>
            <a:r>
              <a:rPr lang="tr-TR" sz="3200" b="1" dirty="0" smtClean="0">
                <a:solidFill>
                  <a:srgbClr val="C00000"/>
                </a:solidFill>
              </a:rPr>
              <a:t> </a:t>
            </a:r>
            <a:r>
              <a:rPr lang="tr-TR" sz="2400" b="1" dirty="0" smtClean="0">
                <a:solidFill>
                  <a:srgbClr val="C00000"/>
                </a:solidFill>
              </a:rPr>
              <a:t>Cinsel istismarın Çocuk </a:t>
            </a:r>
            <a:r>
              <a:rPr lang="tr-TR" sz="2400" b="1" dirty="0">
                <a:solidFill>
                  <a:srgbClr val="C00000"/>
                </a:solidFill>
              </a:rPr>
              <a:t>Ü</a:t>
            </a:r>
            <a:r>
              <a:rPr lang="tr-TR" sz="2400" b="1" dirty="0" smtClean="0">
                <a:solidFill>
                  <a:srgbClr val="C00000"/>
                </a:solidFill>
              </a:rPr>
              <a:t>zerindeki </a:t>
            </a:r>
            <a:r>
              <a:rPr lang="tr-TR" sz="2400" b="1" dirty="0">
                <a:solidFill>
                  <a:srgbClr val="C00000"/>
                </a:solidFill>
              </a:rPr>
              <a:t>E</a:t>
            </a:r>
            <a:r>
              <a:rPr lang="tr-TR" sz="2400" b="1" dirty="0" smtClean="0">
                <a:solidFill>
                  <a:srgbClr val="C00000"/>
                </a:solidFill>
              </a:rPr>
              <a:t>tkileri</a:t>
            </a:r>
            <a:endParaRPr lang="tr-TR" sz="2400" b="1" dirty="0">
              <a:solidFill>
                <a:srgbClr val="C00000"/>
              </a:solidFill>
            </a:endParaRPr>
          </a:p>
        </p:txBody>
      </p:sp>
      <p:sp>
        <p:nvSpPr>
          <p:cNvPr id="3" name="İçerik Yer Tutucusu 2"/>
          <p:cNvSpPr>
            <a:spLocks noGrp="1"/>
          </p:cNvSpPr>
          <p:nvPr>
            <p:ph idx="1"/>
          </p:nvPr>
        </p:nvSpPr>
        <p:spPr>
          <a:xfrm>
            <a:off x="457200" y="1412776"/>
            <a:ext cx="8229600" cy="5230934"/>
          </a:xfrm>
        </p:spPr>
        <p:txBody>
          <a:bodyPr>
            <a:noAutofit/>
          </a:bodyPr>
          <a:lstStyle/>
          <a:p>
            <a:pPr>
              <a:buFont typeface="Arial" panose="020B0604020202020204" pitchFamily="34" charset="0"/>
              <a:buChar char="•"/>
            </a:pPr>
            <a:r>
              <a:rPr lang="tr-TR" sz="2400" i="1" dirty="0"/>
              <a:t> </a:t>
            </a:r>
            <a:r>
              <a:rPr lang="tr-TR" sz="2000" b="1" i="1" dirty="0" smtClean="0"/>
              <a:t>Utanç</a:t>
            </a:r>
            <a:r>
              <a:rPr lang="tr-TR" sz="2000" b="1" i="1" dirty="0"/>
              <a:t>, aşağılanma, nefret, kendini hor görme, kendi </a:t>
            </a:r>
            <a:r>
              <a:rPr lang="tr-TR" sz="2000" b="1" i="1" dirty="0" smtClean="0"/>
              <a:t> halini   düşünme </a:t>
            </a:r>
          </a:p>
          <a:p>
            <a:r>
              <a:rPr lang="tr-TR" sz="2000" b="1" i="1" dirty="0" smtClean="0"/>
              <a:t>Suçluluk</a:t>
            </a:r>
            <a:r>
              <a:rPr lang="tr-TR" sz="2000" b="1" i="1" dirty="0"/>
              <a:t>, öfke </a:t>
            </a:r>
            <a:endParaRPr lang="tr-TR" sz="2000" b="1" i="1" dirty="0" smtClean="0"/>
          </a:p>
          <a:p>
            <a:r>
              <a:rPr lang="tr-TR" sz="2000" b="1" i="1" dirty="0" smtClean="0"/>
              <a:t> </a:t>
            </a:r>
            <a:r>
              <a:rPr lang="tr-TR" sz="2000" b="1" i="1" dirty="0"/>
              <a:t>Kendini saklama ihtiyacı, soyutlama </a:t>
            </a:r>
            <a:endParaRPr lang="tr-TR" sz="2000" b="1" i="1" dirty="0" smtClean="0"/>
          </a:p>
          <a:p>
            <a:r>
              <a:rPr lang="tr-TR" sz="2000" b="1" i="1" dirty="0" smtClean="0"/>
              <a:t>İletişim </a:t>
            </a:r>
            <a:r>
              <a:rPr lang="tr-TR" sz="2000" b="1" i="1" dirty="0"/>
              <a:t>becerilerinde azalma, </a:t>
            </a:r>
          </a:p>
          <a:p>
            <a:r>
              <a:rPr lang="tr-TR" sz="2000" b="1" i="1" dirty="0" smtClean="0"/>
              <a:t>Rol </a:t>
            </a:r>
            <a:r>
              <a:rPr lang="tr-TR" sz="2000" b="1" i="1" dirty="0"/>
              <a:t>karmaşası (çocuk ya da yetişkin olma) </a:t>
            </a:r>
          </a:p>
          <a:p>
            <a:r>
              <a:rPr lang="tr-TR" sz="2000" b="1" i="1" dirty="0" smtClean="0"/>
              <a:t>Resimlerde</a:t>
            </a:r>
            <a:r>
              <a:rPr lang="tr-TR" sz="2000" b="1" i="1" dirty="0"/>
              <a:t>, oyunlarda, hikayelerde cinsel temalar </a:t>
            </a:r>
            <a:endParaRPr lang="tr-TR" sz="2000" b="1" i="1" dirty="0" smtClean="0"/>
          </a:p>
          <a:p>
            <a:r>
              <a:rPr lang="tr-TR" sz="2000" b="1" i="1" dirty="0" smtClean="0"/>
              <a:t> </a:t>
            </a:r>
            <a:r>
              <a:rPr lang="tr-TR" sz="2000" b="1" i="1" dirty="0"/>
              <a:t>Yatağını ıslatma, parmak emme (regresyon) </a:t>
            </a:r>
          </a:p>
          <a:p>
            <a:r>
              <a:rPr lang="tr-TR" sz="2000" b="1" i="1" dirty="0" smtClean="0"/>
              <a:t>Davranış </a:t>
            </a:r>
            <a:r>
              <a:rPr lang="tr-TR" sz="2000" b="1" i="1" dirty="0"/>
              <a:t>bozuklukları, öfke patlamaları </a:t>
            </a:r>
            <a:endParaRPr lang="tr-TR" sz="2000" b="1" i="1" dirty="0" smtClean="0"/>
          </a:p>
          <a:p>
            <a:r>
              <a:rPr lang="tr-TR" sz="2000" b="1" i="1" dirty="0" smtClean="0"/>
              <a:t> </a:t>
            </a:r>
            <a:r>
              <a:rPr lang="tr-TR" sz="2000" b="1" i="1" dirty="0"/>
              <a:t>Uyku(uykusuzluk, gece terörü)/yeme alışkanlıkları </a:t>
            </a:r>
            <a:endParaRPr lang="tr-TR" sz="2000" b="1" i="1" dirty="0" smtClean="0"/>
          </a:p>
          <a:p>
            <a:r>
              <a:rPr lang="tr-TR" sz="2000" b="1" i="1" dirty="0" smtClean="0"/>
              <a:t> </a:t>
            </a:r>
            <a:r>
              <a:rPr lang="tr-TR" sz="2000" b="1" i="1" dirty="0"/>
              <a:t>Kendine zarar verme </a:t>
            </a:r>
            <a:endParaRPr lang="tr-TR" sz="2000" b="1" i="1" dirty="0" smtClean="0"/>
          </a:p>
          <a:p>
            <a:r>
              <a:rPr lang="tr-TR" sz="2000" b="1" i="1" dirty="0" smtClean="0"/>
              <a:t> </a:t>
            </a:r>
            <a:r>
              <a:rPr lang="tr-TR" sz="2000" b="1" i="1" dirty="0"/>
              <a:t>Okulda az/çok başarılı olma</a:t>
            </a:r>
          </a:p>
        </p:txBody>
      </p:sp>
    </p:spTree>
    <p:extLst>
      <p:ext uri="{BB962C8B-B14F-4D97-AF65-F5344CB8AC3E}">
        <p14:creationId xmlns:p14="http://schemas.microsoft.com/office/powerpoint/2010/main" xmlns="" val="3624777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924712"/>
          </a:xfrm>
        </p:spPr>
        <p:txBody>
          <a:bodyPr>
            <a:normAutofit/>
          </a:bodyPr>
          <a:lstStyle/>
          <a:p>
            <a:r>
              <a:rPr lang="tr-TR" sz="2000" b="1" dirty="0" smtClean="0">
                <a:solidFill>
                  <a:srgbClr val="C00000"/>
                </a:solidFill>
              </a:rPr>
              <a:t>Çocuk İstismarı ve İhmaline Yol Açabilecek Ebeveyn ve Aile Etmenleri</a:t>
            </a:r>
            <a:endParaRPr lang="tr-TR" sz="2000" b="1" dirty="0">
              <a:solidFill>
                <a:srgbClr val="C00000"/>
              </a:solidFill>
            </a:endParaRPr>
          </a:p>
        </p:txBody>
      </p:sp>
      <p:sp>
        <p:nvSpPr>
          <p:cNvPr id="3" name="İçerik Yer Tutucusu 2"/>
          <p:cNvSpPr>
            <a:spLocks noGrp="1"/>
          </p:cNvSpPr>
          <p:nvPr>
            <p:ph idx="1"/>
          </p:nvPr>
        </p:nvSpPr>
        <p:spPr>
          <a:xfrm>
            <a:off x="467544" y="2276673"/>
            <a:ext cx="8229600" cy="3831704"/>
          </a:xfrm>
        </p:spPr>
        <p:txBody>
          <a:bodyPr>
            <a:normAutofit/>
          </a:bodyPr>
          <a:lstStyle/>
          <a:p>
            <a:pPr>
              <a:buFont typeface="Wingdings" panose="05000000000000000000" pitchFamily="2" charset="2"/>
              <a:buChar char="§"/>
            </a:pPr>
            <a:r>
              <a:rPr lang="tr-TR" sz="2000" b="1" i="1" dirty="0"/>
              <a:t>Sık Görülen </a:t>
            </a:r>
            <a:r>
              <a:rPr lang="tr-TR" sz="2000" b="1" i="1" dirty="0" smtClean="0"/>
              <a:t>Krizler</a:t>
            </a:r>
          </a:p>
          <a:p>
            <a:pPr>
              <a:buFont typeface="Wingdings" panose="05000000000000000000" pitchFamily="2" charset="2"/>
              <a:buChar char="§"/>
            </a:pPr>
            <a:r>
              <a:rPr lang="tr-TR" sz="2000" b="1" i="1" dirty="0"/>
              <a:t>Ebeveyn / Bakıcı </a:t>
            </a:r>
            <a:r>
              <a:rPr lang="tr-TR" sz="2000" b="1" i="1" dirty="0" smtClean="0"/>
              <a:t>Deneyimsizliği</a:t>
            </a:r>
          </a:p>
          <a:p>
            <a:pPr>
              <a:buFont typeface="Wingdings" panose="05000000000000000000" pitchFamily="2" charset="2"/>
              <a:buChar char="§"/>
            </a:pPr>
            <a:r>
              <a:rPr lang="tr-TR" sz="2000" b="1" i="1" dirty="0" smtClean="0"/>
              <a:t>Kötü </a:t>
            </a:r>
            <a:r>
              <a:rPr lang="tr-TR" sz="2000" b="1" i="1" dirty="0"/>
              <a:t>Çocukluk </a:t>
            </a:r>
            <a:r>
              <a:rPr lang="tr-TR" sz="2000" b="1" i="1" dirty="0" smtClean="0"/>
              <a:t>Deneyimi</a:t>
            </a:r>
          </a:p>
          <a:p>
            <a:pPr>
              <a:buFont typeface="Wingdings" panose="05000000000000000000" pitchFamily="2" charset="2"/>
              <a:buChar char="§"/>
            </a:pPr>
            <a:r>
              <a:rPr lang="tr-TR" sz="2000" b="1" i="1" dirty="0" smtClean="0"/>
              <a:t>Gerçekçi </a:t>
            </a:r>
            <a:r>
              <a:rPr lang="tr-TR" sz="2000" b="1" i="1" dirty="0"/>
              <a:t>O</a:t>
            </a:r>
            <a:r>
              <a:rPr lang="tr-TR" sz="2000" b="1" i="1" dirty="0" smtClean="0"/>
              <a:t>lmayan </a:t>
            </a:r>
            <a:r>
              <a:rPr lang="tr-TR" sz="2000" b="1" i="1" dirty="0" smtClean="0"/>
              <a:t>Beklentiler</a:t>
            </a:r>
          </a:p>
          <a:p>
            <a:pPr>
              <a:buFont typeface="Wingdings" panose="05000000000000000000" pitchFamily="2" charset="2"/>
              <a:buChar char="§"/>
            </a:pPr>
            <a:r>
              <a:rPr lang="es-ES" sz="2000" b="1" i="1" dirty="0"/>
              <a:t>Uyuşturucu ya da Alkol </a:t>
            </a:r>
            <a:r>
              <a:rPr lang="es-ES" sz="2000" b="1" i="1" dirty="0" smtClean="0"/>
              <a:t>Sorunları</a:t>
            </a:r>
            <a:endParaRPr lang="tr-TR" sz="2000" b="1" i="1" dirty="0" smtClean="0"/>
          </a:p>
          <a:p>
            <a:pPr>
              <a:buFont typeface="Wingdings" panose="05000000000000000000" pitchFamily="2" charset="2"/>
              <a:buChar char="§"/>
            </a:pPr>
            <a:r>
              <a:rPr lang="tr-TR" sz="2000" b="1" i="1" dirty="0" smtClean="0"/>
              <a:t>Zihinsel </a:t>
            </a:r>
            <a:r>
              <a:rPr lang="tr-TR" sz="2000" b="1" i="1" dirty="0" smtClean="0"/>
              <a:t>Hastalık</a:t>
            </a:r>
          </a:p>
          <a:p>
            <a:pPr>
              <a:buFont typeface="Wingdings" panose="05000000000000000000" pitchFamily="2" charset="2"/>
              <a:buChar char="§"/>
            </a:pPr>
            <a:r>
              <a:rPr lang="tr-TR" sz="2000" b="1" i="1" dirty="0"/>
              <a:t>Başarısız Aile </a:t>
            </a:r>
            <a:r>
              <a:rPr lang="tr-TR" sz="2000" b="1" i="1" dirty="0" smtClean="0"/>
              <a:t>Sınırları</a:t>
            </a:r>
          </a:p>
          <a:p>
            <a:pPr>
              <a:buFont typeface="Wingdings" panose="05000000000000000000" pitchFamily="2" charset="2"/>
              <a:buChar char="§"/>
            </a:pPr>
            <a:r>
              <a:rPr lang="tr-TR" sz="2000" b="1" i="1" dirty="0" smtClean="0"/>
              <a:t>Karşılanmayan </a:t>
            </a:r>
            <a:r>
              <a:rPr lang="tr-TR" sz="2000" b="1" i="1" dirty="0"/>
              <a:t>Duygusal İhtiyaçl</a:t>
            </a:r>
            <a:r>
              <a:rPr lang="tr-TR" sz="2000" i="1" dirty="0"/>
              <a:t>ar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6056" y="2204864"/>
            <a:ext cx="3240360" cy="34563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55298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636680"/>
          </a:xfrm>
        </p:spPr>
        <p:txBody>
          <a:bodyPr>
            <a:normAutofit/>
          </a:bodyPr>
          <a:lstStyle/>
          <a:p>
            <a:pPr algn="ctr"/>
            <a:r>
              <a:rPr lang="tr-TR" sz="2400" b="1" dirty="0" smtClean="0">
                <a:solidFill>
                  <a:srgbClr val="C00000"/>
                </a:solidFill>
              </a:rPr>
              <a:t>İstismarı Önlemek için Neler Yapılmalı</a:t>
            </a:r>
            <a:endParaRPr lang="tr-TR" sz="2400" b="1" dirty="0">
              <a:solidFill>
                <a:srgbClr val="C00000"/>
              </a:solidFill>
            </a:endParaRPr>
          </a:p>
        </p:txBody>
      </p:sp>
      <p:sp>
        <p:nvSpPr>
          <p:cNvPr id="3" name="İçerik Yer Tutucusu 2"/>
          <p:cNvSpPr>
            <a:spLocks noGrp="1"/>
          </p:cNvSpPr>
          <p:nvPr>
            <p:ph idx="1"/>
          </p:nvPr>
        </p:nvSpPr>
        <p:spPr>
          <a:xfrm>
            <a:off x="457200" y="1935480"/>
            <a:ext cx="8229600" cy="4708230"/>
          </a:xfrm>
        </p:spPr>
        <p:txBody>
          <a:bodyPr>
            <a:normAutofit/>
          </a:bodyPr>
          <a:lstStyle/>
          <a:p>
            <a:pPr>
              <a:buFont typeface="Wingdings" panose="05000000000000000000" pitchFamily="2" charset="2"/>
              <a:buChar char="§"/>
            </a:pPr>
            <a:r>
              <a:rPr lang="tr-TR" sz="1800" b="1" i="1" dirty="0" smtClean="0"/>
              <a:t>Çocuklara kendi vücutlarına  sahip oldukları ve vücutlarını kontrol edebilecekleri öğretilmeli.</a:t>
            </a:r>
          </a:p>
          <a:p>
            <a:pPr>
              <a:buFont typeface="Wingdings" panose="05000000000000000000" pitchFamily="2" charset="2"/>
              <a:buChar char="§"/>
            </a:pPr>
            <a:r>
              <a:rPr lang="tr-TR" sz="1800" b="1" i="1" dirty="0" smtClean="0"/>
              <a:t>Çocuğa iyi ve kötü dokunma </a:t>
            </a:r>
            <a:r>
              <a:rPr lang="tr-TR" sz="1800" b="1" i="1" dirty="0" smtClean="0"/>
              <a:t>arasında </a:t>
            </a:r>
            <a:r>
              <a:rPr lang="tr-TR" sz="1800" b="1" i="1" dirty="0" smtClean="0"/>
              <a:t>fark olduğu ve herhangi kötü bir dokunuşta herkese hayır diyebileceği öğretilmeli.</a:t>
            </a:r>
          </a:p>
          <a:p>
            <a:pPr>
              <a:buFont typeface="Wingdings" panose="05000000000000000000" pitchFamily="2" charset="2"/>
              <a:buChar char="§"/>
            </a:pPr>
            <a:r>
              <a:rPr lang="tr-TR" sz="1800" b="1" i="1" dirty="0" smtClean="0"/>
              <a:t>Çocuğa güvenilir ve koruyucu aile ortamı sağlanmalı.</a:t>
            </a:r>
          </a:p>
          <a:p>
            <a:pPr>
              <a:buFont typeface="Wingdings" panose="05000000000000000000" pitchFamily="2" charset="2"/>
              <a:buChar char="§"/>
            </a:pPr>
            <a:r>
              <a:rPr lang="tr-TR" sz="1800" b="1" i="1" dirty="0" smtClean="0"/>
              <a:t>Çocuğa ona ait özel bir bölgenin olduğu onay vermediği sürece kimsenin bu bölgeye </a:t>
            </a:r>
            <a:r>
              <a:rPr lang="tr-TR" sz="1800" b="1" i="1" dirty="0" smtClean="0"/>
              <a:t>giremeyeceği  </a:t>
            </a:r>
            <a:r>
              <a:rPr lang="tr-TR" sz="1800" b="1" i="1" dirty="0" smtClean="0"/>
              <a:t>anlatılmalı.</a:t>
            </a:r>
          </a:p>
          <a:p>
            <a:pPr>
              <a:buFont typeface="Wingdings" panose="05000000000000000000" pitchFamily="2" charset="2"/>
              <a:buChar char="§"/>
            </a:pPr>
            <a:r>
              <a:rPr lang="tr-TR" sz="1800" b="1" i="1" dirty="0" smtClean="0"/>
              <a:t>Çocuk girdiği ortamda kendini rahat ve güvende hissetmiyorsa, bunu güvendiği kişilerle paylaşabileceği anlatılmalı.</a:t>
            </a:r>
          </a:p>
          <a:p>
            <a:pPr>
              <a:buFont typeface="Wingdings" panose="05000000000000000000" pitchFamily="2" charset="2"/>
              <a:buChar char="§"/>
            </a:pPr>
            <a:r>
              <a:rPr lang="tr-TR" sz="1800" b="1" i="1" dirty="0" smtClean="0"/>
              <a:t>Potansiyel istismarcıların  tanıdık olma olasılığı  yabancı olma olasılığından daha yüksektir. Bu nedenle çocuk bir yakını, dostu akrabayı görmeme konusunda ısrar ediyorsa çocuğun bu isteğine kulak verilmeli.</a:t>
            </a:r>
          </a:p>
          <a:p>
            <a:pPr>
              <a:buFont typeface="Wingdings" panose="05000000000000000000" pitchFamily="2" charset="2"/>
              <a:buChar char="§"/>
            </a:pPr>
            <a:r>
              <a:rPr lang="tr-TR" sz="1800" b="1" i="1" dirty="0" smtClean="0"/>
              <a:t>Çocuklara kaçmayı ve hayır demeyi öğretmeliyiz.</a:t>
            </a:r>
          </a:p>
        </p:txBody>
      </p:sp>
    </p:spTree>
    <p:extLst>
      <p:ext uri="{BB962C8B-B14F-4D97-AF65-F5344CB8AC3E}">
        <p14:creationId xmlns:p14="http://schemas.microsoft.com/office/powerpoint/2010/main" xmlns="" val="2897943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29600" cy="5199856"/>
          </a:xfrm>
        </p:spPr>
        <p:txBody>
          <a:bodyPr>
            <a:normAutofit/>
          </a:bodyPr>
          <a:lstStyle/>
          <a:p>
            <a:pPr>
              <a:buFont typeface="Wingdings" panose="05000000000000000000" pitchFamily="2" charset="2"/>
              <a:buChar char="§"/>
            </a:pPr>
            <a:r>
              <a:rPr lang="tr-TR" sz="1800" b="1" i="1" dirty="0" smtClean="0"/>
              <a:t>Çocuklara cinsel içerikli bilgi vermekten kaçınılmamalı ve bu durumdan utanılmamalıdır.</a:t>
            </a:r>
          </a:p>
          <a:p>
            <a:pPr>
              <a:buFont typeface="Wingdings" panose="05000000000000000000" pitchFamily="2" charset="2"/>
              <a:buChar char="§"/>
            </a:pPr>
            <a:r>
              <a:rPr lang="tr-TR" sz="1800" b="1" i="1" dirty="0" smtClean="0"/>
              <a:t>Çocuklara öpücük verme kucağa oturmaya yönlendirmek yerine, onların duygularını kendi yöntemleriyle göstermelerine olanak tanınmalı .</a:t>
            </a:r>
          </a:p>
          <a:p>
            <a:pPr>
              <a:buFont typeface="Wingdings" panose="05000000000000000000" pitchFamily="2" charset="2"/>
              <a:buChar char="§"/>
            </a:pPr>
            <a:r>
              <a:rPr lang="tr-TR" sz="1800" b="1" i="1" dirty="0" smtClean="0"/>
              <a:t>Çocukla  iyi  bir iletişim kurulmalı  ve çocuğa güveni her türlü  konuda konuşulabilecek düzeyde  genişletilmeli.</a:t>
            </a:r>
          </a:p>
          <a:p>
            <a:pPr>
              <a:buFont typeface="Wingdings" panose="05000000000000000000" pitchFamily="2" charset="2"/>
              <a:buChar char="§"/>
            </a:pPr>
            <a:r>
              <a:rPr lang="tr-TR" sz="1800" b="1" i="1" dirty="0" smtClean="0"/>
              <a:t>Öğretmenlere cinsel eğitimden söz edilmeli, çocuklara özel bölgelerine dokunulmaması gerektiği öğretilmeli.</a:t>
            </a:r>
          </a:p>
          <a:p>
            <a:pPr>
              <a:buFont typeface="Wingdings" panose="05000000000000000000" pitchFamily="2" charset="2"/>
              <a:buChar char="§"/>
            </a:pPr>
            <a:r>
              <a:rPr lang="tr-TR" sz="1800" b="1" i="1" dirty="0" smtClean="0"/>
              <a:t>Çocuklara yabancıların arabalarına binilmemesi, onların evlerine gidilmemesi, ve tanımadığı kişilerden bir şeyler almaması gerektiği öğretilmelidir.</a:t>
            </a:r>
          </a:p>
          <a:p>
            <a:pPr>
              <a:buFont typeface="Wingdings" panose="05000000000000000000" pitchFamily="2" charset="2"/>
              <a:buChar char="§"/>
            </a:pPr>
            <a:endParaRPr lang="tr-TR" sz="1800" i="1" dirty="0"/>
          </a:p>
        </p:txBody>
      </p:sp>
    </p:spTree>
    <p:extLst>
      <p:ext uri="{BB962C8B-B14F-4D97-AF65-F5344CB8AC3E}">
        <p14:creationId xmlns:p14="http://schemas.microsoft.com/office/powerpoint/2010/main" xmlns="" val="1428829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400" dirty="0" smtClean="0">
                <a:solidFill>
                  <a:srgbClr val="C00000"/>
                </a:solidFill>
              </a:rPr>
              <a:t>Kaynakça</a:t>
            </a:r>
            <a:endParaRPr lang="tr-TR" sz="2400" dirty="0">
              <a:solidFill>
                <a:srgbClr val="C00000"/>
              </a:solidFill>
            </a:endParaRPr>
          </a:p>
        </p:txBody>
      </p:sp>
      <p:sp>
        <p:nvSpPr>
          <p:cNvPr id="3" name="İçerik Yer Tutucusu 2"/>
          <p:cNvSpPr>
            <a:spLocks noGrp="1"/>
          </p:cNvSpPr>
          <p:nvPr>
            <p:ph idx="1"/>
          </p:nvPr>
        </p:nvSpPr>
        <p:spPr>
          <a:xfrm>
            <a:off x="457200" y="2132856"/>
            <a:ext cx="8229600" cy="4191744"/>
          </a:xfrm>
        </p:spPr>
        <p:txBody>
          <a:bodyPr>
            <a:normAutofit/>
          </a:bodyPr>
          <a:lstStyle/>
          <a:p>
            <a:pPr>
              <a:buFont typeface="Wingdings" panose="05000000000000000000" pitchFamily="2" charset="2"/>
              <a:buChar char="§"/>
            </a:pPr>
            <a:r>
              <a:rPr lang="tr-TR" sz="1800" b="1" i="1" dirty="0" err="1" smtClean="0"/>
              <a:t>hppt</a:t>
            </a:r>
            <a:r>
              <a:rPr lang="tr-TR" sz="1800" b="1" i="1" dirty="0" smtClean="0"/>
              <a:t>://www.çocukhakları.gov.tr//kanun_belgeleri4058.pdf</a:t>
            </a:r>
            <a:endParaRPr lang="tr-TR" sz="1800" b="1" i="1" dirty="0"/>
          </a:p>
          <a:p>
            <a:pPr>
              <a:buFont typeface="Wingdings" panose="05000000000000000000" pitchFamily="2" charset="2"/>
              <a:buChar char="§"/>
            </a:pPr>
            <a:r>
              <a:rPr lang="tr-TR" sz="1800" b="1" i="1" dirty="0"/>
              <a:t>www milli eğitim </a:t>
            </a:r>
            <a:r>
              <a:rPr lang="tr-TR" sz="1800" b="1" i="1" dirty="0" smtClean="0"/>
              <a:t>bakanlığı </a:t>
            </a:r>
            <a:r>
              <a:rPr lang="tr-TR" sz="1800" b="1" i="1" dirty="0"/>
              <a:t>gov </a:t>
            </a:r>
            <a:r>
              <a:rPr lang="tr-TR" sz="1800" b="1" i="1" dirty="0" smtClean="0"/>
              <a:t>tr</a:t>
            </a:r>
          </a:p>
          <a:p>
            <a:pPr>
              <a:buFont typeface="Wingdings" panose="05000000000000000000" pitchFamily="2" charset="2"/>
              <a:buChar char="§"/>
            </a:pPr>
            <a:r>
              <a:rPr lang="tr-TR" sz="1800" b="1" i="1" dirty="0" err="1"/>
              <a:t>Dr.Nilgün</a:t>
            </a:r>
            <a:r>
              <a:rPr lang="tr-TR" sz="1800" b="1" i="1" dirty="0"/>
              <a:t> Vatandaş, Fiziksel İstismar, Çocuk İstismarı ve İhmaline </a:t>
            </a:r>
            <a:r>
              <a:rPr lang="tr-TR" sz="1800" b="1" i="1" dirty="0" err="1"/>
              <a:t>Multidisipliner</a:t>
            </a:r>
            <a:r>
              <a:rPr lang="tr-TR" sz="1800" b="1" i="1" dirty="0"/>
              <a:t> Yaklaşım, </a:t>
            </a:r>
            <a:r>
              <a:rPr lang="tr-TR" sz="1800" b="1" i="1" dirty="0" smtClean="0"/>
              <a:t>ÇİİÖD</a:t>
            </a:r>
          </a:p>
          <a:p>
            <a:pPr>
              <a:buFont typeface="Wingdings" panose="05000000000000000000" pitchFamily="2" charset="2"/>
              <a:buChar char="§"/>
            </a:pPr>
            <a:r>
              <a:rPr lang="tr-TR" sz="1800" b="1" i="1" dirty="0" smtClean="0"/>
              <a:t>Ofset </a:t>
            </a:r>
            <a:r>
              <a:rPr lang="tr-TR" sz="1800" b="1" i="1" dirty="0"/>
              <a:t>B</a:t>
            </a:r>
            <a:r>
              <a:rPr lang="tr-TR" sz="1800" b="1" i="1" dirty="0" smtClean="0"/>
              <a:t>erkay </a:t>
            </a:r>
            <a:r>
              <a:rPr lang="tr-TR" sz="1800" b="1" i="1" dirty="0"/>
              <a:t>A</a:t>
            </a:r>
            <a:r>
              <a:rPr lang="tr-TR" sz="1800" b="1" i="1" dirty="0" smtClean="0"/>
              <a:t>ralık 2008 Çocuk </a:t>
            </a:r>
            <a:r>
              <a:rPr lang="tr-TR" sz="1800" b="1" i="1" dirty="0"/>
              <a:t>İ</a:t>
            </a:r>
            <a:r>
              <a:rPr lang="tr-TR" sz="1800" b="1" i="1" dirty="0" smtClean="0"/>
              <a:t>hmal ve İstismarı </a:t>
            </a:r>
            <a:r>
              <a:rPr lang="tr-TR" sz="1800" b="1" i="1" dirty="0"/>
              <a:t>Ö</a:t>
            </a:r>
            <a:r>
              <a:rPr lang="tr-TR" sz="1800" b="1" i="1" dirty="0" smtClean="0"/>
              <a:t>nleme </a:t>
            </a:r>
            <a:r>
              <a:rPr lang="tr-TR" sz="1800" b="1" i="1" dirty="0"/>
              <a:t>Ö</a:t>
            </a:r>
            <a:r>
              <a:rPr lang="tr-TR" sz="1800" b="1" i="1" dirty="0" smtClean="0"/>
              <a:t>ğretmen ve Aileler </a:t>
            </a:r>
            <a:r>
              <a:rPr lang="tr-TR" sz="1800" b="1" i="1" dirty="0"/>
              <a:t>İ</a:t>
            </a:r>
            <a:r>
              <a:rPr lang="tr-TR" sz="1800" b="1" i="1" dirty="0" smtClean="0"/>
              <a:t>çin </a:t>
            </a:r>
            <a:r>
              <a:rPr lang="tr-TR" sz="1800" b="1" i="1" dirty="0"/>
              <a:t>E</a:t>
            </a:r>
            <a:r>
              <a:rPr lang="tr-TR" sz="1800" b="1" i="1" dirty="0" smtClean="0"/>
              <a:t>ğitim </a:t>
            </a:r>
            <a:r>
              <a:rPr lang="tr-TR" sz="1800" b="1" i="1" dirty="0"/>
              <a:t>K</a:t>
            </a:r>
            <a:r>
              <a:rPr lang="tr-TR" sz="1800" b="1" i="1" dirty="0" smtClean="0"/>
              <a:t>ılavuzu</a:t>
            </a:r>
          </a:p>
          <a:p>
            <a:pPr>
              <a:buFont typeface="Wingdings" panose="05000000000000000000" pitchFamily="2" charset="2"/>
              <a:buChar char="§"/>
            </a:pPr>
            <a:r>
              <a:rPr lang="tr-TR" sz="1800" b="1" i="1" dirty="0"/>
              <a:t>Ö</a:t>
            </a:r>
            <a:r>
              <a:rPr lang="tr-TR" sz="1800" b="1" i="1" dirty="0" smtClean="0"/>
              <a:t>ztürk  </a:t>
            </a:r>
            <a:r>
              <a:rPr lang="tr-TR" sz="1800" b="1" i="1" dirty="0" err="1" smtClean="0"/>
              <a:t>uzm.</a:t>
            </a:r>
            <a:r>
              <a:rPr lang="tr-TR" sz="1800" b="1" i="1" dirty="0" smtClean="0"/>
              <a:t> </a:t>
            </a:r>
            <a:r>
              <a:rPr lang="tr-TR" sz="1800" b="1" i="1" dirty="0" err="1" smtClean="0"/>
              <a:t>Psk</a:t>
            </a:r>
            <a:r>
              <a:rPr lang="tr-TR" sz="1800" b="1" i="1" dirty="0" smtClean="0"/>
              <a:t>. Nur Şubat 2017 İstismarı Önlemek İçin Neler Yapılmalı. </a:t>
            </a:r>
          </a:p>
        </p:txBody>
      </p:sp>
    </p:spTree>
    <p:extLst>
      <p:ext uri="{BB962C8B-B14F-4D97-AF65-F5344CB8AC3E}">
        <p14:creationId xmlns:p14="http://schemas.microsoft.com/office/powerpoint/2010/main" xmlns="" val="3924446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708688"/>
          </a:xfrm>
        </p:spPr>
        <p:txBody>
          <a:bodyPr>
            <a:normAutofit/>
          </a:bodyPr>
          <a:lstStyle/>
          <a:p>
            <a:pPr algn="ctr"/>
            <a:r>
              <a:rPr lang="tr-TR" sz="2400" b="1" dirty="0" smtClean="0">
                <a:solidFill>
                  <a:srgbClr val="C00000"/>
                </a:solidFill>
              </a:rPr>
              <a:t>Çocuğun Tanımı</a:t>
            </a:r>
            <a:endParaRPr lang="tr-TR" sz="2400" b="1" dirty="0">
              <a:solidFill>
                <a:srgbClr val="C00000"/>
              </a:solidFill>
            </a:endParaRPr>
          </a:p>
        </p:txBody>
      </p:sp>
      <p:sp>
        <p:nvSpPr>
          <p:cNvPr id="3" name="İçerik Yer Tutucusu 2"/>
          <p:cNvSpPr>
            <a:spLocks noGrp="1"/>
          </p:cNvSpPr>
          <p:nvPr>
            <p:ph idx="1"/>
          </p:nvPr>
        </p:nvSpPr>
        <p:spPr>
          <a:xfrm>
            <a:off x="457200" y="1628800"/>
            <a:ext cx="8229600" cy="4695800"/>
          </a:xfrm>
        </p:spPr>
        <p:txBody>
          <a:bodyPr>
            <a:normAutofit/>
          </a:bodyPr>
          <a:lstStyle/>
          <a:p>
            <a:pPr marL="0" indent="0">
              <a:buNone/>
            </a:pPr>
            <a:r>
              <a:rPr lang="tr-TR" sz="2000" b="1" dirty="0" smtClean="0"/>
              <a:t>Çocuk hakları sözleşmesine göre </a:t>
            </a:r>
            <a:r>
              <a:rPr lang="tr-TR" sz="2000" b="1" i="1" dirty="0" smtClean="0"/>
              <a:t>18 yaşından küçük her insan çocuk </a:t>
            </a:r>
            <a:r>
              <a:rPr lang="tr-TR" sz="2000" b="1" dirty="0" smtClean="0"/>
              <a:t>sayılır. 5395 sayılı çocuk kuruma kanununa göre  18 yaşından daha erken ergin (reşit) olsa bile 18 yaşını doldurmamış kimse çocuk sayılır.</a:t>
            </a:r>
            <a:endParaRPr lang="tr-TR"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3356992"/>
            <a:ext cx="8064896" cy="30243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54089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251520" y="260648"/>
            <a:ext cx="8229600" cy="1143000"/>
          </a:xfrm>
        </p:spPr>
        <p:txBody>
          <a:bodyPr>
            <a:normAutofit/>
          </a:bodyPr>
          <a:lstStyle/>
          <a:p>
            <a:pPr algn="ctr"/>
            <a:r>
              <a:rPr lang="tr-TR" sz="2400" b="1" dirty="0" smtClean="0">
                <a:solidFill>
                  <a:srgbClr val="C00000"/>
                </a:solidFill>
              </a:rPr>
              <a:t>İhmal ve </a:t>
            </a:r>
            <a:r>
              <a:rPr lang="tr-TR" sz="2400" b="1" dirty="0">
                <a:solidFill>
                  <a:srgbClr val="C00000"/>
                </a:solidFill>
              </a:rPr>
              <a:t>İ</a:t>
            </a:r>
            <a:r>
              <a:rPr lang="tr-TR" sz="2400" b="1" dirty="0" smtClean="0">
                <a:solidFill>
                  <a:srgbClr val="C00000"/>
                </a:solidFill>
              </a:rPr>
              <a:t>stismarın Dünyada </a:t>
            </a:r>
            <a:r>
              <a:rPr lang="tr-TR" sz="2400" b="1" dirty="0">
                <a:solidFill>
                  <a:srgbClr val="C00000"/>
                </a:solidFill>
              </a:rPr>
              <a:t>G</a:t>
            </a:r>
            <a:r>
              <a:rPr lang="tr-TR" sz="2400" b="1" dirty="0" smtClean="0">
                <a:solidFill>
                  <a:srgbClr val="C00000"/>
                </a:solidFill>
              </a:rPr>
              <a:t>örülme </a:t>
            </a:r>
            <a:r>
              <a:rPr lang="tr-TR" sz="2400" b="1" dirty="0">
                <a:solidFill>
                  <a:srgbClr val="C00000"/>
                </a:solidFill>
              </a:rPr>
              <a:t>S</a:t>
            </a:r>
            <a:r>
              <a:rPr lang="tr-TR" sz="2400" b="1" dirty="0" smtClean="0">
                <a:solidFill>
                  <a:srgbClr val="C00000"/>
                </a:solidFill>
              </a:rPr>
              <a:t>ıklığı</a:t>
            </a:r>
            <a:endParaRPr lang="tr-TR" sz="2400" b="1" dirty="0">
              <a:solidFill>
                <a:srgbClr val="C00000"/>
              </a:solidFill>
            </a:endParaRPr>
          </a:p>
        </p:txBody>
      </p:sp>
      <p:sp>
        <p:nvSpPr>
          <p:cNvPr id="6" name="İçerik Yer Tutucusu 5"/>
          <p:cNvSpPr>
            <a:spLocks noGrp="1"/>
          </p:cNvSpPr>
          <p:nvPr>
            <p:ph idx="1"/>
          </p:nvPr>
        </p:nvSpPr>
        <p:spPr/>
        <p:txBody>
          <a:bodyPr>
            <a:normAutofit/>
          </a:bodyPr>
          <a:lstStyle/>
          <a:p>
            <a:pPr marL="0" indent="0">
              <a:buNone/>
            </a:pPr>
            <a:r>
              <a:rPr lang="tr-TR" sz="2000" b="1" dirty="0" smtClean="0"/>
              <a:t>Çocuğa kötü muamele dünyanın her yerinde görülen çok ciddi bir sorundur ve kötü muamelenin tipi, cinsiyet, coğrafi bölge ve diğer faktörlere bağlı olarak değişmekle birlikte dünyanın genelinde %35  kadar görüldüğü tahmin edilmektedir. Genel olarak kurbanların % 78. 5’nin daha önce ihmal deneyimi olduğu, en yaygın kötü muamele biçimi ise % 9.1 ile cinsel istismarın olduğu açıklanmıştır. ( </a:t>
            </a:r>
            <a:r>
              <a:rPr lang="tr-TR" sz="2000" b="1" dirty="0" err="1" smtClean="0"/>
              <a:t>Gilbert</a:t>
            </a:r>
            <a:r>
              <a:rPr lang="tr-TR" sz="2000" b="1" dirty="0" smtClean="0"/>
              <a:t> ve ark. 2004)</a:t>
            </a:r>
            <a:endParaRPr lang="tr-TR" sz="20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36096" y="4365104"/>
            <a:ext cx="2933700" cy="1552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42115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476672"/>
            <a:ext cx="8028384" cy="1431032"/>
          </a:xfrm>
        </p:spPr>
        <p:txBody>
          <a:bodyPr>
            <a:noAutofit/>
          </a:bodyPr>
          <a:lstStyle/>
          <a:p>
            <a:pPr algn="l"/>
            <a:r>
              <a:rPr lang="tr-TR" sz="2400" b="1" dirty="0">
                <a:solidFill>
                  <a:srgbClr val="C00000"/>
                </a:solidFill>
              </a:rPr>
              <a:t>2010 yılında Başbakanlık ve UNICEF’in ortak gerçekleştirdiği ‘Çocuk istismarı ve aile içi şiddet araştırması’ sonuçları</a:t>
            </a:r>
          </a:p>
        </p:txBody>
      </p:sp>
      <p:sp>
        <p:nvSpPr>
          <p:cNvPr id="3" name="İçerik Yer Tutucusu 2"/>
          <p:cNvSpPr>
            <a:spLocks noGrp="1"/>
          </p:cNvSpPr>
          <p:nvPr>
            <p:ph idx="1"/>
          </p:nvPr>
        </p:nvSpPr>
        <p:spPr>
          <a:xfrm>
            <a:off x="395536" y="2348880"/>
            <a:ext cx="8229600" cy="4381947"/>
          </a:xfrm>
        </p:spPr>
        <p:txBody>
          <a:bodyPr>
            <a:normAutofit/>
          </a:bodyPr>
          <a:lstStyle/>
          <a:p>
            <a:pPr>
              <a:buNone/>
            </a:pPr>
            <a:r>
              <a:rPr lang="tr-TR" sz="2000" b="1" dirty="0" smtClean="0">
                <a:solidFill>
                  <a:srgbClr val="FF0000"/>
                </a:solidFill>
              </a:rPr>
              <a:t>     %</a:t>
            </a:r>
            <a:r>
              <a:rPr lang="tr-TR" sz="2000" b="1" dirty="0">
                <a:solidFill>
                  <a:srgbClr val="FF0000"/>
                </a:solidFill>
              </a:rPr>
              <a:t>56’sının fiziksel istismara, %49’unun duygusal istismara, %10’unun </a:t>
            </a:r>
            <a:r>
              <a:rPr lang="tr-TR" sz="2000" b="1" dirty="0" smtClean="0">
                <a:solidFill>
                  <a:srgbClr val="FF0000"/>
                </a:solidFill>
              </a:rPr>
              <a:t>   ise </a:t>
            </a:r>
            <a:r>
              <a:rPr lang="tr-TR" sz="2000" b="1" dirty="0">
                <a:solidFill>
                  <a:srgbClr val="FF0000"/>
                </a:solidFill>
              </a:rPr>
              <a:t>cinsel istismara </a:t>
            </a:r>
            <a:r>
              <a:rPr lang="tr-TR" sz="2000" b="1" dirty="0"/>
              <a:t>tanıklık </a:t>
            </a:r>
            <a:r>
              <a:rPr lang="tr-TR" sz="2000" b="1" dirty="0" smtClean="0"/>
              <a:t>ettiği,</a:t>
            </a:r>
          </a:p>
          <a:p>
            <a:pPr>
              <a:buNone/>
            </a:pPr>
            <a:r>
              <a:rPr lang="tr-TR" sz="2000" b="1" dirty="0" smtClean="0"/>
              <a:t>     %</a:t>
            </a:r>
            <a:r>
              <a:rPr lang="tr-TR" sz="2000" b="1" dirty="0" smtClean="0"/>
              <a:t>25’inin ihmal edildiği,</a:t>
            </a:r>
            <a:endParaRPr lang="tr-TR" sz="2000" b="1" dirty="0" smtClean="0"/>
          </a:p>
          <a:p>
            <a:pPr>
              <a:buNone/>
            </a:pPr>
            <a:r>
              <a:rPr lang="tr-TR" sz="2000" b="1" dirty="0" smtClean="0"/>
              <a:t>     her </a:t>
            </a:r>
            <a:r>
              <a:rPr lang="tr-TR" sz="2000" b="1" dirty="0"/>
              <a:t>iki çocuktan birinin duygusal </a:t>
            </a:r>
            <a:r>
              <a:rPr lang="tr-TR" sz="2000" b="1" dirty="0" smtClean="0"/>
              <a:t>istismara,    </a:t>
            </a:r>
            <a:endParaRPr lang="tr-TR" sz="2000" b="1" dirty="0" smtClean="0"/>
          </a:p>
          <a:p>
            <a:pPr>
              <a:buNone/>
            </a:pPr>
            <a:r>
              <a:rPr lang="tr-TR" sz="2000" b="1" dirty="0" smtClean="0"/>
              <a:t>     %</a:t>
            </a:r>
            <a:r>
              <a:rPr lang="tr-TR" sz="2000" b="1" dirty="0"/>
              <a:t>45’inin fiziksel </a:t>
            </a:r>
            <a:r>
              <a:rPr lang="tr-TR" sz="2000" b="1" dirty="0" smtClean="0"/>
              <a:t>istismara,     </a:t>
            </a:r>
          </a:p>
          <a:p>
            <a:pPr>
              <a:buNone/>
            </a:pPr>
            <a:r>
              <a:rPr lang="tr-TR" sz="2000" b="1" dirty="0" smtClean="0"/>
              <a:t>     %</a:t>
            </a:r>
            <a:r>
              <a:rPr lang="tr-TR" sz="2000" b="1" dirty="0"/>
              <a:t>3’ünün cinsel istismara maruz kaldığı sonucunu göstermiştir</a:t>
            </a:r>
            <a:r>
              <a:rPr lang="tr-TR" sz="2000" dirty="0"/>
              <a:t>.</a:t>
            </a:r>
          </a:p>
        </p:txBody>
      </p:sp>
    </p:spTree>
    <p:extLst>
      <p:ext uri="{BB962C8B-B14F-4D97-AF65-F5344CB8AC3E}">
        <p14:creationId xmlns:p14="http://schemas.microsoft.com/office/powerpoint/2010/main" xmlns="" val="3411401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87824" y="1052736"/>
            <a:ext cx="3024336" cy="792088"/>
          </a:xfrm>
        </p:spPr>
        <p:txBody>
          <a:bodyPr>
            <a:normAutofit/>
          </a:bodyPr>
          <a:lstStyle/>
          <a:p>
            <a:pPr algn="ctr"/>
            <a:r>
              <a:rPr lang="tr-TR" sz="2400" b="1" dirty="0" smtClean="0">
                <a:solidFill>
                  <a:srgbClr val="C00000"/>
                </a:solidFill>
              </a:rPr>
              <a:t>İhmal ve İstismar</a:t>
            </a:r>
            <a:endParaRPr lang="tr-TR" sz="2400" b="1" dirty="0">
              <a:solidFill>
                <a:srgbClr val="C00000"/>
              </a:solidFill>
            </a:endParaRPr>
          </a:p>
        </p:txBody>
      </p:sp>
      <p:sp>
        <p:nvSpPr>
          <p:cNvPr id="3" name="İçerik Yer Tutucusu 2"/>
          <p:cNvSpPr>
            <a:spLocks noGrp="1"/>
          </p:cNvSpPr>
          <p:nvPr>
            <p:ph idx="1"/>
          </p:nvPr>
        </p:nvSpPr>
        <p:spPr>
          <a:xfrm>
            <a:off x="733500" y="2090812"/>
            <a:ext cx="7704856" cy="1800200"/>
          </a:xfrm>
        </p:spPr>
        <p:txBody>
          <a:bodyPr>
            <a:normAutofit/>
          </a:bodyPr>
          <a:lstStyle/>
          <a:p>
            <a:r>
              <a:rPr lang="tr-TR" sz="2000" b="1" dirty="0" smtClean="0"/>
              <a:t>Çocuğun gelişimini olumsuz  etkileyen anne, baba veya bakım verici yada herhangi bir yetişkin tarafından yapılan toplumsal ahlak kuralları tarafından yanlış kabul edilmiş eylem ya da eylemsizlikler.</a:t>
            </a:r>
            <a:endParaRPr lang="tr-TR" sz="2000" b="1" dirty="0"/>
          </a:p>
        </p:txBody>
      </p:sp>
      <p:sp>
        <p:nvSpPr>
          <p:cNvPr id="4" name="AutoShape 2" descr="Çoçuk İstismari Sözleri -Sloganları - Güzel Söz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8024" y="3429000"/>
            <a:ext cx="3312368" cy="27363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3608" y="3429000"/>
            <a:ext cx="3384376" cy="27363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06680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pPr algn="ctr"/>
            <a:r>
              <a:rPr lang="tr-TR" sz="2400" b="1" dirty="0">
                <a:solidFill>
                  <a:srgbClr val="C00000"/>
                </a:solidFill>
              </a:rPr>
              <a:t>Çocuk İstismarı ve İhmali</a:t>
            </a:r>
          </a:p>
        </p:txBody>
      </p:sp>
      <p:sp>
        <p:nvSpPr>
          <p:cNvPr id="5" name="Metin Yer Tutucusu 4"/>
          <p:cNvSpPr>
            <a:spLocks noGrp="1"/>
          </p:cNvSpPr>
          <p:nvPr>
            <p:ph type="body" idx="1"/>
          </p:nvPr>
        </p:nvSpPr>
        <p:spPr>
          <a:xfrm>
            <a:off x="539552" y="1700808"/>
            <a:ext cx="4256212" cy="639762"/>
          </a:xfrm>
        </p:spPr>
        <p:txBody>
          <a:bodyPr/>
          <a:lstStyle/>
          <a:p>
            <a:r>
              <a:rPr lang="tr-TR" sz="2000" dirty="0">
                <a:solidFill>
                  <a:srgbClr val="0070C0"/>
                </a:solidFill>
              </a:rPr>
              <a:t>İstismar: aktif </a:t>
            </a:r>
            <a:endParaRPr lang="tr-TR" sz="2000" b="0" dirty="0">
              <a:solidFill>
                <a:srgbClr val="0070C0"/>
              </a:solidFill>
            </a:endParaRPr>
          </a:p>
        </p:txBody>
      </p:sp>
      <p:sp>
        <p:nvSpPr>
          <p:cNvPr id="7" name="Metin Yer Tutucusu 6"/>
          <p:cNvSpPr>
            <a:spLocks noGrp="1"/>
          </p:cNvSpPr>
          <p:nvPr>
            <p:ph type="body" sz="half" idx="3"/>
          </p:nvPr>
        </p:nvSpPr>
        <p:spPr>
          <a:xfrm>
            <a:off x="4422216" y="1772816"/>
            <a:ext cx="3822192" cy="567754"/>
          </a:xfrm>
        </p:spPr>
        <p:txBody>
          <a:bodyPr/>
          <a:lstStyle/>
          <a:p>
            <a:r>
              <a:rPr lang="tr-TR" dirty="0" smtClean="0">
                <a:solidFill>
                  <a:srgbClr val="0070C0"/>
                </a:solidFill>
              </a:rPr>
              <a:t> </a:t>
            </a:r>
            <a:r>
              <a:rPr lang="tr-TR" sz="2000" dirty="0" smtClean="0">
                <a:solidFill>
                  <a:srgbClr val="0070C0"/>
                </a:solidFill>
              </a:rPr>
              <a:t>İhmal</a:t>
            </a:r>
            <a:r>
              <a:rPr lang="tr-TR" sz="2000" dirty="0">
                <a:solidFill>
                  <a:srgbClr val="0070C0"/>
                </a:solidFill>
              </a:rPr>
              <a:t>: pasif </a:t>
            </a:r>
          </a:p>
        </p:txBody>
      </p:sp>
      <p:sp>
        <p:nvSpPr>
          <p:cNvPr id="6" name="İçerik Yer Tutucusu 5"/>
          <p:cNvSpPr>
            <a:spLocks noGrp="1"/>
          </p:cNvSpPr>
          <p:nvPr>
            <p:ph sz="quarter" idx="2"/>
          </p:nvPr>
        </p:nvSpPr>
        <p:spPr>
          <a:xfrm>
            <a:off x="609744" y="2420888"/>
            <a:ext cx="3820055" cy="4437112"/>
          </a:xfrm>
        </p:spPr>
        <p:txBody>
          <a:bodyPr>
            <a:normAutofit/>
          </a:bodyPr>
          <a:lstStyle/>
          <a:p>
            <a:r>
              <a:rPr lang="tr-TR" sz="2000" dirty="0"/>
              <a:t>A</a:t>
            </a:r>
            <a:r>
              <a:rPr lang="tr-TR" sz="2000" dirty="0" smtClean="0"/>
              <a:t>nne </a:t>
            </a:r>
            <a:r>
              <a:rPr lang="tr-TR" sz="2000" dirty="0"/>
              <a:t>baba ya da çocuktan sorumlu olan kişinin ya da </a:t>
            </a:r>
            <a:r>
              <a:rPr lang="tr-TR" sz="2000" dirty="0" smtClean="0"/>
              <a:t>yabancının </a:t>
            </a:r>
            <a:r>
              <a:rPr lang="tr-TR" sz="2000" dirty="0"/>
              <a:t>çocuğu zarar verici durumlarla karşı karşıya </a:t>
            </a:r>
            <a:r>
              <a:rPr lang="tr-TR" sz="2000" dirty="0" smtClean="0"/>
              <a:t>bırakması.</a:t>
            </a:r>
            <a:endParaRPr lang="tr-TR" sz="2000" dirty="0"/>
          </a:p>
        </p:txBody>
      </p:sp>
      <p:sp>
        <p:nvSpPr>
          <p:cNvPr id="8" name="İçerik Yer Tutucusu 7"/>
          <p:cNvSpPr>
            <a:spLocks noGrp="1"/>
          </p:cNvSpPr>
          <p:nvPr>
            <p:ph sz="quarter" idx="4"/>
          </p:nvPr>
        </p:nvSpPr>
        <p:spPr>
          <a:xfrm>
            <a:off x="4422216" y="2276872"/>
            <a:ext cx="3822192" cy="4581128"/>
          </a:xfrm>
        </p:spPr>
        <p:txBody>
          <a:bodyPr>
            <a:normAutofit/>
          </a:bodyPr>
          <a:lstStyle/>
          <a:p>
            <a:r>
              <a:rPr lang="tr-TR" sz="2000" dirty="0"/>
              <a:t>Anne-babanın ya da çocuktan sorumlu olan kişinin çocuğa bakma ve koruma yükümlülüklerini gereğince yerine </a:t>
            </a:r>
            <a:r>
              <a:rPr lang="tr-TR" sz="2000" dirty="0" smtClean="0"/>
              <a:t>getirmemesi.</a:t>
            </a:r>
            <a:endParaRPr lang="tr-TR" sz="2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4437111"/>
            <a:ext cx="3384376" cy="22208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4048" y="4437111"/>
            <a:ext cx="3096344" cy="2085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30713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a:xfrm>
            <a:off x="385192" y="188640"/>
            <a:ext cx="8229600" cy="1152128"/>
          </a:xfrm>
        </p:spPr>
        <p:txBody>
          <a:bodyPr>
            <a:normAutofit/>
          </a:bodyPr>
          <a:lstStyle/>
          <a:p>
            <a:pPr algn="ctr"/>
            <a:r>
              <a:rPr lang="tr-TR" sz="2400" b="1" dirty="0">
                <a:solidFill>
                  <a:srgbClr val="C00000"/>
                </a:solidFill>
              </a:rPr>
              <a:t>İstismarcılar Kimler Olabilir?</a:t>
            </a:r>
          </a:p>
        </p:txBody>
      </p:sp>
      <p:sp>
        <p:nvSpPr>
          <p:cNvPr id="8" name="İçerik Yer Tutucusu 7"/>
          <p:cNvSpPr>
            <a:spLocks noGrp="1"/>
          </p:cNvSpPr>
          <p:nvPr>
            <p:ph idx="1"/>
          </p:nvPr>
        </p:nvSpPr>
        <p:spPr>
          <a:xfrm>
            <a:off x="457200" y="1772816"/>
            <a:ext cx="8229600" cy="4353347"/>
          </a:xfrm>
        </p:spPr>
        <p:txBody>
          <a:bodyPr>
            <a:normAutofit/>
          </a:bodyPr>
          <a:lstStyle/>
          <a:p>
            <a:r>
              <a:rPr lang="tr-TR" sz="2000" b="1" dirty="0"/>
              <a:t>Yetişkin bir erkek </a:t>
            </a:r>
            <a:r>
              <a:rPr lang="tr-TR" sz="2000" b="1" dirty="0" smtClean="0"/>
              <a:t>                                          </a:t>
            </a:r>
          </a:p>
          <a:p>
            <a:r>
              <a:rPr lang="tr-TR" sz="2000" b="1" dirty="0" smtClean="0"/>
              <a:t>Yetişkin </a:t>
            </a:r>
            <a:r>
              <a:rPr lang="tr-TR" sz="2000" b="1" dirty="0"/>
              <a:t>bir kadın </a:t>
            </a:r>
            <a:r>
              <a:rPr lang="tr-TR" sz="2000" b="1" dirty="0" smtClean="0"/>
              <a:t>                                           </a:t>
            </a:r>
          </a:p>
          <a:p>
            <a:r>
              <a:rPr lang="tr-TR" sz="2000" b="1" dirty="0" smtClean="0"/>
              <a:t>Çocuğun </a:t>
            </a:r>
            <a:r>
              <a:rPr lang="tr-TR" sz="2000" b="1" dirty="0"/>
              <a:t>Yaşıtı </a:t>
            </a:r>
            <a:r>
              <a:rPr lang="tr-TR" sz="2000" b="1" dirty="0" smtClean="0"/>
              <a:t>                                                  </a:t>
            </a:r>
          </a:p>
          <a:p>
            <a:r>
              <a:rPr lang="tr-TR" sz="2000" b="1" dirty="0" smtClean="0"/>
              <a:t>Yabancı </a:t>
            </a:r>
            <a:r>
              <a:rPr lang="tr-TR" sz="2000" b="1" dirty="0"/>
              <a:t>biri </a:t>
            </a:r>
            <a:r>
              <a:rPr lang="tr-TR" sz="2000" b="1" dirty="0" smtClean="0"/>
              <a:t>                                                         </a:t>
            </a:r>
          </a:p>
          <a:p>
            <a:r>
              <a:rPr lang="tr-TR" sz="2000" b="1" dirty="0" smtClean="0"/>
              <a:t>Aileden </a:t>
            </a:r>
            <a:r>
              <a:rPr lang="tr-TR" sz="2000" b="1" dirty="0"/>
              <a:t>biri </a:t>
            </a:r>
            <a:r>
              <a:rPr lang="tr-TR" sz="2000" b="1" dirty="0" smtClean="0"/>
              <a:t>                                                                   </a:t>
            </a:r>
          </a:p>
          <a:p>
            <a:r>
              <a:rPr lang="tr-TR" sz="2000" b="1" dirty="0" smtClean="0"/>
              <a:t>Yaş </a:t>
            </a:r>
            <a:r>
              <a:rPr lang="tr-TR" sz="2000" b="1" dirty="0"/>
              <a:t>olarak kendinden büyük çocuk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4048" y="1556792"/>
            <a:ext cx="3744416" cy="2685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94181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852704"/>
          </a:xfrm>
        </p:spPr>
        <p:txBody>
          <a:bodyPr>
            <a:normAutofit/>
          </a:bodyPr>
          <a:lstStyle/>
          <a:p>
            <a:pPr algn="ctr"/>
            <a:r>
              <a:rPr lang="tr-TR" sz="2400" b="1" dirty="0">
                <a:solidFill>
                  <a:srgbClr val="C00000"/>
                </a:solidFill>
              </a:rPr>
              <a:t>1-Fiziksel İstismar</a:t>
            </a:r>
          </a:p>
        </p:txBody>
      </p:sp>
      <p:sp>
        <p:nvSpPr>
          <p:cNvPr id="3" name="İçerik Yer Tutucusu 2"/>
          <p:cNvSpPr>
            <a:spLocks noGrp="1"/>
          </p:cNvSpPr>
          <p:nvPr>
            <p:ph idx="1"/>
          </p:nvPr>
        </p:nvSpPr>
        <p:spPr/>
        <p:txBody>
          <a:bodyPr>
            <a:normAutofit/>
          </a:bodyPr>
          <a:lstStyle/>
          <a:p>
            <a:pPr marL="0" indent="0">
              <a:buNone/>
            </a:pPr>
            <a:r>
              <a:rPr lang="tr-TR" sz="2400" dirty="0" smtClean="0"/>
              <a:t> </a:t>
            </a:r>
            <a:r>
              <a:rPr lang="tr-TR" sz="2000" b="1" dirty="0"/>
              <a:t>Ç</a:t>
            </a:r>
            <a:r>
              <a:rPr lang="tr-TR" sz="2000" b="1" dirty="0" smtClean="0"/>
              <a:t>ocuğun kaza dışı nedenlerle yararlanması ve ya ailesi tarafından yeterince gözetilmemesine bağlı gelişen kazaları kapsar. </a:t>
            </a:r>
            <a:r>
              <a:rPr lang="tr-TR" sz="2000" b="1" dirty="0"/>
              <a:t>F</a:t>
            </a:r>
            <a:r>
              <a:rPr lang="tr-TR" sz="2000" b="1" dirty="0" smtClean="0"/>
              <a:t>iziksel istismar  en sık dövme şeklinde görülür.</a:t>
            </a:r>
            <a:endParaRPr lang="tr-TR"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4048" y="3501008"/>
            <a:ext cx="3744415" cy="30243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651176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690</TotalTime>
  <Words>1251</Words>
  <Application>Microsoft Office PowerPoint</Application>
  <PresentationFormat>Ekran Gösterisi (4:3)</PresentationFormat>
  <Paragraphs>128</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Akış</vt:lpstr>
      <vt:lpstr>ÇOCUK İHMAL VE İSTİSMARI</vt:lpstr>
      <vt:lpstr>Slayt 2</vt:lpstr>
      <vt:lpstr>Çocuğun Tanımı</vt:lpstr>
      <vt:lpstr>İhmal ve İstismarın Dünyada Görülme Sıklığı</vt:lpstr>
      <vt:lpstr>2010 yılında Başbakanlık ve UNICEF’in ortak gerçekleştirdiği ‘Çocuk istismarı ve aile içi şiddet araştırması’ sonuçları</vt:lpstr>
      <vt:lpstr>İhmal ve İstismar</vt:lpstr>
      <vt:lpstr>Çocuk İstismarı ve İhmali</vt:lpstr>
      <vt:lpstr>İstismarcılar Kimler Olabilir?</vt:lpstr>
      <vt:lpstr>1-Fiziksel İstismar</vt:lpstr>
      <vt:lpstr>Slayt 10</vt:lpstr>
      <vt:lpstr> Fiziksel istismarın Çocuk Üzerindeki Etkileri</vt:lpstr>
      <vt:lpstr>     2-Duygusal İstismar</vt:lpstr>
      <vt:lpstr>Duygusal İstismarın Görülme Biçimleri</vt:lpstr>
      <vt:lpstr>Duygusal istismarın Çocuk Üzerindeki Etkileri</vt:lpstr>
      <vt:lpstr>CİNSEL İSTİSMAR</vt:lpstr>
      <vt:lpstr>Cinsel İstismar Türleri</vt:lpstr>
      <vt:lpstr>Slayt 17</vt:lpstr>
      <vt:lpstr>Çocuk İhmal İstismarı Şüphesine Neden Olabilecek İpuçları</vt:lpstr>
      <vt:lpstr>Slayt 19</vt:lpstr>
      <vt:lpstr>Cinsel İstismara Giren Uygun Olmayan Davranışlar</vt:lpstr>
      <vt:lpstr> Cinsel istismarın Çocuk Üzerindeki Etkileri</vt:lpstr>
      <vt:lpstr>Çocuk İstismarı ve İhmaline Yol Açabilecek Ebeveyn ve Aile Etmenleri</vt:lpstr>
      <vt:lpstr>İstismarı Önlemek için Neler Yapılmalı</vt:lpstr>
      <vt:lpstr>Slayt 24</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cASPER</cp:lastModifiedBy>
  <cp:revision>66</cp:revision>
  <dcterms:created xsi:type="dcterms:W3CDTF">2021-01-01T09:10:47Z</dcterms:created>
  <dcterms:modified xsi:type="dcterms:W3CDTF">2021-02-24T11:14:56Z</dcterms:modified>
</cp:coreProperties>
</file>