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66" r:id="rId1"/>
  </p:sldMasterIdLst>
  <p:sldIdLst>
    <p:sldId id="257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364" autoAdjust="0"/>
  </p:normalViewPr>
  <p:slideViewPr>
    <p:cSldViewPr snapToGrid="0">
      <p:cViewPr varScale="1">
        <p:scale>
          <a:sx n="102" d="100"/>
          <a:sy n="102" d="100"/>
        </p:scale>
        <p:origin x="-8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9D68-85DB-4F05-90F7-2972753B097C}" type="datetimeFigureOut">
              <a:rPr lang="tr-TR" smtClean="0"/>
              <a:pPr/>
              <a:t>24.2.2021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C266-807A-4099-9473-1C14CB17788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87694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9D68-85DB-4F05-90F7-2972753B097C}" type="datetimeFigureOut">
              <a:rPr lang="tr-TR" smtClean="0"/>
              <a:pPr/>
              <a:t>24.2.2021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C266-807A-4099-9473-1C14CB17788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43499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9D68-85DB-4F05-90F7-2972753B097C}" type="datetimeFigureOut">
              <a:rPr lang="tr-TR" smtClean="0"/>
              <a:pPr/>
              <a:t>24.2.2021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C266-807A-4099-9473-1C14CB17788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1831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9D68-85DB-4F05-90F7-2972753B097C}" type="datetimeFigureOut">
              <a:rPr lang="tr-TR" smtClean="0"/>
              <a:pPr/>
              <a:t>24.2.2021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C266-807A-4099-9473-1C14CB17788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51573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9D68-85DB-4F05-90F7-2972753B097C}" type="datetimeFigureOut">
              <a:rPr lang="tr-TR" smtClean="0"/>
              <a:pPr/>
              <a:t>24.2.2021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C266-807A-4099-9473-1C14CB17788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600988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9D68-85DB-4F05-90F7-2972753B097C}" type="datetimeFigureOut">
              <a:rPr lang="tr-TR" smtClean="0"/>
              <a:pPr/>
              <a:t>24.2.2021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C266-807A-4099-9473-1C14CB17788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92933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9D68-85DB-4F05-90F7-2972753B097C}" type="datetimeFigureOut">
              <a:rPr lang="tr-TR" smtClean="0"/>
              <a:pPr/>
              <a:t>24.2.2021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C266-807A-4099-9473-1C14CB17788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46920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9D68-85DB-4F05-90F7-2972753B097C}" type="datetimeFigureOut">
              <a:rPr lang="tr-TR" smtClean="0"/>
              <a:pPr/>
              <a:t>24.2.2021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C266-807A-4099-9473-1C14CB17788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589524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9D68-85DB-4F05-90F7-2972753B097C}" type="datetimeFigureOut">
              <a:rPr lang="tr-TR" smtClean="0"/>
              <a:pPr/>
              <a:t>24.2.2021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C266-807A-4099-9473-1C14CB17788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91712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9D68-85DB-4F05-90F7-2972753B097C}" type="datetimeFigureOut">
              <a:rPr lang="tr-TR" smtClean="0"/>
              <a:pPr/>
              <a:t>24.2.2021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C266-807A-4099-9473-1C14CB17788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3475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9D68-85DB-4F05-90F7-2972753B097C}" type="datetimeFigureOut">
              <a:rPr lang="tr-TR" smtClean="0"/>
              <a:pPr/>
              <a:t>24.2.2021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C266-807A-4099-9473-1C14CB17788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9141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9D68-85DB-4F05-90F7-2972753B097C}" type="datetimeFigureOut">
              <a:rPr lang="tr-TR" smtClean="0"/>
              <a:pPr/>
              <a:t>24.2.2021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C266-807A-4099-9473-1C14CB17788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8345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9D68-85DB-4F05-90F7-2972753B097C}" type="datetimeFigureOut">
              <a:rPr lang="tr-TR" smtClean="0"/>
              <a:pPr/>
              <a:t>24.2.2021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C266-807A-4099-9473-1C14CB17788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99193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9D68-85DB-4F05-90F7-2972753B097C}" type="datetimeFigureOut">
              <a:rPr lang="tr-TR" smtClean="0"/>
              <a:pPr/>
              <a:t>24.2.2021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C266-807A-4099-9473-1C14CB17788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0295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9D68-85DB-4F05-90F7-2972753B097C}" type="datetimeFigureOut">
              <a:rPr lang="tr-TR" smtClean="0"/>
              <a:pPr/>
              <a:t>24.2.2021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C266-807A-4099-9473-1C14CB17788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55601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9D68-85DB-4F05-90F7-2972753B097C}" type="datetimeFigureOut">
              <a:rPr lang="tr-TR" smtClean="0"/>
              <a:pPr/>
              <a:t>24.2.2021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C266-807A-4099-9473-1C14CB17788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70371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9D68-85DB-4F05-90F7-2972753B097C}" type="datetimeFigureOut">
              <a:rPr lang="tr-TR" smtClean="0"/>
              <a:pPr/>
              <a:t>24.2.2021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C266-807A-4099-9473-1C14CB17788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0885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7419D68-85DB-4F05-90F7-2972753B097C}" type="datetimeFigureOut">
              <a:rPr lang="tr-TR" smtClean="0"/>
              <a:pPr/>
              <a:t>24.2.2021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347C266-807A-4099-9473-1C14CB17788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6614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7" r:id="rId1"/>
    <p:sldLayoutId id="2147485068" r:id="rId2"/>
    <p:sldLayoutId id="2147485069" r:id="rId3"/>
    <p:sldLayoutId id="2147485070" r:id="rId4"/>
    <p:sldLayoutId id="2147485071" r:id="rId5"/>
    <p:sldLayoutId id="2147485072" r:id="rId6"/>
    <p:sldLayoutId id="2147485073" r:id="rId7"/>
    <p:sldLayoutId id="2147485074" r:id="rId8"/>
    <p:sldLayoutId id="2147485075" r:id="rId9"/>
    <p:sldLayoutId id="2147485076" r:id="rId10"/>
    <p:sldLayoutId id="2147485077" r:id="rId11"/>
    <p:sldLayoutId id="2147485078" r:id="rId12"/>
    <p:sldLayoutId id="2147485079" r:id="rId13"/>
    <p:sldLayoutId id="2147485080" r:id="rId14"/>
    <p:sldLayoutId id="2147485081" r:id="rId15"/>
    <p:sldLayoutId id="2147485082" r:id="rId16"/>
    <p:sldLayoutId id="214748508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24691" y="221672"/>
            <a:ext cx="12067309" cy="4045528"/>
          </a:xfrm>
        </p:spPr>
        <p:txBody>
          <a:bodyPr>
            <a:normAutofit/>
          </a:bodyPr>
          <a:lstStyle/>
          <a:p>
            <a:pPr algn="ctr"/>
            <a:r>
              <a:rPr lang="tr-TR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SOSYAL KAYGI BOZUKLUĞU</a:t>
            </a:r>
            <a:br>
              <a:rPr lang="tr-TR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tr-TR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(SOSYAL FOBİ)</a:t>
            </a:r>
            <a:br>
              <a:rPr lang="tr-TR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tr-TR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tr-TR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tr-TR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tr-TR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tr-TR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</a:t>
            </a:r>
            <a:r>
              <a:rPr lang="tr-TR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tr-TR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tr-TR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half" idx="2"/>
          </p:nvPr>
        </p:nvSpPr>
        <p:spPr>
          <a:xfrm>
            <a:off x="7613781" y="4040155"/>
            <a:ext cx="4293228" cy="1054359"/>
          </a:xfrm>
        </p:spPr>
        <p:txBody>
          <a:bodyPr>
            <a:noAutofit/>
          </a:bodyPr>
          <a:lstStyle/>
          <a:p>
            <a:r>
              <a:rPr lang="tr-TR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PSİKOLOJİK DANIŞMAN</a:t>
            </a:r>
          </a:p>
          <a:p>
            <a:r>
              <a:rPr lang="tr-TR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REFİKADOĞANAY </a:t>
            </a:r>
          </a:p>
          <a:p>
            <a:r>
              <a:rPr lang="tr-TR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YÜKSEKOVA RAM</a:t>
            </a:r>
            <a:endParaRPr lang="tr-TR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348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152400"/>
            <a:ext cx="12191999" cy="6705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800" b="1" cap="none" dirty="0">
                <a:solidFill>
                  <a:srgbClr val="C00000"/>
                </a:solidFill>
              </a:rPr>
              <a:t>S</a:t>
            </a:r>
            <a:r>
              <a:rPr lang="tr-TR" sz="2800" b="1" cap="none" dirty="0" smtClean="0">
                <a:solidFill>
                  <a:srgbClr val="C00000"/>
                </a:solidFill>
              </a:rPr>
              <a:t>osyal </a:t>
            </a:r>
            <a:r>
              <a:rPr lang="tr-TR" sz="2800" b="1" cap="none" dirty="0">
                <a:solidFill>
                  <a:srgbClr val="C00000"/>
                </a:solidFill>
              </a:rPr>
              <a:t>K</a:t>
            </a:r>
            <a:r>
              <a:rPr lang="tr-TR" sz="2800" b="1" cap="none" dirty="0" smtClean="0">
                <a:solidFill>
                  <a:srgbClr val="C00000"/>
                </a:solidFill>
              </a:rPr>
              <a:t>aygı </a:t>
            </a:r>
            <a:r>
              <a:rPr lang="tr-TR" sz="2800" b="1" cap="none" dirty="0">
                <a:solidFill>
                  <a:srgbClr val="C00000"/>
                </a:solidFill>
              </a:rPr>
              <a:t>B</a:t>
            </a:r>
            <a:r>
              <a:rPr lang="tr-TR" sz="2800" b="1" cap="none" dirty="0" smtClean="0">
                <a:solidFill>
                  <a:srgbClr val="C00000"/>
                </a:solidFill>
              </a:rPr>
              <a:t>ozukluğunun Oluşumu</a:t>
            </a:r>
          </a:p>
          <a:p>
            <a:pPr marL="0" indent="0">
              <a:buNone/>
            </a:pPr>
            <a:r>
              <a:rPr lang="tr-TR" sz="3000" b="1" cap="none" dirty="0" smtClean="0">
                <a:latin typeface="Arial Narrow" pitchFamily="34" charset="0"/>
              </a:rPr>
              <a:t>Ebeveynlerinde ve ya akrabalarında </a:t>
            </a:r>
          </a:p>
          <a:p>
            <a:pPr marL="0" indent="0">
              <a:buNone/>
            </a:pPr>
            <a:r>
              <a:rPr lang="tr-TR" sz="3000" b="1" cap="none" dirty="0" smtClean="0">
                <a:latin typeface="Arial Narrow" pitchFamily="34" charset="0"/>
              </a:rPr>
              <a:t>sosyal fobi olan bireylerde bu rahatsızlığın görülme riski</a:t>
            </a:r>
          </a:p>
          <a:p>
            <a:pPr marL="0" indent="0">
              <a:buNone/>
            </a:pPr>
            <a:r>
              <a:rPr lang="tr-TR" sz="3000" b="1" cap="none" dirty="0" smtClean="0">
                <a:latin typeface="Arial Narrow" pitchFamily="34" charset="0"/>
              </a:rPr>
              <a:t> </a:t>
            </a:r>
            <a:r>
              <a:rPr lang="tr-TR" sz="3000" b="1" cap="none" dirty="0">
                <a:latin typeface="Arial Narrow" pitchFamily="34" charset="0"/>
              </a:rPr>
              <a:t>%16-%21 oranında </a:t>
            </a:r>
            <a:r>
              <a:rPr lang="tr-TR" sz="3000" b="1" cap="none" dirty="0" smtClean="0">
                <a:latin typeface="Arial Narrow" pitchFamily="34" charset="0"/>
              </a:rPr>
              <a:t>daha </a:t>
            </a:r>
            <a:r>
              <a:rPr lang="tr-TR" sz="3000" b="1" cap="none" dirty="0">
                <a:latin typeface="Arial Narrow" pitchFamily="34" charset="0"/>
              </a:rPr>
              <a:t>yüksektir</a:t>
            </a:r>
            <a:r>
              <a:rPr lang="tr-TR" sz="3000" b="1" cap="none" dirty="0" smtClean="0">
                <a:latin typeface="Arial Narrow" pitchFamily="34" charset="0"/>
              </a:rPr>
              <a:t>.</a:t>
            </a:r>
          </a:p>
          <a:p>
            <a:pPr marL="0" indent="0">
              <a:buNone/>
            </a:pPr>
            <a:r>
              <a:rPr lang="tr-TR" sz="3000" b="1" cap="none" dirty="0" smtClean="0">
                <a:latin typeface="Arial Narrow" pitchFamily="34" charset="0"/>
              </a:rPr>
              <a:t>Bu bireylerde </a:t>
            </a:r>
            <a:r>
              <a:rPr lang="tr-TR" sz="3000" b="1" cap="none" dirty="0" err="1" smtClean="0">
                <a:latin typeface="Arial Narrow" pitchFamily="34" charset="0"/>
              </a:rPr>
              <a:t>seretonin</a:t>
            </a:r>
            <a:r>
              <a:rPr lang="tr-TR" sz="3000" b="1" cap="none" dirty="0" smtClean="0">
                <a:latin typeface="Arial Narrow" pitchFamily="34" charset="0"/>
              </a:rPr>
              <a:t> hormonunun normalden az salgılandığı ya da sinir hücreleri arasında yeterince iletişim sağlayamadığı görülmüştür.</a:t>
            </a:r>
          </a:p>
          <a:p>
            <a:pPr marL="0" indent="0">
              <a:buNone/>
            </a:pPr>
            <a:endParaRPr lang="tr-TR" sz="2800" b="1" cap="none" dirty="0" smtClean="0">
              <a:latin typeface="Arial Narrow" pitchFamily="34" charset="0"/>
            </a:endParaRPr>
          </a:p>
          <a:p>
            <a:pPr marL="0" indent="0" algn="r">
              <a:buNone/>
            </a:pPr>
            <a:r>
              <a:rPr lang="tr-TR" sz="2800" b="1" cap="none" dirty="0" smtClean="0">
                <a:latin typeface="Arial Narrow" pitchFamily="34" charset="0"/>
              </a:rPr>
              <a:t>                                         </a:t>
            </a:r>
            <a:r>
              <a:rPr lang="tr-TR" sz="3000" b="1" cap="none" dirty="0" smtClean="0">
                <a:latin typeface="Arial Narrow" pitchFamily="34" charset="0"/>
              </a:rPr>
              <a:t>Aşırı koruyucu, müdahaleci, reddedici ve ilgisiz</a:t>
            </a:r>
          </a:p>
          <a:p>
            <a:pPr marL="0" indent="0" algn="r">
              <a:buNone/>
            </a:pPr>
            <a:r>
              <a:rPr lang="tr-TR" sz="3000" b="1" cap="none" dirty="0" smtClean="0">
                <a:latin typeface="Arial Narrow" pitchFamily="34" charset="0"/>
              </a:rPr>
              <a:t>                                          anne baba  tutumları da özgüven gelişimini engelleyerek sosyal fobiye </a:t>
            </a:r>
            <a:r>
              <a:rPr lang="tr-TR" sz="3000" b="1" cap="none" dirty="0" smtClean="0">
                <a:latin typeface="Arial Narrow" pitchFamily="34" charset="0"/>
              </a:rPr>
              <a:t>zemin hazırlayabilir. </a:t>
            </a:r>
            <a:endParaRPr lang="tr-TR" sz="3000" b="1" cap="none" dirty="0" smtClean="0">
              <a:latin typeface="Arial Narrow" pitchFamily="34" charset="0"/>
            </a:endParaRPr>
          </a:p>
          <a:p>
            <a:pPr marL="0" indent="0" algn="r">
              <a:buNone/>
            </a:pPr>
            <a:r>
              <a:rPr lang="tr-TR" sz="3000" b="1" cap="none" dirty="0" smtClean="0"/>
              <a:t>   </a:t>
            </a:r>
            <a:endParaRPr lang="tr-TR" sz="3000" b="1" cap="none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893" y="-96982"/>
            <a:ext cx="3228107" cy="2646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9891"/>
            <a:ext cx="4391891" cy="32281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67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" y="0"/>
            <a:ext cx="12192000" cy="6857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sz="2800" b="1" cap="none" dirty="0" smtClean="0"/>
          </a:p>
          <a:p>
            <a:pPr marL="0" indent="0">
              <a:buNone/>
            </a:pPr>
            <a:r>
              <a:rPr lang="tr-TR" sz="2800" b="1" cap="none" dirty="0" smtClean="0">
                <a:latin typeface="Arial Narrow" pitchFamily="34" charset="0"/>
              </a:rPr>
              <a:t>Sosyal fobi kişinin kendi yaşadığı veya </a:t>
            </a:r>
          </a:p>
          <a:p>
            <a:pPr marL="0" indent="0">
              <a:buNone/>
            </a:pPr>
            <a:r>
              <a:rPr lang="tr-TR" sz="2800" b="1" cap="none" dirty="0" smtClean="0">
                <a:latin typeface="Arial Narrow" pitchFamily="34" charset="0"/>
              </a:rPr>
              <a:t>tanık olduğu olumsuz deneyimler sonucunda da </a:t>
            </a:r>
          </a:p>
          <a:p>
            <a:pPr marL="0" indent="0">
              <a:buNone/>
            </a:pPr>
            <a:r>
              <a:rPr lang="tr-TR" sz="2800" b="1" cap="none" dirty="0" smtClean="0">
                <a:latin typeface="Arial Narrow" pitchFamily="34" charset="0"/>
              </a:rPr>
              <a:t>ortaya çıkabilir.</a:t>
            </a:r>
          </a:p>
          <a:p>
            <a:pPr marL="0" indent="0">
              <a:buNone/>
            </a:pPr>
            <a:r>
              <a:rPr lang="tr-TR" sz="2800" b="1" cap="none" dirty="0" smtClean="0">
                <a:latin typeface="Arial Narrow" pitchFamily="34" charset="0"/>
              </a:rPr>
              <a:t> </a:t>
            </a:r>
            <a:r>
              <a:rPr lang="tr-TR" sz="2800" b="1" cap="none" dirty="0">
                <a:latin typeface="Arial Narrow" pitchFamily="34" charset="0"/>
              </a:rPr>
              <a:t>Örneğin sınıf önünde bir hata yapan </a:t>
            </a:r>
            <a:r>
              <a:rPr lang="tr-TR" sz="2800" b="1" cap="none" dirty="0" smtClean="0">
                <a:latin typeface="Arial Narrow" pitchFamily="34" charset="0"/>
              </a:rPr>
              <a:t>öğrenciyle</a:t>
            </a:r>
          </a:p>
          <a:p>
            <a:pPr marL="0" indent="0">
              <a:buNone/>
            </a:pPr>
            <a:r>
              <a:rPr lang="tr-TR" sz="2800" b="1" cap="none" dirty="0" smtClean="0">
                <a:latin typeface="Arial Narrow" pitchFamily="34" charset="0"/>
              </a:rPr>
              <a:t> </a:t>
            </a:r>
            <a:r>
              <a:rPr lang="tr-TR" sz="2800" b="1" cap="none" dirty="0">
                <a:latin typeface="Arial Narrow" pitchFamily="34" charset="0"/>
              </a:rPr>
              <a:t>arkadaşlarının dalga geçmesi sonucu </a:t>
            </a:r>
            <a:r>
              <a:rPr lang="tr-TR" sz="2800" b="1" cap="none" dirty="0" smtClean="0">
                <a:latin typeface="Arial Narrow" pitchFamily="34" charset="0"/>
              </a:rPr>
              <a:t>çocuk</a:t>
            </a:r>
          </a:p>
          <a:p>
            <a:pPr marL="0" indent="0">
              <a:buNone/>
            </a:pPr>
            <a:r>
              <a:rPr lang="tr-TR" sz="2800" b="1" cap="none" dirty="0" smtClean="0">
                <a:latin typeface="Arial Narrow" pitchFamily="34" charset="0"/>
              </a:rPr>
              <a:t> </a:t>
            </a:r>
            <a:r>
              <a:rPr lang="tr-TR" sz="2800" b="1" cap="none" dirty="0">
                <a:latin typeface="Arial Narrow" pitchFamily="34" charset="0"/>
              </a:rPr>
              <a:t>rezil </a:t>
            </a:r>
            <a:r>
              <a:rPr lang="tr-TR" sz="2800" b="1" cap="none" dirty="0" smtClean="0">
                <a:latin typeface="Arial Narrow" pitchFamily="34" charset="0"/>
              </a:rPr>
              <a:t>olduğunu düşünerek tekrar tahtaya </a:t>
            </a:r>
            <a:r>
              <a:rPr lang="tr-TR" sz="2800" b="1" cap="none" dirty="0">
                <a:latin typeface="Arial Narrow" pitchFamily="34" charset="0"/>
              </a:rPr>
              <a:t>kalkmaktan korkabilir. </a:t>
            </a:r>
            <a:endParaRPr lang="tr-TR" sz="2800" b="1" cap="none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tr-TR" sz="2800" b="1" cap="none" dirty="0" smtClean="0"/>
          </a:p>
          <a:p>
            <a:pPr marL="0" indent="0">
              <a:buNone/>
            </a:pPr>
            <a:endParaRPr lang="tr-TR" sz="2800" b="1" cap="none" dirty="0" smtClean="0"/>
          </a:p>
          <a:p>
            <a:pPr marL="0" indent="0" algn="r">
              <a:buNone/>
            </a:pPr>
            <a:r>
              <a:rPr lang="tr-TR" sz="2800" b="1" cap="none" dirty="0" smtClean="0">
                <a:latin typeface="Arial Narrow" pitchFamily="34" charset="0"/>
              </a:rPr>
              <a:t>Yaşanan </a:t>
            </a:r>
            <a:r>
              <a:rPr lang="tr-TR" sz="2800" b="1" cap="none" dirty="0">
                <a:latin typeface="Arial Narrow" pitchFamily="34" charset="0"/>
              </a:rPr>
              <a:t>olumsuz olaylar </a:t>
            </a:r>
            <a:r>
              <a:rPr lang="tr-TR" sz="2800" b="1" cap="none" dirty="0" smtClean="0">
                <a:latin typeface="Arial Narrow" pitchFamily="34" charset="0"/>
              </a:rPr>
              <a:t>kişide koşullanmaya</a:t>
            </a:r>
          </a:p>
          <a:p>
            <a:pPr marL="0" indent="0" algn="r">
              <a:buNone/>
            </a:pPr>
            <a:r>
              <a:rPr lang="tr-TR" sz="2800" b="1" cap="none" dirty="0" smtClean="0">
                <a:latin typeface="Arial Narrow" pitchFamily="34" charset="0"/>
              </a:rPr>
              <a:t> böylece  kaygıyı genellemesine sebep olabilir. </a:t>
            </a:r>
          </a:p>
          <a:p>
            <a:pPr marL="0" indent="0" algn="r">
              <a:buNone/>
            </a:pPr>
            <a:endParaRPr lang="tr-TR" sz="2800" b="1" cap="none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05" y="-1"/>
            <a:ext cx="4822495" cy="3311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42611"/>
            <a:ext cx="4944978" cy="2815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6646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tr-TR" sz="2800" b="1" cap="none" dirty="0" smtClean="0">
                <a:solidFill>
                  <a:srgbClr val="C00000"/>
                </a:solidFill>
              </a:rPr>
              <a:t> Sosyal fobinin toplumda görülme sıklığı :</a:t>
            </a:r>
          </a:p>
          <a:p>
            <a:pPr marL="0" indent="0" algn="r">
              <a:buNone/>
            </a:pPr>
            <a:r>
              <a:rPr lang="tr-TR" sz="2800" b="1" cap="none" dirty="0" smtClean="0">
                <a:latin typeface="Arial Narrow" pitchFamily="34" charset="0"/>
              </a:rPr>
              <a:t>Dünyada en sık görülen psikolojik </a:t>
            </a:r>
          </a:p>
          <a:p>
            <a:pPr marL="0" indent="0" algn="r">
              <a:buNone/>
            </a:pPr>
            <a:r>
              <a:rPr lang="tr-TR" sz="2800" b="1" cap="none" dirty="0" smtClean="0">
                <a:latin typeface="Arial Narrow" pitchFamily="34" charset="0"/>
              </a:rPr>
              <a:t>rahatsızlıklardandır. Depresyon</a:t>
            </a:r>
          </a:p>
          <a:p>
            <a:pPr marL="0" indent="0" algn="r">
              <a:buNone/>
            </a:pPr>
            <a:r>
              <a:rPr lang="tr-TR" sz="2800" b="1" cap="none" dirty="0" smtClean="0">
                <a:latin typeface="Arial Narrow" pitchFamily="34" charset="0"/>
              </a:rPr>
              <a:t> ve alkol bağımlılığından sonra </a:t>
            </a:r>
          </a:p>
          <a:p>
            <a:pPr marL="0" indent="0" algn="r">
              <a:buNone/>
            </a:pPr>
            <a:r>
              <a:rPr lang="tr-TR" sz="2800" b="1" cap="none" dirty="0" smtClean="0">
                <a:latin typeface="Arial Narrow" pitchFamily="34" charset="0"/>
              </a:rPr>
              <a:t>üçüncü sırada yaygınlık göstermektedir.</a:t>
            </a:r>
          </a:p>
          <a:p>
            <a:pPr marL="0" indent="0">
              <a:buNone/>
            </a:pPr>
            <a:r>
              <a:rPr lang="tr-TR" sz="2800" b="1" cap="none" dirty="0" smtClean="0">
                <a:latin typeface="Arial Narrow" pitchFamily="34" charset="0"/>
              </a:rPr>
              <a:t> </a:t>
            </a:r>
            <a:r>
              <a:rPr lang="tr-TR" sz="2800" b="1" cap="none" dirty="0">
                <a:solidFill>
                  <a:srgbClr val="C00000"/>
                </a:solidFill>
                <a:latin typeface="Arial Narrow" pitchFamily="34" charset="0"/>
              </a:rPr>
              <a:t>T</a:t>
            </a:r>
            <a:r>
              <a:rPr lang="tr-TR" sz="2800" b="1" cap="none" dirty="0" smtClean="0">
                <a:solidFill>
                  <a:srgbClr val="C00000"/>
                </a:solidFill>
                <a:latin typeface="Arial Narrow" pitchFamily="34" charset="0"/>
              </a:rPr>
              <a:t>oplum genelinde %7 </a:t>
            </a:r>
            <a:r>
              <a:rPr lang="tr-TR" sz="2800" b="1" cap="none" dirty="0" smtClean="0">
                <a:latin typeface="Arial Narrow" pitchFamily="34" charset="0"/>
              </a:rPr>
              <a:t>oranında görülürken</a:t>
            </a:r>
          </a:p>
          <a:p>
            <a:pPr marL="0" indent="0">
              <a:buNone/>
            </a:pPr>
            <a:r>
              <a:rPr lang="tr-TR" sz="2800" b="1" cap="none" dirty="0" smtClean="0">
                <a:latin typeface="Arial Narrow" pitchFamily="34" charset="0"/>
              </a:rPr>
              <a:t> </a:t>
            </a:r>
            <a:r>
              <a:rPr lang="tr-TR" sz="2800" b="1" cap="none" dirty="0" smtClean="0">
                <a:solidFill>
                  <a:srgbClr val="C00000"/>
                </a:solidFill>
                <a:latin typeface="Arial Narrow" pitchFamily="34" charset="0"/>
              </a:rPr>
              <a:t>ergenlerde %14, </a:t>
            </a:r>
            <a:endParaRPr lang="tr-TR" sz="2800" b="1" cap="none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tr-TR" sz="2800" b="1" cap="none" dirty="0" smtClean="0">
                <a:solidFill>
                  <a:srgbClr val="C00000"/>
                </a:solidFill>
                <a:latin typeface="Arial Narrow" pitchFamily="34" charset="0"/>
              </a:rPr>
              <a:t>üniversite öğrencilerinde %24 </a:t>
            </a:r>
            <a:r>
              <a:rPr lang="tr-TR" sz="2800" b="1" cap="none" dirty="0" smtClean="0">
                <a:latin typeface="Arial Narrow" pitchFamily="34" charset="0"/>
              </a:rPr>
              <a:t>oranında görülmektedir.</a:t>
            </a:r>
          </a:p>
          <a:p>
            <a:pPr marL="0" indent="0">
              <a:buNone/>
            </a:pPr>
            <a:r>
              <a:rPr lang="tr-TR" sz="2800" b="1" cap="none" dirty="0" smtClean="0">
                <a:latin typeface="Arial Narrow" pitchFamily="34" charset="0"/>
              </a:rPr>
              <a:t>Kadınlarda erkeklere göre daha fazla belirti görülürken</a:t>
            </a:r>
          </a:p>
          <a:p>
            <a:pPr marL="0" indent="0">
              <a:buNone/>
            </a:pPr>
            <a:r>
              <a:rPr lang="tr-TR" sz="2800" b="1" cap="none" dirty="0">
                <a:latin typeface="Arial Narrow" pitchFamily="34" charset="0"/>
              </a:rPr>
              <a:t>k</a:t>
            </a:r>
            <a:r>
              <a:rPr lang="tr-TR" sz="2800" b="1" cap="none" dirty="0" smtClean="0">
                <a:latin typeface="Arial Narrow" pitchFamily="34" charset="0"/>
              </a:rPr>
              <a:t>linik araştırmalarda erkek hasta sayıları kadınlara eşit</a:t>
            </a:r>
          </a:p>
          <a:p>
            <a:pPr marL="0" indent="0">
              <a:buNone/>
            </a:pPr>
            <a:r>
              <a:rPr lang="tr-TR" sz="2800" b="1" cap="none" dirty="0" smtClean="0">
                <a:latin typeface="Arial Narrow" pitchFamily="34" charset="0"/>
              </a:rPr>
              <a:t>ya da fazladır.</a:t>
            </a:r>
          </a:p>
          <a:p>
            <a:endParaRPr lang="tr-TR" sz="2800" b="1" cap="none" dirty="0">
              <a:solidFill>
                <a:srgbClr val="002060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23992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436" y="3103418"/>
            <a:ext cx="3962400" cy="387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18" y="0"/>
            <a:ext cx="5791200" cy="3119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57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1"/>
            <a:ext cx="12192001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cap="none" dirty="0" smtClean="0">
                <a:solidFill>
                  <a:srgbClr val="002060"/>
                </a:solidFill>
              </a:rPr>
              <a:t> </a:t>
            </a:r>
            <a:r>
              <a:rPr lang="tr-TR" sz="2800" b="1" cap="none" dirty="0" smtClean="0">
                <a:solidFill>
                  <a:srgbClr val="C00000"/>
                </a:solidFill>
              </a:rPr>
              <a:t>Sosyal </a:t>
            </a:r>
            <a:r>
              <a:rPr lang="tr-TR" sz="2800" b="1" cap="none" dirty="0">
                <a:solidFill>
                  <a:srgbClr val="C00000"/>
                </a:solidFill>
              </a:rPr>
              <a:t>Kaygı Bozukluğunun</a:t>
            </a:r>
            <a:r>
              <a:rPr lang="tr-TR" sz="2800" b="1" cap="none" dirty="0" smtClean="0">
                <a:solidFill>
                  <a:srgbClr val="C00000"/>
                </a:solidFill>
              </a:rPr>
              <a:t> Başlama ve Gelişim Seyri:</a:t>
            </a:r>
          </a:p>
          <a:p>
            <a:pPr marL="0" indent="0">
              <a:buNone/>
            </a:pPr>
            <a:endParaRPr lang="tr-TR" sz="2800" b="1" cap="none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r-TR" sz="2800" b="1" cap="none" dirty="0">
                <a:latin typeface="Arial Narrow" pitchFamily="34" charset="0"/>
              </a:rPr>
              <a:t>Kişiliğin önemli ölçüde şekillendiği ve </a:t>
            </a:r>
            <a:r>
              <a:rPr lang="tr-TR" sz="2800" b="1" cap="none" dirty="0" smtClean="0">
                <a:latin typeface="Arial Narrow" pitchFamily="34" charset="0"/>
              </a:rPr>
              <a:t>sosyal </a:t>
            </a:r>
          </a:p>
          <a:p>
            <a:pPr marL="0" indent="0">
              <a:buNone/>
            </a:pPr>
            <a:r>
              <a:rPr lang="tr-TR" sz="2800" b="1" cap="none" dirty="0" smtClean="0">
                <a:latin typeface="Arial Narrow" pitchFamily="34" charset="0"/>
              </a:rPr>
              <a:t>etkileşimlerin </a:t>
            </a:r>
            <a:r>
              <a:rPr lang="tr-TR" sz="2800" b="1" cap="none" dirty="0">
                <a:latin typeface="Arial Narrow" pitchFamily="34" charset="0"/>
              </a:rPr>
              <a:t>yoğun olduğu </a:t>
            </a:r>
            <a:r>
              <a:rPr lang="tr-TR" sz="2800" b="1" cap="none" dirty="0" smtClean="0">
                <a:latin typeface="Arial Narrow" pitchFamily="34" charset="0"/>
              </a:rPr>
              <a:t>erken </a:t>
            </a:r>
            <a:r>
              <a:rPr lang="tr-TR" sz="2800" b="1" cap="none" dirty="0">
                <a:latin typeface="Arial Narrow" pitchFamily="34" charset="0"/>
              </a:rPr>
              <a:t>ve geç </a:t>
            </a:r>
            <a:r>
              <a:rPr lang="tr-TR" sz="2800" b="1" cap="none" dirty="0" smtClean="0">
                <a:latin typeface="Arial Narrow" pitchFamily="34" charset="0"/>
              </a:rPr>
              <a:t>ergenlik</a:t>
            </a:r>
          </a:p>
          <a:p>
            <a:pPr marL="0" indent="0">
              <a:buNone/>
            </a:pPr>
            <a:r>
              <a:rPr lang="tr-TR" sz="2800" b="1" cap="none" dirty="0" smtClean="0">
                <a:latin typeface="Arial Narrow" pitchFamily="34" charset="0"/>
              </a:rPr>
              <a:t> </a:t>
            </a:r>
            <a:r>
              <a:rPr lang="tr-TR" sz="2800" b="1" cap="none" dirty="0">
                <a:latin typeface="Arial Narrow" pitchFamily="34" charset="0"/>
              </a:rPr>
              <a:t>döneminde(10-17) </a:t>
            </a:r>
            <a:r>
              <a:rPr lang="tr-TR" sz="2800" b="1" cap="none" dirty="0" smtClean="0">
                <a:latin typeface="Arial Narrow" pitchFamily="34" charset="0"/>
              </a:rPr>
              <a:t>ortaya çıkan bir </a:t>
            </a:r>
            <a:r>
              <a:rPr lang="tr-TR" sz="2800" b="1" cap="none" dirty="0">
                <a:latin typeface="Arial Narrow" pitchFamily="34" charset="0"/>
              </a:rPr>
              <a:t>rahatsızlıktır</a:t>
            </a:r>
            <a:r>
              <a:rPr lang="tr-TR" sz="2800" b="1" cap="none" dirty="0" smtClean="0">
                <a:latin typeface="Arial Narrow" pitchFamily="34" charset="0"/>
              </a:rPr>
              <a:t>.</a:t>
            </a:r>
          </a:p>
          <a:p>
            <a:pPr marL="0" indent="0">
              <a:buNone/>
            </a:pPr>
            <a:r>
              <a:rPr lang="tr-TR" sz="2800" b="1" cap="none" dirty="0" smtClean="0">
                <a:latin typeface="Arial Narrow" pitchFamily="34" charset="0"/>
              </a:rPr>
              <a:t> </a:t>
            </a:r>
            <a:r>
              <a:rPr lang="tr-TR" sz="2800" b="1" cap="none" dirty="0">
                <a:latin typeface="Arial Narrow" pitchFamily="34" charset="0"/>
              </a:rPr>
              <a:t>Belirtilerin yoğunlukla 11-14 yaşlarında ortaya çıktığı </a:t>
            </a:r>
            <a:endParaRPr lang="tr-TR" sz="2800" b="1" cap="none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tr-TR" sz="2800" b="1" cap="none" dirty="0" smtClean="0">
                <a:latin typeface="Arial Narrow" pitchFamily="34" charset="0"/>
              </a:rPr>
              <a:t>Görülmüştür</a:t>
            </a:r>
            <a:r>
              <a:rPr lang="tr-TR" sz="2800" b="1" cap="none" dirty="0">
                <a:latin typeface="Arial Narrow" pitchFamily="34" charset="0"/>
              </a:rPr>
              <a:t>.</a:t>
            </a:r>
            <a:r>
              <a:rPr lang="tr-TR" sz="2800" b="1" cap="none" dirty="0" smtClean="0">
                <a:latin typeface="Arial Narrow" pitchFamily="34" charset="0"/>
              </a:rPr>
              <a:t> </a:t>
            </a:r>
            <a:r>
              <a:rPr lang="tr-TR" sz="2800" b="1" cap="none" dirty="0">
                <a:latin typeface="Arial Narrow" pitchFamily="34" charset="0"/>
              </a:rPr>
              <a:t>Hastaların %95’i sosyal fobiyle 20 yaşından önce </a:t>
            </a:r>
            <a:r>
              <a:rPr lang="tr-TR" sz="2800" b="1" cap="none" dirty="0" smtClean="0">
                <a:latin typeface="Arial Narrow" pitchFamily="34" charset="0"/>
              </a:rPr>
              <a:t>tanışmaktadır. </a:t>
            </a:r>
            <a:endParaRPr lang="tr-TR" sz="2800" b="1" cap="none" dirty="0">
              <a:latin typeface="Arial Narrow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-1"/>
            <a:ext cx="3810000" cy="3910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352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sz="2800" b="1" cap="none" dirty="0" smtClean="0">
                <a:solidFill>
                  <a:srgbClr val="002060"/>
                </a:solidFill>
              </a:rPr>
              <a:t> </a:t>
            </a:r>
            <a:r>
              <a:rPr lang="tr-TR" sz="3600" b="1" cap="none" dirty="0" smtClean="0">
                <a:solidFill>
                  <a:srgbClr val="C00000"/>
                </a:solidFill>
              </a:rPr>
              <a:t>Sosyal </a:t>
            </a:r>
            <a:r>
              <a:rPr lang="tr-TR" sz="3600" b="1" cap="none" dirty="0">
                <a:solidFill>
                  <a:srgbClr val="C00000"/>
                </a:solidFill>
              </a:rPr>
              <a:t>Kaygı Bozukluğunun Tedavi </a:t>
            </a:r>
            <a:r>
              <a:rPr lang="tr-TR" sz="3600" b="1" cap="none" dirty="0" smtClean="0">
                <a:solidFill>
                  <a:srgbClr val="C00000"/>
                </a:solidFill>
              </a:rPr>
              <a:t>Süreci:</a:t>
            </a:r>
          </a:p>
          <a:p>
            <a:pPr marL="0" indent="0">
              <a:buNone/>
            </a:pPr>
            <a:r>
              <a:rPr lang="tr-TR" sz="2800" b="1" cap="none" dirty="0" smtClean="0"/>
              <a:t> </a:t>
            </a:r>
            <a:r>
              <a:rPr lang="tr-TR" sz="3600" b="1" cap="none" dirty="0" smtClean="0">
                <a:latin typeface="Arial Narrow" pitchFamily="34" charset="0"/>
              </a:rPr>
              <a:t>Tedavi </a:t>
            </a:r>
            <a:r>
              <a:rPr lang="tr-TR" sz="3600" b="1" cap="none" dirty="0">
                <a:latin typeface="Arial Narrow" pitchFamily="34" charset="0"/>
              </a:rPr>
              <a:t>için öncelikle bu durumun bir hastalık olduğu </a:t>
            </a:r>
            <a:r>
              <a:rPr lang="tr-TR" sz="3600" b="1" cap="none" dirty="0" smtClean="0">
                <a:latin typeface="Arial Narrow" pitchFamily="34" charset="0"/>
              </a:rPr>
              <a:t>ve</a:t>
            </a:r>
          </a:p>
          <a:p>
            <a:pPr marL="0" indent="0">
              <a:buNone/>
            </a:pPr>
            <a:r>
              <a:rPr lang="tr-TR" sz="3600" b="1" cap="none" dirty="0" smtClean="0">
                <a:latin typeface="Arial Narrow" pitchFamily="34" charset="0"/>
              </a:rPr>
              <a:t> </a:t>
            </a:r>
            <a:r>
              <a:rPr lang="tr-TR" sz="3600" b="1" cap="none" dirty="0">
                <a:latin typeface="Arial Narrow" pitchFamily="34" charset="0"/>
              </a:rPr>
              <a:t>tedavi </a:t>
            </a:r>
            <a:r>
              <a:rPr lang="tr-TR" sz="3600" b="1" cap="none" dirty="0" smtClean="0">
                <a:latin typeface="Arial Narrow" pitchFamily="34" charset="0"/>
              </a:rPr>
              <a:t>edilebileceği </a:t>
            </a:r>
            <a:r>
              <a:rPr lang="tr-TR" sz="3600" b="1" cap="none" dirty="0">
                <a:latin typeface="Arial Narrow" pitchFamily="34" charset="0"/>
              </a:rPr>
              <a:t>kabul </a:t>
            </a:r>
            <a:r>
              <a:rPr lang="tr-TR" sz="3600" b="1" cap="none" dirty="0" smtClean="0">
                <a:latin typeface="Arial Narrow" pitchFamily="34" charset="0"/>
              </a:rPr>
              <a:t>edilmelidir.</a:t>
            </a:r>
          </a:p>
          <a:p>
            <a:pPr marL="0" indent="0">
              <a:buNone/>
            </a:pPr>
            <a:r>
              <a:rPr lang="tr-TR" sz="3600" b="1" cap="none" dirty="0" smtClean="0">
                <a:latin typeface="Arial Narrow" pitchFamily="34" charset="0"/>
              </a:rPr>
              <a:t> Sosyal </a:t>
            </a:r>
            <a:r>
              <a:rPr lang="tr-TR" sz="3600" b="1" cap="none" dirty="0">
                <a:latin typeface="Arial Narrow" pitchFamily="34" charset="0"/>
              </a:rPr>
              <a:t>fobinin tedavisinde bilişsel-davranışçı </a:t>
            </a:r>
            <a:r>
              <a:rPr lang="tr-TR" sz="3600" b="1" cap="none" dirty="0" smtClean="0">
                <a:latin typeface="Arial Narrow" pitchFamily="34" charset="0"/>
              </a:rPr>
              <a:t>terapinin</a:t>
            </a:r>
          </a:p>
          <a:p>
            <a:pPr marL="0" indent="0">
              <a:buNone/>
            </a:pPr>
            <a:r>
              <a:rPr lang="tr-TR" sz="3600" b="1" cap="none" dirty="0" smtClean="0">
                <a:latin typeface="Arial Narrow" pitchFamily="34" charset="0"/>
              </a:rPr>
              <a:t> </a:t>
            </a:r>
            <a:r>
              <a:rPr lang="tr-TR" sz="3600" b="1" cap="none" dirty="0">
                <a:latin typeface="Arial Narrow" pitchFamily="34" charset="0"/>
              </a:rPr>
              <a:t>en etkili yöntem olduğu </a:t>
            </a:r>
            <a:r>
              <a:rPr lang="tr-TR" sz="3600" b="1" cap="none" dirty="0" smtClean="0">
                <a:latin typeface="Arial Narrow" pitchFamily="34" charset="0"/>
              </a:rPr>
              <a:t>görülmüştür.</a:t>
            </a:r>
            <a:endParaRPr lang="tr-TR" sz="2800" b="1" cap="none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tr-TR" sz="2800" b="1" cap="none" dirty="0" smtClean="0">
              <a:latin typeface="Arial Narrow" pitchFamily="34" charset="0"/>
            </a:endParaRPr>
          </a:p>
          <a:p>
            <a:pPr marL="0" indent="0" algn="r">
              <a:buNone/>
            </a:pPr>
            <a:r>
              <a:rPr lang="tr-TR" sz="3600" b="1" cap="none" dirty="0" smtClean="0">
                <a:latin typeface="Arial Narrow" pitchFamily="34" charset="0"/>
              </a:rPr>
              <a:t> </a:t>
            </a:r>
            <a:r>
              <a:rPr lang="tr-TR" sz="3600" b="1" cap="none" dirty="0">
                <a:latin typeface="Arial Narrow" pitchFamily="34" charset="0"/>
              </a:rPr>
              <a:t>Sistematik duyarsızlaştırma ve maruz </a:t>
            </a:r>
            <a:r>
              <a:rPr lang="tr-TR" sz="3600" b="1" cap="none" dirty="0" smtClean="0">
                <a:latin typeface="Arial Narrow" pitchFamily="34" charset="0"/>
              </a:rPr>
              <a:t>bırakma</a:t>
            </a:r>
          </a:p>
          <a:p>
            <a:pPr marL="0" indent="0" algn="r">
              <a:buNone/>
            </a:pPr>
            <a:r>
              <a:rPr lang="tr-TR" sz="3600" b="1" cap="none" dirty="0" smtClean="0">
                <a:latin typeface="Arial Narrow" pitchFamily="34" charset="0"/>
              </a:rPr>
              <a:t>en </a:t>
            </a:r>
            <a:r>
              <a:rPr lang="tr-TR" sz="3600" b="1" cap="none" dirty="0">
                <a:latin typeface="Arial Narrow" pitchFamily="34" charset="0"/>
              </a:rPr>
              <a:t>sık kullanılan yöntemlerdir</a:t>
            </a:r>
            <a:r>
              <a:rPr lang="tr-TR" sz="3600" b="1" cap="none" dirty="0" smtClean="0">
                <a:latin typeface="Arial Narrow" pitchFamily="34" charset="0"/>
              </a:rPr>
              <a:t>.</a:t>
            </a:r>
          </a:p>
          <a:p>
            <a:pPr marL="0" indent="0" algn="r">
              <a:buNone/>
            </a:pPr>
            <a:r>
              <a:rPr lang="tr-TR" sz="3600" b="1" cap="none" dirty="0" smtClean="0">
                <a:latin typeface="Arial Narrow" pitchFamily="34" charset="0"/>
              </a:rPr>
              <a:t>  Kişinin </a:t>
            </a:r>
            <a:r>
              <a:rPr lang="tr-TR" sz="3600" b="1" cap="none" dirty="0">
                <a:latin typeface="Arial Narrow" pitchFamily="34" charset="0"/>
              </a:rPr>
              <a:t>öncelikle terapistin kontrolü </a:t>
            </a:r>
            <a:r>
              <a:rPr lang="tr-TR" sz="3600" b="1" cap="none" dirty="0" smtClean="0">
                <a:latin typeface="Arial Narrow" pitchFamily="34" charset="0"/>
              </a:rPr>
              <a:t>altında</a:t>
            </a:r>
          </a:p>
          <a:p>
            <a:pPr marL="0" indent="0" algn="r">
              <a:buNone/>
            </a:pPr>
            <a:r>
              <a:rPr lang="tr-TR" sz="3600" b="1" cap="none" dirty="0" smtClean="0">
                <a:latin typeface="Arial Narrow" pitchFamily="34" charset="0"/>
              </a:rPr>
              <a:t> </a:t>
            </a:r>
            <a:r>
              <a:rPr lang="tr-TR" sz="3600" b="1" cap="none" dirty="0">
                <a:latin typeface="Arial Narrow" pitchFamily="34" charset="0"/>
              </a:rPr>
              <a:t>aşamalı bir şekilde korktuğu durumlarla yüzleşmesi sağlanır</a:t>
            </a:r>
            <a:r>
              <a:rPr lang="tr-TR" sz="3600" b="1" cap="none" dirty="0" smtClean="0">
                <a:latin typeface="Arial Narrow" pitchFamily="34" charset="0"/>
              </a:rPr>
              <a:t>.</a:t>
            </a:r>
          </a:p>
          <a:p>
            <a:pPr marL="0" indent="0" algn="r">
              <a:buNone/>
            </a:pPr>
            <a:r>
              <a:rPr lang="tr-TR" sz="3600" b="1" cap="none" dirty="0" smtClean="0">
                <a:latin typeface="Arial Narrow" pitchFamily="34" charset="0"/>
              </a:rPr>
              <a:t> </a:t>
            </a:r>
            <a:r>
              <a:rPr lang="tr-TR" sz="3600" b="1" cap="none" dirty="0">
                <a:latin typeface="Arial Narrow" pitchFamily="34" charset="0"/>
              </a:rPr>
              <a:t>Halka açık sosyal ortamlardan önce rol oynama </a:t>
            </a:r>
            <a:r>
              <a:rPr lang="tr-TR" sz="3600" b="1" cap="none" dirty="0" smtClean="0">
                <a:latin typeface="Arial Narrow" pitchFamily="34" charset="0"/>
              </a:rPr>
              <a:t>yoluyla</a:t>
            </a:r>
          </a:p>
          <a:p>
            <a:pPr marL="0" indent="0" algn="r">
              <a:buNone/>
            </a:pPr>
            <a:r>
              <a:rPr lang="tr-TR" sz="3600" b="1" cap="none" dirty="0" smtClean="0">
                <a:latin typeface="Arial Narrow" pitchFamily="34" charset="0"/>
              </a:rPr>
              <a:t> </a:t>
            </a:r>
            <a:r>
              <a:rPr lang="tr-TR" sz="3600" b="1" cap="none" dirty="0">
                <a:latin typeface="Arial Narrow" pitchFamily="34" charset="0"/>
              </a:rPr>
              <a:t>veya küçük terapi gruplarında uygulamaya </a:t>
            </a:r>
            <a:r>
              <a:rPr lang="tr-TR" sz="3600" b="1" cap="none" dirty="0" smtClean="0">
                <a:latin typeface="Arial Narrow" pitchFamily="34" charset="0"/>
              </a:rPr>
              <a:t>başlanır.</a:t>
            </a:r>
            <a:endParaRPr lang="tr-TR" sz="3600" b="1" cap="none" dirty="0">
              <a:latin typeface="Arial Narrow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198"/>
            <a:ext cx="3023420" cy="4114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301" y="0"/>
            <a:ext cx="3460699" cy="3126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600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1"/>
            <a:ext cx="12191999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cap="none" dirty="0">
                <a:latin typeface="Arial Narrow" pitchFamily="34" charset="0"/>
              </a:rPr>
              <a:t>Sosyal fobi tedavisinde sanal gerçekliği </a:t>
            </a:r>
            <a:endParaRPr lang="tr-TR" sz="2800" b="1" cap="none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tr-TR" sz="2800" b="1" cap="none" dirty="0" smtClean="0">
                <a:latin typeface="Arial Narrow" pitchFamily="34" charset="0"/>
              </a:rPr>
              <a:t>kullanan </a:t>
            </a:r>
            <a:r>
              <a:rPr lang="tr-TR" sz="2800" b="1" cap="none" dirty="0">
                <a:latin typeface="Arial Narrow" pitchFamily="34" charset="0"/>
              </a:rPr>
              <a:t>maruz bırakmanın da oldukça etkili ve </a:t>
            </a:r>
            <a:endParaRPr lang="tr-TR" sz="2800" b="1" cap="none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tr-TR" sz="2800" b="1" cap="none" dirty="0" smtClean="0">
                <a:latin typeface="Arial Narrow" pitchFamily="34" charset="0"/>
              </a:rPr>
              <a:t>kalıcı bir </a:t>
            </a:r>
            <a:r>
              <a:rPr lang="tr-TR" sz="2800" b="1" cap="none" dirty="0">
                <a:latin typeface="Arial Narrow" pitchFamily="34" charset="0"/>
              </a:rPr>
              <a:t>iyileşme sağladığı </a:t>
            </a:r>
            <a:r>
              <a:rPr lang="tr-TR" sz="2800" b="1" cap="none" dirty="0" smtClean="0">
                <a:latin typeface="Arial Narrow" pitchFamily="34" charset="0"/>
              </a:rPr>
              <a:t>görülmüştür.</a:t>
            </a:r>
          </a:p>
          <a:p>
            <a:pPr marL="0" indent="0">
              <a:buNone/>
            </a:pPr>
            <a:r>
              <a:rPr lang="tr-TR" sz="2800" b="1" cap="none" dirty="0" smtClean="0">
                <a:latin typeface="Arial Narrow" pitchFamily="34" charset="0"/>
              </a:rPr>
              <a:t>Bu süreçte </a:t>
            </a:r>
            <a:r>
              <a:rPr lang="tr-TR" sz="2800" b="1" cap="none" dirty="0">
                <a:latin typeface="Arial Narrow" pitchFamily="34" charset="0"/>
              </a:rPr>
              <a:t>kişiye sosyal beceri eğitimi de </a:t>
            </a:r>
            <a:r>
              <a:rPr lang="tr-TR" sz="2800" b="1" cap="none" dirty="0" smtClean="0">
                <a:latin typeface="Arial Narrow" pitchFamily="34" charset="0"/>
              </a:rPr>
              <a:t>verilerek</a:t>
            </a:r>
          </a:p>
          <a:p>
            <a:pPr marL="0" indent="0">
              <a:buNone/>
            </a:pPr>
            <a:r>
              <a:rPr lang="tr-TR" sz="2800" b="1" cap="none" dirty="0" smtClean="0">
                <a:latin typeface="Arial Narrow" pitchFamily="34" charset="0"/>
              </a:rPr>
              <a:t>girdiği </a:t>
            </a:r>
            <a:r>
              <a:rPr lang="tr-TR" sz="2800" b="1" cap="none" dirty="0">
                <a:latin typeface="Arial Narrow" pitchFamily="34" charset="0"/>
              </a:rPr>
              <a:t>sosyal ortamlarda nasıl davranacağı konusunda kişiye yardımcı olunur</a:t>
            </a:r>
            <a:r>
              <a:rPr lang="tr-TR" sz="2800" b="1" cap="none" dirty="0" smtClean="0">
                <a:latin typeface="Arial Narrow" pitchFamily="34" charset="0"/>
              </a:rPr>
              <a:t>.</a:t>
            </a:r>
          </a:p>
          <a:p>
            <a:pPr marL="0" indent="0" algn="r">
              <a:buNone/>
            </a:pPr>
            <a:endParaRPr lang="tr-TR" sz="2800" b="1" cap="none" dirty="0">
              <a:latin typeface="Arial Narrow" pitchFamily="34" charset="0"/>
            </a:endParaRPr>
          </a:p>
          <a:p>
            <a:pPr marL="0" indent="0" algn="r">
              <a:buNone/>
            </a:pPr>
            <a:endParaRPr lang="tr-TR" sz="2800" b="1" cap="none" dirty="0" smtClean="0">
              <a:latin typeface="Arial Narrow" pitchFamily="34" charset="0"/>
            </a:endParaRPr>
          </a:p>
          <a:p>
            <a:pPr marL="0" indent="0" algn="r">
              <a:buNone/>
            </a:pPr>
            <a:r>
              <a:rPr lang="tr-TR" sz="2800" b="1" cap="none" dirty="0" smtClean="0">
                <a:latin typeface="Arial Narrow" pitchFamily="34" charset="0"/>
              </a:rPr>
              <a:t> </a:t>
            </a:r>
            <a:r>
              <a:rPr lang="tr-TR" sz="2800" b="1" cap="none" dirty="0">
                <a:latin typeface="Arial Narrow" pitchFamily="34" charset="0"/>
              </a:rPr>
              <a:t>İlaç tedavisi tek başına etkili olmamakla birlikte, </a:t>
            </a:r>
            <a:endParaRPr lang="tr-TR" sz="2800" b="1" cap="none" dirty="0" smtClean="0">
              <a:latin typeface="Arial Narrow" pitchFamily="34" charset="0"/>
            </a:endParaRPr>
          </a:p>
          <a:p>
            <a:pPr marL="0" indent="0" algn="r">
              <a:buNone/>
            </a:pPr>
            <a:r>
              <a:rPr lang="tr-TR" sz="2800" b="1" cap="none" dirty="0" smtClean="0">
                <a:latin typeface="Arial Narrow" pitchFamily="34" charset="0"/>
              </a:rPr>
              <a:t>bazı </a:t>
            </a:r>
            <a:r>
              <a:rPr lang="tr-TR" sz="2800" b="1" cap="none" dirty="0">
                <a:latin typeface="Arial Narrow" pitchFamily="34" charset="0"/>
              </a:rPr>
              <a:t>kişilerde </a:t>
            </a:r>
            <a:r>
              <a:rPr lang="tr-TR" sz="2800" b="1" cap="none" dirty="0" smtClean="0">
                <a:latin typeface="Arial Narrow" pitchFamily="34" charset="0"/>
              </a:rPr>
              <a:t>psikoterapiyle birlikte etkili </a:t>
            </a:r>
            <a:r>
              <a:rPr lang="tr-TR" sz="2800" b="1" cap="none" dirty="0">
                <a:latin typeface="Arial Narrow" pitchFamily="34" charset="0"/>
              </a:rPr>
              <a:t>olabilmektedir</a:t>
            </a:r>
            <a:r>
              <a:rPr lang="tr-TR" sz="2800" b="1" cap="none" dirty="0" smtClean="0">
                <a:latin typeface="Arial Narrow" pitchFamily="34" charset="0"/>
              </a:rPr>
              <a:t>.</a:t>
            </a:r>
          </a:p>
          <a:p>
            <a:endParaRPr lang="tr-TR" sz="2800" b="1" cap="none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52" y="0"/>
            <a:ext cx="4434348" cy="2698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06877"/>
            <a:ext cx="3687098" cy="3451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05566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800" b="1" cap="none" dirty="0" smtClean="0"/>
          </a:p>
          <a:p>
            <a:pPr marL="0" indent="0">
              <a:buNone/>
            </a:pPr>
            <a:r>
              <a:rPr lang="tr-TR" sz="2800" b="1" cap="none" dirty="0" smtClean="0">
                <a:latin typeface="Arial Narrow" pitchFamily="34" charset="0"/>
              </a:rPr>
              <a:t>Sosyal </a:t>
            </a:r>
            <a:r>
              <a:rPr lang="tr-TR" sz="2800" b="1" cap="none" dirty="0">
                <a:latin typeface="Arial Narrow" pitchFamily="34" charset="0"/>
              </a:rPr>
              <a:t>fobi yaşayan kişinin yakınları olarak bu </a:t>
            </a:r>
            <a:r>
              <a:rPr lang="tr-TR" sz="2800" b="1" cap="none" dirty="0" smtClean="0">
                <a:latin typeface="Arial Narrow" pitchFamily="34" charset="0"/>
              </a:rPr>
              <a:t>süreçte</a:t>
            </a:r>
          </a:p>
          <a:p>
            <a:pPr marL="0" indent="0">
              <a:buNone/>
            </a:pPr>
            <a:r>
              <a:rPr lang="tr-TR" sz="2800" b="1" cap="none" dirty="0" smtClean="0">
                <a:latin typeface="Arial Narrow" pitchFamily="34" charset="0"/>
              </a:rPr>
              <a:t> </a:t>
            </a:r>
            <a:r>
              <a:rPr lang="tr-TR" sz="2800" b="1" cap="none" dirty="0">
                <a:latin typeface="Arial Narrow" pitchFamily="34" charset="0"/>
              </a:rPr>
              <a:t>onun yanında olmak</a:t>
            </a:r>
            <a:r>
              <a:rPr lang="tr-TR" sz="2800" b="1" cap="none" dirty="0" smtClean="0">
                <a:latin typeface="Arial Narrow" pitchFamily="34" charset="0"/>
              </a:rPr>
              <a:t>, </a:t>
            </a:r>
            <a:r>
              <a:rPr lang="tr-TR" sz="2800" b="1" cap="none" dirty="0">
                <a:latin typeface="Arial Narrow" pitchFamily="34" charset="0"/>
              </a:rPr>
              <a:t>onu destelemek ve tedavi için </a:t>
            </a:r>
          </a:p>
          <a:p>
            <a:pPr marL="0" indent="0">
              <a:buNone/>
            </a:pPr>
            <a:r>
              <a:rPr lang="tr-TR" sz="2800" b="1" cap="none" dirty="0" smtClean="0">
                <a:latin typeface="Arial Narrow" pitchFamily="34" charset="0"/>
              </a:rPr>
              <a:t>onu </a:t>
            </a:r>
            <a:r>
              <a:rPr lang="tr-TR" sz="2800" b="1" cap="none" dirty="0">
                <a:latin typeface="Arial Narrow" pitchFamily="34" charset="0"/>
              </a:rPr>
              <a:t>cesaretlendirmek de faydalı olacaktır</a:t>
            </a:r>
            <a:r>
              <a:rPr lang="tr-TR" sz="2800" b="1" cap="none" dirty="0" smtClean="0">
                <a:latin typeface="Arial Narrow" pitchFamily="34" charset="0"/>
              </a:rPr>
              <a:t>.</a:t>
            </a:r>
          </a:p>
          <a:p>
            <a:pPr marL="0" indent="0">
              <a:buNone/>
            </a:pPr>
            <a:r>
              <a:rPr lang="tr-TR" sz="2800" b="1" cap="none" dirty="0" smtClean="0">
                <a:latin typeface="Arial Narrow" pitchFamily="34" charset="0"/>
              </a:rPr>
              <a:t> </a:t>
            </a:r>
            <a:r>
              <a:rPr lang="tr-TR" sz="2800" b="1" cap="none" dirty="0">
                <a:latin typeface="Arial Narrow" pitchFamily="34" charset="0"/>
              </a:rPr>
              <a:t>Tedavi olmaktan </a:t>
            </a:r>
            <a:r>
              <a:rPr lang="tr-TR" sz="2800" b="1" cap="none" dirty="0" smtClean="0">
                <a:latin typeface="Arial Narrow" pitchFamily="34" charset="0"/>
              </a:rPr>
              <a:t>çekiniyorsa ya da etkili </a:t>
            </a:r>
            <a:r>
              <a:rPr lang="tr-TR" sz="2800" b="1" cap="none" dirty="0">
                <a:latin typeface="Arial Narrow" pitchFamily="34" charset="0"/>
              </a:rPr>
              <a:t>olmayacağını </a:t>
            </a:r>
            <a:endParaRPr lang="tr-TR" sz="2800" b="1" cap="none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tr-TR" sz="2800" b="1" cap="none" dirty="0" smtClean="0">
                <a:latin typeface="Arial Narrow" pitchFamily="34" charset="0"/>
              </a:rPr>
              <a:t>düşünüyorsa, daha önce </a:t>
            </a:r>
            <a:r>
              <a:rPr lang="tr-TR" sz="2800" b="1" cap="none" dirty="0">
                <a:latin typeface="Arial Narrow" pitchFamily="34" charset="0"/>
              </a:rPr>
              <a:t>tedavi olan kişilerden örnekler </a:t>
            </a:r>
            <a:endParaRPr lang="tr-TR" sz="2800" b="1" cap="none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tr-TR" sz="2800" b="1" cap="none" dirty="0">
                <a:latin typeface="Arial Narrow" pitchFamily="34" charset="0"/>
              </a:rPr>
              <a:t>v</a:t>
            </a:r>
            <a:r>
              <a:rPr lang="tr-TR" sz="2800" b="1" cap="none" dirty="0" smtClean="0">
                <a:latin typeface="Arial Narrow" pitchFamily="34" charset="0"/>
              </a:rPr>
              <a:t>ererek yüreklendirmek önemlidir.</a:t>
            </a:r>
            <a:endParaRPr lang="tr-TR" sz="2800" b="1" cap="none" dirty="0">
              <a:latin typeface="Arial Narrow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65" y="0"/>
            <a:ext cx="3637935" cy="68580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6026"/>
            <a:ext cx="2934930" cy="2521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53489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17987" y="103239"/>
            <a:ext cx="12074013" cy="6754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cap="none" dirty="0" smtClean="0"/>
              <a:t>  KAYNAKÇA</a:t>
            </a:r>
            <a:r>
              <a:rPr lang="tr-TR" sz="2800" b="1" cap="none" dirty="0"/>
              <a:t>:</a:t>
            </a:r>
          </a:p>
          <a:p>
            <a:endParaRPr lang="tr-TR" sz="2800" b="1" cap="none" dirty="0"/>
          </a:p>
          <a:p>
            <a:pPr marL="0" indent="0">
              <a:buNone/>
            </a:pPr>
            <a:r>
              <a:rPr lang="tr-TR" sz="2400" cap="none" dirty="0" smtClean="0"/>
              <a:t>  https</a:t>
            </a:r>
            <a:r>
              <a:rPr lang="tr-TR" sz="2400" cap="none" dirty="0"/>
              <a:t>://kaynakpsikoterapi.com/sosyal_fobi_sosyal_kaygi_bozuklugu/</a:t>
            </a:r>
          </a:p>
          <a:p>
            <a:pPr marL="0" indent="0">
              <a:buNone/>
            </a:pPr>
            <a:r>
              <a:rPr lang="tr-TR" sz="2400" cap="none" dirty="0" smtClean="0"/>
              <a:t>  https</a:t>
            </a:r>
            <a:r>
              <a:rPr lang="tr-TR" sz="2400" cap="none" dirty="0"/>
              <a:t>://psikolig.com/sosyal-fobi/</a:t>
            </a:r>
          </a:p>
          <a:p>
            <a:pPr marL="0" indent="0">
              <a:buNone/>
            </a:pPr>
            <a:r>
              <a:rPr lang="tr-TR" sz="2400" cap="none" dirty="0" smtClean="0"/>
              <a:t>  </a:t>
            </a:r>
            <a:r>
              <a:rPr lang="tr-TR" sz="2400" cap="none" dirty="0" err="1" smtClean="0"/>
              <a:t>Özdikmenli</a:t>
            </a:r>
            <a:r>
              <a:rPr lang="tr-TR" sz="2400" cap="none" dirty="0" smtClean="0"/>
              <a:t> </a:t>
            </a:r>
            <a:r>
              <a:rPr lang="tr-TR" sz="2400" cap="none" dirty="0" err="1"/>
              <a:t>Demir,G</a:t>
            </a:r>
            <a:r>
              <a:rPr lang="tr-TR" sz="2400" cap="none" dirty="0"/>
              <a:t>.(2009). Sosyal </a:t>
            </a:r>
            <a:r>
              <a:rPr lang="tr-TR" sz="2400" cap="none" dirty="0" smtClean="0"/>
              <a:t>Fobinin Etiyolojisinin İncelenmesi Amacıyla Gerçekleştirilen Araştırmalara Genel Bir Bakış</a:t>
            </a:r>
            <a:r>
              <a:rPr lang="tr-TR" sz="2400" cap="none" dirty="0"/>
              <a:t>. Akademik incelemeler,4(1),s.102-123</a:t>
            </a:r>
          </a:p>
          <a:p>
            <a:pPr marL="0" indent="0">
              <a:buNone/>
            </a:pPr>
            <a:r>
              <a:rPr lang="tr-TR" sz="2400" cap="none" dirty="0" smtClean="0"/>
              <a:t>  </a:t>
            </a:r>
            <a:r>
              <a:rPr lang="tr-TR" sz="2400" cap="none" dirty="0" err="1" smtClean="0"/>
              <a:t>Dilbaz,N</a:t>
            </a:r>
            <a:r>
              <a:rPr lang="tr-TR" sz="2400" cap="none" dirty="0"/>
              <a:t>.(1997).Sosyal Fobi. Psikiyatri Dünyası1:18-24</a:t>
            </a:r>
          </a:p>
          <a:p>
            <a:pPr marL="0" indent="0">
              <a:buNone/>
            </a:pPr>
            <a:r>
              <a:rPr lang="tr-TR" sz="2400" cap="none" dirty="0" smtClean="0"/>
              <a:t>  Kring,A.M</a:t>
            </a:r>
            <a:r>
              <a:rPr lang="tr-TR" sz="2400" cap="none" dirty="0"/>
              <a:t>.,Johnson,S.L.,</a:t>
            </a:r>
            <a:r>
              <a:rPr lang="tr-TR" sz="2400" cap="none" dirty="0" err="1"/>
              <a:t>Davison,G.Neale,J</a:t>
            </a:r>
            <a:r>
              <a:rPr lang="tr-TR" sz="2400" cap="none" dirty="0"/>
              <a:t>.(2017).Anormal Psikoloji.(</a:t>
            </a:r>
            <a:r>
              <a:rPr lang="tr-TR" sz="2400" cap="none" dirty="0" err="1"/>
              <a:t>M.Şahin,Çev</a:t>
            </a:r>
            <a:r>
              <a:rPr lang="tr-TR" sz="2400" cap="none" dirty="0"/>
              <a:t>.).Ankara: Nobel </a:t>
            </a:r>
            <a:r>
              <a:rPr lang="tr-TR" sz="2400" cap="none" dirty="0" smtClean="0"/>
              <a:t>  Akademik  </a:t>
            </a:r>
            <a:r>
              <a:rPr lang="tr-TR" sz="2400" cap="none" dirty="0"/>
              <a:t>Yayıncılık</a:t>
            </a:r>
          </a:p>
          <a:p>
            <a:endParaRPr lang="tr-TR" sz="2800" cap="none" dirty="0"/>
          </a:p>
        </p:txBody>
      </p:sp>
    </p:spTree>
    <p:extLst>
      <p:ext uri="{BB962C8B-B14F-4D97-AF65-F5344CB8AC3E}">
        <p14:creationId xmlns="" xmlns:p14="http://schemas.microsoft.com/office/powerpoint/2010/main" val="848280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-27709" y="1371600"/>
            <a:ext cx="8742217" cy="706582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SOSYAL KAYGI BOZUKLUĞU(SOSYAL FOBİ) NEDİR?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3"/>
          </p:nvPr>
        </p:nvSpPr>
        <p:spPr>
          <a:xfrm>
            <a:off x="0" y="1898073"/>
            <a:ext cx="12095018" cy="49599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 algn="just">
              <a:buNone/>
            </a:pPr>
            <a:r>
              <a:rPr lang="tr-TR" sz="32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S</a:t>
            </a:r>
            <a:r>
              <a:rPr lang="tr-TR" sz="32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osyal kaygı bozukluğu(sosyal fobi), </a:t>
            </a:r>
          </a:p>
          <a:p>
            <a:pPr marL="0" indent="0" algn="just">
              <a:buNone/>
            </a:pPr>
            <a:r>
              <a:rPr lang="tr-TR" sz="32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kişinin toplum içindeki bireyler tarafından</a:t>
            </a:r>
          </a:p>
          <a:p>
            <a:pPr marL="0" indent="0" algn="just">
              <a:buNone/>
            </a:pPr>
            <a:r>
              <a:rPr lang="tr-TR" sz="32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 yargılanacağı ve olumsuz eleştirileceğine dair </a:t>
            </a:r>
          </a:p>
          <a:p>
            <a:pPr marL="0" indent="0" algn="just">
              <a:buNone/>
            </a:pPr>
            <a:r>
              <a:rPr lang="tr-TR" sz="32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duyduğu yoğun kaygı ve korku halidir. </a:t>
            </a:r>
          </a:p>
          <a:p>
            <a:pPr marL="0" indent="0">
              <a:buNone/>
            </a:pPr>
            <a:endParaRPr lang="tr-TR" sz="3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tr-TR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964" y="1"/>
            <a:ext cx="361603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448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b="1" dirty="0">
                <a:latin typeface="Arial Narrow" pitchFamily="34" charset="0"/>
              </a:rPr>
              <a:t>S</a:t>
            </a:r>
            <a:r>
              <a:rPr lang="tr-TR" sz="3200" b="1" cap="none" dirty="0" smtClean="0">
                <a:latin typeface="Arial Narrow" pitchFamily="34" charset="0"/>
              </a:rPr>
              <a:t>osyal fobisi olan kişiler, toplum içinde sergiledikleri </a:t>
            </a:r>
          </a:p>
          <a:p>
            <a:pPr marL="0" indent="0">
              <a:buNone/>
            </a:pPr>
            <a:r>
              <a:rPr lang="tr-TR" sz="3200" b="1" cap="none" dirty="0" smtClean="0">
                <a:latin typeface="Arial Narrow" pitchFamily="34" charset="0"/>
              </a:rPr>
              <a:t>tavır ve davranışların, söyledikleri sözlerin </a:t>
            </a:r>
          </a:p>
          <a:p>
            <a:pPr marL="0" indent="0">
              <a:buNone/>
            </a:pPr>
            <a:r>
              <a:rPr lang="tr-TR" sz="3200" b="1" cap="none" dirty="0" smtClean="0">
                <a:latin typeface="Arial Narrow" pitchFamily="34" charset="0"/>
              </a:rPr>
              <a:t>utanç verici olacağından endişelenirler.</a:t>
            </a:r>
          </a:p>
          <a:p>
            <a:pPr marL="0" indent="0">
              <a:buNone/>
            </a:pPr>
            <a:endParaRPr lang="tr-TR" sz="3200" b="1" cap="none" dirty="0" smtClean="0"/>
          </a:p>
          <a:p>
            <a:pPr marL="0" indent="0">
              <a:buNone/>
            </a:pPr>
            <a:endParaRPr lang="tr-TR" sz="3200" cap="none" dirty="0"/>
          </a:p>
          <a:p>
            <a:pPr marL="0" indent="0" algn="r">
              <a:buNone/>
            </a:pPr>
            <a:r>
              <a:rPr lang="tr-TR" sz="3200" b="1" cap="none" dirty="0" smtClean="0"/>
              <a:t>                                          </a:t>
            </a:r>
            <a:r>
              <a:rPr lang="tr-TR" sz="3200" b="1" cap="none" dirty="0" smtClean="0">
                <a:latin typeface="Arial Narrow" pitchFamily="34" charset="0"/>
              </a:rPr>
              <a:t>Hata yaparak insanlara rezil olmaktan,   başkalarının gözünde beceriksiz, güçsüz, </a:t>
            </a:r>
          </a:p>
          <a:p>
            <a:pPr marL="0" indent="0" algn="r">
              <a:buNone/>
            </a:pPr>
            <a:r>
              <a:rPr lang="tr-TR" sz="3200" b="1" cap="none" dirty="0" smtClean="0">
                <a:latin typeface="Arial Narrow" pitchFamily="34" charset="0"/>
              </a:rPr>
              <a:t> aptal görünmekten aşırı derecede korkarlar.</a:t>
            </a:r>
            <a:endParaRPr lang="tr-TR" sz="3200" b="1" cap="none" dirty="0">
              <a:latin typeface="Arial Narrow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07673"/>
            <a:ext cx="4752109" cy="4426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09" y="0"/>
            <a:ext cx="3325091" cy="354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761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sz="quarter" idx="13"/>
          </p:nvPr>
        </p:nvSpPr>
        <p:spPr>
          <a:xfrm>
            <a:off x="0" y="0"/>
            <a:ext cx="12233564" cy="7148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Bu  kişiler</a:t>
            </a:r>
          </a:p>
          <a:p>
            <a:pPr marL="0" indent="0">
              <a:buNone/>
            </a:pPr>
            <a:r>
              <a:rPr lang="tr-TR" sz="32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 toplum içinde yanlış bir şey yapıp</a:t>
            </a:r>
          </a:p>
          <a:p>
            <a:pPr marL="0" indent="0">
              <a:buNone/>
            </a:pPr>
            <a:r>
              <a:rPr lang="tr-TR" sz="32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 mahcup olacaklarını düşündüklerinden </a:t>
            </a:r>
          </a:p>
          <a:p>
            <a:pPr marL="0" indent="0">
              <a:buNone/>
            </a:pPr>
            <a:r>
              <a:rPr lang="tr-TR" sz="32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bu gibi durumlardan kaçınmaya çalışırlar</a:t>
            </a:r>
            <a:r>
              <a:rPr lang="tr-TR" sz="3200" b="1" dirty="0" smtClean="0">
                <a:solidFill>
                  <a:schemeClr val="tx1"/>
                </a:solidFill>
              </a:rPr>
              <a:t>.</a:t>
            </a:r>
          </a:p>
          <a:p>
            <a:pPr marL="0" indent="0" algn="r">
              <a:buNone/>
            </a:pPr>
            <a:r>
              <a:rPr lang="tr-TR" sz="2800" b="1" dirty="0" smtClean="0">
                <a:solidFill>
                  <a:schemeClr val="tx1"/>
                </a:solidFill>
              </a:rPr>
              <a:t>                                                      </a:t>
            </a:r>
          </a:p>
          <a:p>
            <a:pPr marL="0" indent="0" algn="r">
              <a:buNone/>
            </a:pPr>
            <a:r>
              <a:rPr lang="tr-TR" sz="32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Toplum içinde aktif bir konumda </a:t>
            </a:r>
          </a:p>
          <a:p>
            <a:pPr marL="0" indent="0" algn="r">
              <a:buNone/>
            </a:pPr>
            <a:r>
              <a:rPr lang="tr-TR" sz="32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  olmasalar da   kendilerini ayrıntılı              </a:t>
            </a:r>
          </a:p>
          <a:p>
            <a:pPr marL="0" indent="0" algn="r">
              <a:buNone/>
            </a:pPr>
            <a:r>
              <a:rPr lang="tr-TR" sz="32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bir gözlem altında hissederler.</a:t>
            </a:r>
          </a:p>
          <a:p>
            <a:pPr marL="0" indent="0" algn="r">
              <a:buNone/>
            </a:pPr>
            <a:endParaRPr lang="tr-TR" sz="3200" b="1" cap="non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sz="2800" b="1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90" y="0"/>
            <a:ext cx="5056910" cy="3402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6656"/>
            <a:ext cx="5734050" cy="3821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933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5"/>
          <p:cNvSpPr>
            <a:spLocks noGrp="1"/>
          </p:cNvSpPr>
          <p:nvPr>
            <p:ph type="title"/>
          </p:nvPr>
        </p:nvSpPr>
        <p:spPr>
          <a:xfrm>
            <a:off x="96981" y="318656"/>
            <a:ext cx="11181245" cy="775854"/>
          </a:xfrm>
        </p:spPr>
        <p:txBody>
          <a:bodyPr>
            <a:normAutofit/>
          </a:bodyPr>
          <a:lstStyle/>
          <a:p>
            <a:pPr algn="l"/>
            <a:r>
              <a:rPr lang="tr-TR" sz="2400" b="1" dirty="0" err="1" smtClean="0">
                <a:solidFill>
                  <a:srgbClr val="C00000"/>
                </a:solidFill>
              </a:rPr>
              <a:t>Liebowitz’e</a:t>
            </a:r>
            <a:r>
              <a:rPr lang="tr-TR" sz="2400" b="1" dirty="0" smtClean="0">
                <a:solidFill>
                  <a:srgbClr val="C00000"/>
                </a:solidFill>
              </a:rPr>
              <a:t> göre kaygı uyandıran durumlar: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7" name="Metin Yer Tutucusu 6"/>
          <p:cNvSpPr>
            <a:spLocks noGrp="1"/>
          </p:cNvSpPr>
          <p:nvPr>
            <p:ph sz="quarter" idx="13"/>
          </p:nvPr>
        </p:nvSpPr>
        <p:spPr>
          <a:xfrm>
            <a:off x="96981" y="1094510"/>
            <a:ext cx="12095018" cy="5763491"/>
          </a:xfrm>
        </p:spPr>
        <p:txBody>
          <a:bodyPr/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tr-TR" sz="2800" b="1" cap="none" dirty="0"/>
              <a:t>T</a:t>
            </a:r>
            <a:r>
              <a:rPr lang="tr-TR" sz="2800" b="1" cap="none" dirty="0" smtClean="0"/>
              <a:t>oplum içinde telefonla görüşme, yemek yeme içme,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tr-TR" sz="2800" b="1" dirty="0" smtClean="0"/>
              <a:t> </a:t>
            </a:r>
            <a:r>
              <a:rPr lang="tr-TR" sz="2800" b="1" cap="none" dirty="0"/>
              <a:t>İ</a:t>
            </a:r>
            <a:r>
              <a:rPr lang="tr-TR" sz="2800" b="1" cap="none" dirty="0" smtClean="0"/>
              <a:t>nsanlar önünde konuşma, rol yapma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tr-TR" sz="2800" b="1" cap="none" dirty="0" smtClean="0"/>
              <a:t>Başkaları izlerken çalışma, yazı yazma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tr-TR" sz="2800" b="1" cap="none" dirty="0" smtClean="0"/>
              <a:t>Çok iyi tanımadığı biriyle telefonda ve ya yüz yüze konuşma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tr-TR" sz="2800" b="1" cap="none" dirty="0" smtClean="0"/>
              <a:t>Birilerinin </a:t>
            </a:r>
            <a:r>
              <a:rPr lang="tr-TR" sz="2800" b="1" cap="none" dirty="0"/>
              <a:t>oturduğu odaya </a:t>
            </a:r>
            <a:r>
              <a:rPr lang="tr-TR" sz="2800" b="1" cap="none" dirty="0" smtClean="0"/>
              <a:t>girme, ilgi </a:t>
            </a:r>
            <a:r>
              <a:rPr lang="tr-TR" sz="2800" b="1" cap="none" dirty="0"/>
              <a:t>odağı </a:t>
            </a:r>
            <a:r>
              <a:rPr lang="tr-TR" sz="2800" b="1" cap="none" dirty="0" smtClean="0"/>
              <a:t>olma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2800" b="1" cap="none" dirty="0" smtClean="0"/>
              <a:t>Bir </a:t>
            </a:r>
            <a:r>
              <a:rPr lang="tr-TR" sz="2800" b="1" cap="none" dirty="0"/>
              <a:t>toplantıda hazırlıksız konuşma yapma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tr-TR" sz="2800" b="1" cap="none" dirty="0" smtClean="0"/>
              <a:t>Alınan </a:t>
            </a:r>
            <a:r>
              <a:rPr lang="tr-TR" sz="2800" b="1" cap="none" dirty="0"/>
              <a:t>bir </a:t>
            </a:r>
            <a:r>
              <a:rPr lang="tr-TR" sz="2800" b="1" cap="none" dirty="0" smtClean="0"/>
              <a:t>malı </a:t>
            </a:r>
            <a:r>
              <a:rPr lang="tr-TR" sz="2800" b="1" cap="none" dirty="0"/>
              <a:t>iade </a:t>
            </a:r>
            <a:r>
              <a:rPr lang="tr-TR" sz="2800" b="1" cap="none" dirty="0" smtClean="0"/>
              <a:t>etme, ısrarlı bir satıcıya karşı koyma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sz="2800" b="1" cap="none" dirty="0"/>
              <a:t>P</a:t>
            </a:r>
            <a:r>
              <a:rPr lang="tr-TR" sz="2800" b="1" cap="none" dirty="0" smtClean="0"/>
              <a:t>arti/davet verme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endParaRPr lang="tr-TR" b="1" dirty="0" smtClean="0"/>
          </a:p>
          <a:p>
            <a:pPr marL="285750" lvl="0" indent="-285750">
              <a:buFont typeface="Courier New" panose="02070309020205020404" pitchFamily="49" charset="0"/>
              <a:buChar char="o"/>
            </a:pPr>
            <a:endParaRPr lang="tr-TR" b="1" dirty="0"/>
          </a:p>
          <a:p>
            <a:endParaRPr lang="tr-TR" b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403" y="0"/>
            <a:ext cx="3816597" cy="3156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5" y="3602181"/>
            <a:ext cx="3370284" cy="3255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601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800" b="1" cap="none" dirty="0" smtClean="0"/>
          </a:p>
          <a:p>
            <a:pPr marL="0" indent="0">
              <a:buNone/>
            </a:pPr>
            <a:endParaRPr lang="tr-TR" sz="2800" b="1" cap="none" dirty="0" smtClean="0"/>
          </a:p>
          <a:p>
            <a:pPr marL="0" indent="0">
              <a:buNone/>
            </a:pPr>
            <a:r>
              <a:rPr lang="tr-TR" sz="2800" b="1" cap="none" dirty="0" smtClean="0"/>
              <a:t> </a:t>
            </a:r>
            <a:r>
              <a:rPr lang="tr-TR" sz="2800" b="1" cap="none" dirty="0" smtClean="0">
                <a:latin typeface="Arial Narrow" pitchFamily="34" charset="0"/>
              </a:rPr>
              <a:t>Yaşadığı yoğun kaygı ve korkunun </a:t>
            </a:r>
          </a:p>
          <a:p>
            <a:pPr marL="0" indent="0">
              <a:buNone/>
            </a:pPr>
            <a:r>
              <a:rPr lang="tr-TR" sz="2800" b="1" cap="none" dirty="0" smtClean="0">
                <a:latin typeface="Arial Narrow" pitchFamily="34" charset="0"/>
              </a:rPr>
              <a:t> aşırı ve yersiz olduğunu bilmesine rağmen </a:t>
            </a:r>
          </a:p>
          <a:p>
            <a:pPr marL="0" indent="0">
              <a:buNone/>
            </a:pPr>
            <a:r>
              <a:rPr lang="tr-TR" sz="2800" b="1" cap="none" dirty="0" smtClean="0">
                <a:latin typeface="Arial Narrow" pitchFamily="34" charset="0"/>
              </a:rPr>
              <a:t> durumun üstesinden gelmek kişi için oldukça zordur</a:t>
            </a:r>
            <a:r>
              <a:rPr lang="tr-TR" sz="2800" b="1" dirty="0" smtClean="0">
                <a:latin typeface="Arial Narrow" pitchFamily="34" charset="0"/>
              </a:rPr>
              <a:t>.</a:t>
            </a:r>
          </a:p>
          <a:p>
            <a:pPr marL="0" indent="0">
              <a:buNone/>
            </a:pPr>
            <a:endParaRPr lang="tr-TR" sz="2800" b="1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tr-TR" sz="2800" cap="none" dirty="0" smtClean="0">
                <a:latin typeface="Arial Narrow" pitchFamily="34" charset="0"/>
              </a:rPr>
              <a:t>                                                                  </a:t>
            </a:r>
            <a:r>
              <a:rPr lang="tr-TR" sz="2800" b="1" cap="none" dirty="0" smtClean="0">
                <a:latin typeface="Arial Narrow" pitchFamily="34" charset="0"/>
              </a:rPr>
              <a:t>Kaygı yaratan durumlarla karşılan</a:t>
            </a:r>
          </a:p>
          <a:p>
            <a:pPr marL="0" indent="0">
              <a:buNone/>
            </a:pPr>
            <a:r>
              <a:rPr lang="tr-TR" sz="2800" b="1" cap="none" dirty="0" smtClean="0">
                <a:latin typeface="Arial Narrow" pitchFamily="34" charset="0"/>
              </a:rPr>
              <a:t>                                                                     bireylerde bazı zihinsel, fiziksel ve</a:t>
            </a:r>
          </a:p>
          <a:p>
            <a:pPr marL="0" indent="0">
              <a:buNone/>
            </a:pPr>
            <a:r>
              <a:rPr lang="tr-TR" sz="2800" b="1" cap="none" dirty="0" smtClean="0">
                <a:latin typeface="Arial Narrow" pitchFamily="34" charset="0"/>
              </a:rPr>
              <a:t>                                                                     davranışsal belirtiler görülür.</a:t>
            </a:r>
            <a:endParaRPr lang="tr-TR" sz="2800" cap="none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tr-TR" sz="2800" cap="none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782" y="-2"/>
            <a:ext cx="4170218" cy="311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1965"/>
            <a:ext cx="4833257" cy="36160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79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pPr marL="0" indent="0">
              <a:buNone/>
            </a:pPr>
            <a:r>
              <a:rPr lang="tr-TR" sz="2800" b="1" cap="none" dirty="0" smtClean="0">
                <a:solidFill>
                  <a:srgbClr val="C00000"/>
                </a:solidFill>
              </a:rPr>
              <a:t>Sosyal ortamlarda ortaya çıkan zihinsel belirtiler</a:t>
            </a:r>
            <a:r>
              <a:rPr lang="tr-TR" b="1" dirty="0" smtClean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endParaRPr lang="tr-TR" b="1" dirty="0" smtClean="0">
              <a:solidFill>
                <a:srgbClr val="00206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tr-TR" sz="2800" b="1" cap="none" dirty="0" smtClean="0">
                <a:latin typeface="Arial Narrow" pitchFamily="34" charset="0"/>
              </a:rPr>
              <a:t>Herkesin ilgi odağı olduğunu düşünmek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2800" b="1" cap="none" dirty="0" smtClean="0">
                <a:solidFill>
                  <a:prstClr val="black"/>
                </a:solidFill>
                <a:latin typeface="Arial Narrow" pitchFamily="34" charset="0"/>
              </a:rPr>
              <a:t>Kusursuz </a:t>
            </a:r>
            <a:r>
              <a:rPr lang="tr-TR" sz="2800" b="1" cap="none" dirty="0">
                <a:solidFill>
                  <a:prstClr val="black"/>
                </a:solidFill>
                <a:latin typeface="Arial Narrow" pitchFamily="34" charset="0"/>
              </a:rPr>
              <a:t>izlenim bırakması gerektiğini </a:t>
            </a:r>
            <a:r>
              <a:rPr lang="tr-TR" sz="2800" b="1" cap="none" dirty="0" smtClean="0">
                <a:solidFill>
                  <a:prstClr val="black"/>
                </a:solidFill>
                <a:latin typeface="Arial Narrow" pitchFamily="34" charset="0"/>
              </a:rPr>
              <a:t>düşünmek</a:t>
            </a:r>
            <a:endParaRPr lang="tr-TR" sz="2800" b="1" cap="none" dirty="0">
              <a:latin typeface="Arial Narrow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tr-TR" sz="2800" b="1" cap="none" dirty="0" smtClean="0">
                <a:latin typeface="Arial Narrow" pitchFamily="34" charset="0"/>
              </a:rPr>
              <a:t>Zayıf, yetersiz olduğunu düşünmek, </a:t>
            </a:r>
          </a:p>
          <a:p>
            <a:pPr marL="0" indent="0">
              <a:buNone/>
            </a:pPr>
            <a:endParaRPr lang="tr-TR" sz="2800" b="1" cap="none" dirty="0" smtClean="0">
              <a:latin typeface="Arial Narrow" pitchFamily="34" charset="0"/>
            </a:endParaRPr>
          </a:p>
          <a:p>
            <a:pPr algn="r">
              <a:buFont typeface="Courier New" panose="02070309020205020404" pitchFamily="49" charset="0"/>
              <a:buChar char="o"/>
            </a:pPr>
            <a:r>
              <a:rPr lang="tr-TR" sz="2800" b="1" cap="none" dirty="0" smtClean="0">
                <a:latin typeface="Arial Narrow" pitchFamily="34" charset="0"/>
              </a:rPr>
              <a:t> Olumsuz yönlerine odaklanmak</a:t>
            </a:r>
          </a:p>
          <a:p>
            <a:pPr algn="r">
              <a:buFont typeface="Courier New" panose="02070309020205020404" pitchFamily="49" charset="0"/>
              <a:buChar char="o"/>
            </a:pPr>
            <a:r>
              <a:rPr lang="tr-TR" sz="2800" b="1" cap="none" dirty="0">
                <a:latin typeface="Arial Narrow" pitchFamily="34" charset="0"/>
              </a:rPr>
              <a:t>M</a:t>
            </a:r>
            <a:r>
              <a:rPr lang="tr-TR" sz="2800" b="1" cap="none" dirty="0" smtClean="0">
                <a:latin typeface="Arial Narrow" pitchFamily="34" charset="0"/>
              </a:rPr>
              <a:t>ükemmel görünmeye çalışmak</a:t>
            </a:r>
          </a:p>
          <a:p>
            <a:pPr algn="r">
              <a:buFont typeface="Courier New" panose="02070309020205020404" pitchFamily="49" charset="0"/>
              <a:buChar char="o"/>
            </a:pPr>
            <a:r>
              <a:rPr lang="tr-TR" sz="2800" b="1" cap="none" dirty="0" smtClean="0">
                <a:latin typeface="Arial Narrow" pitchFamily="34" charset="0"/>
              </a:rPr>
              <a:t>  Çirkin göründüğünü düşünmek </a:t>
            </a:r>
          </a:p>
          <a:p>
            <a:pPr algn="r">
              <a:buFont typeface="Courier New" panose="02070309020205020404" pitchFamily="49" charset="0"/>
              <a:buChar char="o"/>
            </a:pPr>
            <a:r>
              <a:rPr lang="tr-TR" sz="2800" b="1" cap="none" dirty="0" smtClean="0"/>
              <a:t>   </a:t>
            </a:r>
          </a:p>
          <a:p>
            <a:endParaRPr lang="tr-TR" dirty="0" smtClean="0"/>
          </a:p>
          <a:p>
            <a:pPr algn="r"/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5" y="0"/>
            <a:ext cx="4433455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338945"/>
            <a:ext cx="6151419" cy="3643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806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cap="none" dirty="0" smtClean="0">
                <a:solidFill>
                  <a:srgbClr val="C00000"/>
                </a:solidFill>
              </a:rPr>
              <a:t>Sosyal ortamlarda ortaya çıkan fiziksel belirtiler</a:t>
            </a:r>
            <a:r>
              <a:rPr lang="tr-TR" sz="2800" b="1" dirty="0" smtClean="0">
                <a:solidFill>
                  <a:srgbClr val="C00000"/>
                </a:solidFill>
              </a:rPr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2800" b="1" dirty="0" smtClean="0"/>
              <a:t> </a:t>
            </a:r>
            <a:r>
              <a:rPr lang="tr-TR" sz="2800" b="1" cap="none" dirty="0">
                <a:latin typeface="Arial Narrow" pitchFamily="34" charset="0"/>
              </a:rPr>
              <a:t>T</a:t>
            </a:r>
            <a:r>
              <a:rPr lang="tr-TR" sz="2800" b="1" cap="none" dirty="0" smtClean="0">
                <a:latin typeface="Arial Narrow" pitchFamily="34" charset="0"/>
              </a:rPr>
              <a:t>erleme,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2800" b="1" cap="none" dirty="0" smtClean="0">
                <a:latin typeface="Arial Narrow" pitchFamily="34" charset="0"/>
              </a:rPr>
              <a:t> Yüz kızarması,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2800" b="1" cap="none" dirty="0">
                <a:latin typeface="Arial Narrow" pitchFamily="34" charset="0"/>
              </a:rPr>
              <a:t>A</a:t>
            </a:r>
            <a:r>
              <a:rPr lang="tr-TR" sz="2800" b="1" cap="none" dirty="0" smtClean="0">
                <a:latin typeface="Arial Narrow" pitchFamily="34" charset="0"/>
              </a:rPr>
              <a:t>ğız ve boğaz kuruması,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2800" b="1" cap="none" dirty="0" smtClean="0">
                <a:latin typeface="Arial Narrow" pitchFamily="34" charset="0"/>
              </a:rPr>
              <a:t> Kalp çarpıntısı,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2800" b="1" cap="none" dirty="0">
                <a:solidFill>
                  <a:prstClr val="black"/>
                </a:solidFill>
                <a:latin typeface="Arial Narrow" pitchFamily="34" charset="0"/>
              </a:rPr>
              <a:t>Eller ve ayaklarda </a:t>
            </a:r>
            <a:r>
              <a:rPr lang="tr-TR" sz="2800" b="1" cap="none" dirty="0" smtClean="0">
                <a:solidFill>
                  <a:prstClr val="black"/>
                </a:solidFill>
                <a:latin typeface="Arial Narrow" pitchFamily="34" charset="0"/>
              </a:rPr>
              <a:t>titreme</a:t>
            </a:r>
            <a:r>
              <a:rPr lang="tr-TR" sz="2800" b="1" cap="none" dirty="0" smtClean="0">
                <a:latin typeface="Arial Narrow" pitchFamily="34" charset="0"/>
              </a:rPr>
              <a:t>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2800" b="1" cap="none" dirty="0">
                <a:latin typeface="Arial Narrow" pitchFamily="34" charset="0"/>
              </a:rPr>
              <a:t>S</a:t>
            </a:r>
            <a:r>
              <a:rPr lang="tr-TR" sz="2800" b="1" cap="none" dirty="0" smtClean="0">
                <a:latin typeface="Arial Narrow" pitchFamily="34" charset="0"/>
              </a:rPr>
              <a:t>esin titremesi ve kekeleme,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2800" b="1" cap="none" dirty="0">
                <a:latin typeface="Arial Narrow" pitchFamily="34" charset="0"/>
              </a:rPr>
              <a:t>N</a:t>
            </a:r>
            <a:r>
              <a:rPr lang="tr-TR" sz="2800" b="1" cap="none" dirty="0" smtClean="0">
                <a:latin typeface="Arial Narrow" pitchFamily="34" charset="0"/>
              </a:rPr>
              <a:t>efeste düzensizlik</a:t>
            </a:r>
            <a:endParaRPr lang="tr-TR" sz="2800" b="1" cap="none" dirty="0">
              <a:latin typeface="Arial Narrow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650" y="0"/>
            <a:ext cx="470535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44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1999" cy="6857999"/>
          </a:xfrm>
        </p:spPr>
        <p:txBody>
          <a:bodyPr/>
          <a:lstStyle/>
          <a:p>
            <a:pPr marL="0" indent="0">
              <a:buNone/>
            </a:pPr>
            <a:endParaRPr lang="tr-TR" sz="2800" b="1" cap="none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r-TR" sz="2800" b="1" cap="none" dirty="0" smtClean="0">
                <a:solidFill>
                  <a:srgbClr val="C00000"/>
                </a:solidFill>
              </a:rPr>
              <a:t>Sosyal </a:t>
            </a:r>
            <a:r>
              <a:rPr lang="tr-TR" sz="2800" b="1" cap="none" dirty="0">
                <a:solidFill>
                  <a:srgbClr val="C00000"/>
                </a:solidFill>
              </a:rPr>
              <a:t>ortamlarda ortaya çıkan </a:t>
            </a:r>
            <a:r>
              <a:rPr lang="tr-TR" sz="2800" b="1" cap="none" dirty="0" smtClean="0">
                <a:solidFill>
                  <a:srgbClr val="C00000"/>
                </a:solidFill>
              </a:rPr>
              <a:t>davranışsal belirtiler: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2800" b="1" cap="none" dirty="0">
                <a:latin typeface="Arial Narrow" pitchFamily="34" charset="0"/>
              </a:rPr>
              <a:t>O</a:t>
            </a:r>
            <a:r>
              <a:rPr lang="tr-TR" sz="2800" b="1" cap="none" dirty="0" smtClean="0">
                <a:latin typeface="Arial Narrow" pitchFamily="34" charset="0"/>
              </a:rPr>
              <a:t>rtamdan kaçma isteği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2800" b="1" cap="none" dirty="0">
                <a:latin typeface="Arial Narrow" pitchFamily="34" charset="0"/>
              </a:rPr>
              <a:t>D</a:t>
            </a:r>
            <a:r>
              <a:rPr lang="tr-TR" sz="2800" b="1" cap="none" dirty="0" smtClean="0">
                <a:latin typeface="Arial Narrow" pitchFamily="34" charset="0"/>
              </a:rPr>
              <a:t>onuklaşma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2800" b="1" cap="none" dirty="0">
                <a:latin typeface="Arial Narrow" pitchFamily="34" charset="0"/>
              </a:rPr>
              <a:t>D</a:t>
            </a:r>
            <a:r>
              <a:rPr lang="tr-TR" sz="2800" b="1" cap="none" dirty="0" smtClean="0">
                <a:latin typeface="Arial Narrow" pitchFamily="34" charset="0"/>
              </a:rPr>
              <a:t>ikkati başka yere vermeye çalışma</a:t>
            </a:r>
          </a:p>
          <a:p>
            <a:pPr marL="0" indent="0">
              <a:buNone/>
            </a:pPr>
            <a:endParaRPr lang="tr-TR" sz="2800" b="1" cap="none" dirty="0" smtClean="0">
              <a:latin typeface="Arial Narrow" pitchFamily="34" charset="0"/>
            </a:endParaRPr>
          </a:p>
          <a:p>
            <a:pPr algn="r">
              <a:buFont typeface="Courier New" panose="02070309020205020404" pitchFamily="49" charset="0"/>
              <a:buChar char="o"/>
            </a:pPr>
            <a:r>
              <a:rPr lang="tr-TR" sz="2800" b="1" cap="none" dirty="0" smtClean="0">
                <a:latin typeface="Arial Narrow" pitchFamily="34" charset="0"/>
              </a:rPr>
              <a:t>Çevresindekilerle göz teması kuramama</a:t>
            </a:r>
          </a:p>
          <a:p>
            <a:pPr algn="r">
              <a:buFont typeface="Courier New" panose="02070309020205020404" pitchFamily="49" charset="0"/>
              <a:buChar char="o"/>
            </a:pPr>
            <a:r>
              <a:rPr lang="tr-TR" sz="2800" b="1" cap="none" dirty="0" smtClean="0">
                <a:latin typeface="Arial Narrow" pitchFamily="34" charset="0"/>
              </a:rPr>
              <a:t>Sosyal teklifleri geri çevirme</a:t>
            </a:r>
          </a:p>
          <a:p>
            <a:pPr algn="r">
              <a:buFont typeface="Courier New" panose="02070309020205020404" pitchFamily="49" charset="0"/>
              <a:buChar char="o"/>
            </a:pPr>
            <a:r>
              <a:rPr lang="tr-TR" sz="2800" b="1" cap="none" dirty="0" smtClean="0">
                <a:latin typeface="Arial Narrow" pitchFamily="34" charset="0"/>
              </a:rPr>
              <a:t>Alkol ve madde kullanma</a:t>
            </a:r>
          </a:p>
          <a:p>
            <a:pPr>
              <a:buFont typeface="Courier New" panose="02070309020205020404" pitchFamily="49" charset="0"/>
              <a:buChar char="o"/>
            </a:pPr>
            <a:endParaRPr lang="tr-TR" sz="2800" b="1" dirty="0" smtClean="0"/>
          </a:p>
          <a:p>
            <a:pPr>
              <a:buFont typeface="Courier New" panose="02070309020205020404" pitchFamily="49" charset="0"/>
              <a:buChar char="o"/>
            </a:pPr>
            <a:endParaRPr lang="tr-TR" sz="28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284" y="0"/>
            <a:ext cx="4021715" cy="3311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6" y="3629891"/>
            <a:ext cx="5666509" cy="3325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769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aml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Damla</Template>
  <TotalTime>586</TotalTime>
  <Words>777</Words>
  <Application>Microsoft Office PowerPoint</Application>
  <PresentationFormat>Özel</PresentationFormat>
  <Paragraphs>146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Damla</vt:lpstr>
      <vt:lpstr>SOSYAL KAYGI BOZUKLUĞU (SOSYAL FOBİ)                                                                  </vt:lpstr>
      <vt:lpstr>SOSYAL KAYGI BOZUKLUĞU(SOSYAL FOBİ) NEDİR?</vt:lpstr>
      <vt:lpstr>Slayt 3</vt:lpstr>
      <vt:lpstr>Slayt 4</vt:lpstr>
      <vt:lpstr>Liebowitz’e göre kaygı uyandıran durumlar: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</vt:vector>
  </TitlesOfParts>
  <Company>NouS/TncTR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Sosyal kaygı bozukluğu(sosyal fobi)</dc:title>
  <dc:creator>dell</dc:creator>
  <cp:lastModifiedBy>cASPER</cp:lastModifiedBy>
  <cp:revision>56</cp:revision>
  <dcterms:created xsi:type="dcterms:W3CDTF">2021-01-03T14:24:29Z</dcterms:created>
  <dcterms:modified xsi:type="dcterms:W3CDTF">2021-02-24T12:35:09Z</dcterms:modified>
</cp:coreProperties>
</file>