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 id="262" r:id="rId9"/>
    <p:sldId id="261" r:id="rId10"/>
    <p:sldId id="266" r:id="rId11"/>
    <p:sldId id="267" r:id="rId12"/>
    <p:sldId id="269" r:id="rId13"/>
    <p:sldId id="268" r:id="rId14"/>
    <p:sldId id="270" r:id="rId15"/>
    <p:sldId id="271" r:id="rId16"/>
    <p:sldId id="276" r:id="rId17"/>
    <p:sldId id="275" r:id="rId18"/>
    <p:sldId id="274" r:id="rId19"/>
    <p:sldId id="273" r:id="rId20"/>
    <p:sldId id="272" r:id="rId21"/>
    <p:sldId id="277" r:id="rId22"/>
    <p:sldId id="278" r:id="rId23"/>
    <p:sldId id="279" r:id="rId24"/>
    <p:sldId id="280" r:id="rId25"/>
    <p:sldId id="283"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EEF5F6"/>
    <a:srgbClr val="FFFFCC"/>
    <a:srgbClr val="FFCCCC"/>
    <a:srgbClr val="CCFFFF"/>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86" d="100"/>
          <a:sy n="86" d="100"/>
        </p:scale>
        <p:origin x="-1446"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09BF9B1-AED1-46FA-931D-16476C2557F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BDE601B-2CCB-4620-BB76-B2F552BA3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1A8C763C-A95B-46EB-A3F6-CDA4C82CAFC2}"/>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E260D75F-F11B-4B1B-BE5D-6F39746313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9A81368D-75A3-475A-A544-A3D2A07E346A}"/>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382884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1DDD10A-DFFD-48D9-9DD8-E47DA4E6DFC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2C4A76E4-5089-4FEB-8255-5CC94BF9DDF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6168C56E-683A-439C-AECD-0831E91381F7}"/>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7DB7B94C-0FAA-4C77-91D1-D59B33F80D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D65BD785-A802-4767-838A-48E8D594D587}"/>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184441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D250F49F-4D85-4E3A-B42F-32036205336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EE2DFFF8-A157-4A1C-8F6E-6FCDA5D3EF8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C13D3515-0B29-44C6-914C-02712D88CAAF}"/>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C318F43C-9DCC-448F-B395-B95B1A30B4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6579B347-C672-4747-9090-EDF63399B909}"/>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29119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A6AF84F-0C0D-43B1-BB8C-F7E3116ABB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94D58504-31D2-462C-8DFD-B72029D6338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436FCC85-7DAD-46DC-B955-7BBB4B5C7E68}"/>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D7758AD3-7262-462C-A518-B35E8C4A220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59D465B-6776-41C9-AA7F-2E55015B2D32}"/>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188990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DC425B4-3934-48B0-ADCC-E8CA3064740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86727B70-B2D4-4A2E-AF6E-A944C61A7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B91D0666-46E4-4BD6-8AFC-1FC0663D0B27}"/>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21A589E6-8ECD-4B8C-B61A-500A3F209D9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2B6648F8-FD31-40FB-B097-E39C911F2FE2}"/>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142044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AAF3544-3429-406F-AD26-BBB34E8E91F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674540EE-490E-4DC0-81EA-7AAA2AA1C31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18122B9F-A9CB-48E7-814B-2FC330F0525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55E72A1E-50AC-4586-81C0-6C9C5496F904}"/>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6" name="Alt Bilgi Yer Tutucusu 5">
            <a:extLst>
              <a:ext uri="{FF2B5EF4-FFF2-40B4-BE49-F238E27FC236}">
                <a16:creationId xmlns="" xmlns:a16="http://schemas.microsoft.com/office/drawing/2014/main" id="{A726E9F8-CFA5-4956-B294-7F07F3B5A7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AF11C0D5-8607-4163-9C40-899214B82219}"/>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1949444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E91F68B-334B-4573-AABD-E7129B50B03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27F80413-D1C9-4C42-8531-8E5196DAD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26A80258-9CFB-4C6E-B986-4BBBAEA6747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2DF80B65-9626-4566-99A8-3350E99D0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73AC1FAF-D554-453F-AD10-138D22BD07C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C721FE4D-25DF-4869-971C-9D2A77B7C8E0}"/>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8" name="Alt Bilgi Yer Tutucusu 7">
            <a:extLst>
              <a:ext uri="{FF2B5EF4-FFF2-40B4-BE49-F238E27FC236}">
                <a16:creationId xmlns="" xmlns:a16="http://schemas.microsoft.com/office/drawing/2014/main" id="{DF4D5697-D830-4E2F-AAD2-881789AF0F6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411E9073-B7AF-4C3B-BA31-AF3B9714B53B}"/>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193978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BE0BDF3-8986-4BB8-BBA1-36B7523641E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F7EE7932-0066-4148-ABEB-911F0878F1B3}"/>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4" name="Alt Bilgi Yer Tutucusu 3">
            <a:extLst>
              <a:ext uri="{FF2B5EF4-FFF2-40B4-BE49-F238E27FC236}">
                <a16:creationId xmlns="" xmlns:a16="http://schemas.microsoft.com/office/drawing/2014/main" id="{2437B803-09C2-4D91-8B08-9F52A908861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CBAE4DE5-F9A7-417C-B8BD-C5A1174F476D}"/>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416136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0EF31E3F-D14E-4B2D-B139-392EC3E9296B}"/>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3" name="Alt Bilgi Yer Tutucusu 2">
            <a:extLst>
              <a:ext uri="{FF2B5EF4-FFF2-40B4-BE49-F238E27FC236}">
                <a16:creationId xmlns="" xmlns:a16="http://schemas.microsoft.com/office/drawing/2014/main" id="{1BD98772-2FFB-4DAA-A824-78602F3759D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3650D136-4494-46B6-B496-BCB187F972D6}"/>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352959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C2C90BC-F4CF-43C3-9C70-3FE75E0256A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EB60DA10-05CA-4EA1-8FE9-D8164EB2F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CD73D3DE-C842-49A1-9D73-E61A50533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AF70BAC9-3E5C-4D31-B739-14562C43F575}"/>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6" name="Alt Bilgi Yer Tutucusu 5">
            <a:extLst>
              <a:ext uri="{FF2B5EF4-FFF2-40B4-BE49-F238E27FC236}">
                <a16:creationId xmlns="" xmlns:a16="http://schemas.microsoft.com/office/drawing/2014/main" id="{30B001C5-4129-40D7-8605-8E0F385C08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C4D18854-3FE2-4551-843E-A92F50408BC5}"/>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352289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906154F-47A2-435A-A4F5-7C792C9F189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7CA0173C-1709-4653-9702-DFFF631A10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5E172944-A9F7-4E3D-BB73-F9ECE645A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3D831D40-D7CC-4638-A123-A6AFDF55B5E9}"/>
              </a:ext>
            </a:extLst>
          </p:cNvPr>
          <p:cNvSpPr>
            <a:spLocks noGrp="1"/>
          </p:cNvSpPr>
          <p:nvPr>
            <p:ph type="dt" sz="half" idx="10"/>
          </p:nvPr>
        </p:nvSpPr>
        <p:spPr/>
        <p:txBody>
          <a:bodyPr/>
          <a:lstStyle/>
          <a:p>
            <a:fld id="{9F37741B-111C-43F9-B0A5-90DD9ABB6F08}" type="datetimeFigureOut">
              <a:rPr lang="tr-TR" smtClean="0"/>
              <a:pPr/>
              <a:t>2.3.2021</a:t>
            </a:fld>
            <a:endParaRPr lang="tr-TR"/>
          </a:p>
        </p:txBody>
      </p:sp>
      <p:sp>
        <p:nvSpPr>
          <p:cNvPr id="6" name="Alt Bilgi Yer Tutucusu 5">
            <a:extLst>
              <a:ext uri="{FF2B5EF4-FFF2-40B4-BE49-F238E27FC236}">
                <a16:creationId xmlns="" xmlns:a16="http://schemas.microsoft.com/office/drawing/2014/main" id="{F498F75C-CE4A-4CC6-80B6-7D1631D5D14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DCE5774-4C92-4CF6-B9DE-C68BAAEB1076}"/>
              </a:ext>
            </a:extLst>
          </p:cNvPr>
          <p:cNvSpPr>
            <a:spLocks noGrp="1"/>
          </p:cNvSpPr>
          <p:nvPr>
            <p:ph type="sldNum" sz="quarter" idx="12"/>
          </p:nvPr>
        </p:nvSpPr>
        <p:spPr/>
        <p:txBody>
          <a:body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340336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D897E381-CFA6-4E51-B18D-A0E04DE7C3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301388BC-3E66-433D-B91C-E0F65618AD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AE5B111C-5170-4906-B248-D6687E965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7741B-111C-43F9-B0A5-90DD9ABB6F08}" type="datetimeFigureOut">
              <a:rPr lang="tr-TR" smtClean="0"/>
              <a:pPr/>
              <a:t>2.3.2021</a:t>
            </a:fld>
            <a:endParaRPr lang="tr-TR"/>
          </a:p>
        </p:txBody>
      </p:sp>
      <p:sp>
        <p:nvSpPr>
          <p:cNvPr id="5" name="Alt Bilgi Yer Tutucusu 4">
            <a:extLst>
              <a:ext uri="{FF2B5EF4-FFF2-40B4-BE49-F238E27FC236}">
                <a16:creationId xmlns="" xmlns:a16="http://schemas.microsoft.com/office/drawing/2014/main" id="{0E93D106-A511-499A-A021-50472BC98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0FD9C852-F5FC-40A5-8552-99F3B14C78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4D205-2421-4106-A981-C33D24DC05D2}" type="slidenum">
              <a:rPr lang="tr-TR" smtClean="0"/>
              <a:pPr/>
              <a:t>‹#›</a:t>
            </a:fld>
            <a:endParaRPr lang="tr-TR"/>
          </a:p>
        </p:txBody>
      </p:sp>
    </p:spTree>
    <p:extLst>
      <p:ext uri="{BB962C8B-B14F-4D97-AF65-F5344CB8AC3E}">
        <p14:creationId xmlns="" xmlns:p14="http://schemas.microsoft.com/office/powerpoint/2010/main" val="284128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88037995-A97F-4531-9E56-23233FFD5E67}"/>
              </a:ext>
            </a:extLst>
          </p:cNvPr>
          <p:cNvSpPr>
            <a:spLocks noGrp="1"/>
          </p:cNvSpPr>
          <p:nvPr>
            <p:ph type="title"/>
          </p:nvPr>
        </p:nvSpPr>
        <p:spPr>
          <a:xfrm>
            <a:off x="0" y="1"/>
            <a:ext cx="12192000" cy="1508760"/>
          </a:xfrm>
        </p:spPr>
        <p:txBody>
          <a:bodyPr>
            <a:normAutofit/>
          </a:bodyPr>
          <a:lstStyle/>
          <a:p>
            <a:pPr algn="ctr"/>
            <a:r>
              <a:rPr lang="tr-TR" sz="3200" b="1" dirty="0">
                <a:solidFill>
                  <a:srgbClr val="C00000"/>
                </a:solidFill>
                <a:latin typeface="Arial Rounded MT Bold" panose="020F0704030504030204" pitchFamily="34" charset="0"/>
              </a:rPr>
              <a:t>COVİD-19 SALGINI SONRASI </a:t>
            </a:r>
            <a:r>
              <a:rPr lang="tr-TR" sz="3200" b="1" dirty="0" smtClean="0">
                <a:solidFill>
                  <a:srgbClr val="C00000"/>
                </a:solidFill>
                <a:latin typeface="Arial Rounded MT Bold" panose="020F0704030504030204" pitchFamily="34" charset="0"/>
              </a:rPr>
              <a:t/>
            </a:r>
            <a:br>
              <a:rPr lang="tr-TR" sz="3200" b="1" dirty="0" smtClean="0">
                <a:solidFill>
                  <a:srgbClr val="C00000"/>
                </a:solidFill>
                <a:latin typeface="Arial Rounded MT Bold" panose="020F0704030504030204" pitchFamily="34" charset="0"/>
              </a:rPr>
            </a:br>
            <a:r>
              <a:rPr lang="tr-TR" sz="3200" b="1" dirty="0" smtClean="0">
                <a:solidFill>
                  <a:srgbClr val="C00000"/>
                </a:solidFill>
                <a:latin typeface="Arial Rounded MT Bold" panose="020F0704030504030204" pitchFamily="34" charset="0"/>
              </a:rPr>
              <a:t>OKULA </a:t>
            </a:r>
            <a:r>
              <a:rPr lang="tr-TR" sz="3200" b="1" dirty="0">
                <a:solidFill>
                  <a:srgbClr val="C00000"/>
                </a:solidFill>
                <a:latin typeface="Arial Rounded MT Bold" panose="020F0704030504030204" pitchFamily="34" charset="0"/>
              </a:rPr>
              <a:t>UYUM</a:t>
            </a:r>
          </a:p>
        </p:txBody>
      </p:sp>
      <p:pic>
        <p:nvPicPr>
          <p:cNvPr id="7" name="İçerik Yer Tutucusu 6">
            <a:extLst>
              <a:ext uri="{FF2B5EF4-FFF2-40B4-BE49-F238E27FC236}">
                <a16:creationId xmlns="" xmlns:a16="http://schemas.microsoft.com/office/drawing/2014/main" id="{02A16B6B-EE69-4FC8-A31D-6261EDEEFB15}"/>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302526" y="1276442"/>
            <a:ext cx="6819440" cy="4661650"/>
          </a:xfrm>
          <a:prstGeom prst="ellipse">
            <a:avLst/>
          </a:prstGeom>
          <a:ln>
            <a:noFill/>
          </a:ln>
          <a:effectLst>
            <a:softEdge rad="112500"/>
          </a:effectLst>
        </p:spPr>
      </p:pic>
      <p:pic>
        <p:nvPicPr>
          <p:cNvPr id="1026" name="Picture 2" descr="C:\Users\cASPER\Desktop\meb logo.png"/>
          <p:cNvPicPr>
            <a:picLocks noChangeAspect="1" noChangeArrowheads="1"/>
          </p:cNvPicPr>
          <p:nvPr/>
        </p:nvPicPr>
        <p:blipFill>
          <a:blip r:embed="rId3"/>
          <a:srcRect/>
          <a:stretch>
            <a:fillRect/>
          </a:stretch>
        </p:blipFill>
        <p:spPr bwMode="auto">
          <a:xfrm>
            <a:off x="10048875" y="0"/>
            <a:ext cx="2143125" cy="2143126"/>
          </a:xfrm>
          <a:prstGeom prst="rect">
            <a:avLst/>
          </a:prstGeom>
          <a:noFill/>
        </p:spPr>
      </p:pic>
      <p:pic>
        <p:nvPicPr>
          <p:cNvPr id="1027" name="Picture 3" descr="C:\Users\cASPER\Desktop\logo.jpg"/>
          <p:cNvPicPr>
            <a:picLocks noChangeAspect="1" noChangeArrowheads="1"/>
          </p:cNvPicPr>
          <p:nvPr/>
        </p:nvPicPr>
        <p:blipFill>
          <a:blip r:embed="rId4"/>
          <a:srcRect/>
          <a:stretch>
            <a:fillRect/>
          </a:stretch>
        </p:blipFill>
        <p:spPr bwMode="auto">
          <a:xfrm>
            <a:off x="0" y="0"/>
            <a:ext cx="2143126" cy="2143125"/>
          </a:xfrm>
          <a:prstGeom prst="rect">
            <a:avLst/>
          </a:prstGeom>
          <a:noFill/>
        </p:spPr>
      </p:pic>
      <p:sp>
        <p:nvSpPr>
          <p:cNvPr id="8" name="7 Metin kutusu"/>
          <p:cNvSpPr txBox="1"/>
          <p:nvPr/>
        </p:nvSpPr>
        <p:spPr>
          <a:xfrm>
            <a:off x="3591500" y="6015210"/>
            <a:ext cx="4979624" cy="369332"/>
          </a:xfrm>
          <a:prstGeom prst="rect">
            <a:avLst/>
          </a:prstGeom>
          <a:noFill/>
        </p:spPr>
        <p:txBody>
          <a:bodyPr wrap="square" rtlCol="0">
            <a:spAutoFit/>
          </a:bodyPr>
          <a:lstStyle/>
          <a:p>
            <a:r>
              <a:rPr lang="tr-TR" b="1" dirty="0" smtClean="0">
                <a:solidFill>
                  <a:srgbClr val="C00000"/>
                </a:solidFill>
              </a:rPr>
              <a:t>YÜKSEKOVA REHBERLİK VE ARAŞTIRMA MERKEZİ</a:t>
            </a:r>
            <a:endParaRPr lang="tr-TR" b="1" dirty="0">
              <a:solidFill>
                <a:srgbClr val="C00000"/>
              </a:solidFill>
            </a:endParaRPr>
          </a:p>
        </p:txBody>
      </p:sp>
    </p:spTree>
    <p:extLst>
      <p:ext uri="{BB962C8B-B14F-4D97-AF65-F5344CB8AC3E}">
        <p14:creationId xmlns="" xmlns:p14="http://schemas.microsoft.com/office/powerpoint/2010/main" val="48491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FF">
            <a:alpha val="38000"/>
          </a:srgbClr>
        </a:solidFill>
        <a:effectLst/>
      </p:bgPr>
    </p:bg>
    <p:spTree>
      <p:nvGrpSpPr>
        <p:cNvPr id="1" name=""/>
        <p:cNvGrpSpPr/>
        <p:nvPr/>
      </p:nvGrpSpPr>
      <p:grpSpPr>
        <a:xfrm>
          <a:off x="0" y="0"/>
          <a:ext cx="0" cy="0"/>
          <a:chOff x="0" y="0"/>
          <a:chExt cx="0" cy="0"/>
        </a:xfrm>
      </p:grpSpPr>
      <p:pic>
        <p:nvPicPr>
          <p:cNvPr id="8" name="Resim 7">
            <a:extLst>
              <a:ext uri="{FF2B5EF4-FFF2-40B4-BE49-F238E27FC236}">
                <a16:creationId xmlns="" xmlns:a16="http://schemas.microsoft.com/office/drawing/2014/main" id="{54E01402-9C6E-4862-9B99-7A17EE9409D4}"/>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750098" y="0"/>
            <a:ext cx="4441902" cy="2018371"/>
          </a:xfrm>
          <a:prstGeom prst="rect">
            <a:avLst/>
          </a:prstGeom>
        </p:spPr>
      </p:pic>
      <p:sp>
        <p:nvSpPr>
          <p:cNvPr id="5" name="Başlık 4">
            <a:extLst>
              <a:ext uri="{FF2B5EF4-FFF2-40B4-BE49-F238E27FC236}">
                <a16:creationId xmlns="" xmlns:a16="http://schemas.microsoft.com/office/drawing/2014/main" id="{F3F151F6-1C65-4E72-80A1-FA9A8E538071}"/>
              </a:ext>
            </a:extLst>
          </p:cNvPr>
          <p:cNvSpPr>
            <a:spLocks noGrp="1"/>
          </p:cNvSpPr>
          <p:nvPr>
            <p:ph type="title"/>
          </p:nvPr>
        </p:nvSpPr>
        <p:spPr>
          <a:xfrm>
            <a:off x="367990" y="365125"/>
            <a:ext cx="11824010" cy="1325563"/>
          </a:xfrm>
        </p:spPr>
        <p:txBody>
          <a:bodyPr>
            <a:normAutofit/>
          </a:bodyPr>
          <a:lstStyle/>
          <a:p>
            <a:r>
              <a:rPr lang="tr-TR" sz="3400" b="1" i="0" u="none" strike="noStrike" baseline="0" dirty="0">
                <a:solidFill>
                  <a:srgbClr val="C00000"/>
                </a:solidFill>
                <a:latin typeface="ArnoPro-Bold"/>
              </a:rPr>
              <a:t>Stres, Kaygı ve Depresyonla </a:t>
            </a:r>
            <a:r>
              <a:rPr lang="tr-TR" sz="3400" b="1" dirty="0">
                <a:solidFill>
                  <a:srgbClr val="C00000"/>
                </a:solidFill>
                <a:latin typeface="ArnoPro-Bold"/>
              </a:rPr>
              <a:t>B</a:t>
            </a:r>
            <a:r>
              <a:rPr lang="tr-TR" sz="3400" b="1" i="0" u="none" strike="noStrike" baseline="0" dirty="0">
                <a:solidFill>
                  <a:srgbClr val="C00000"/>
                </a:solidFill>
                <a:latin typeface="ArnoPro-Bold"/>
              </a:rPr>
              <a:t>aş </a:t>
            </a:r>
            <a:r>
              <a:rPr lang="tr-TR" sz="3400" b="1" dirty="0">
                <a:solidFill>
                  <a:srgbClr val="C00000"/>
                </a:solidFill>
                <a:latin typeface="ArnoPro-Bold"/>
              </a:rPr>
              <a:t>E</a:t>
            </a:r>
            <a:r>
              <a:rPr lang="tr-TR" sz="3400" b="1" i="0" u="none" strike="noStrike" baseline="0" dirty="0">
                <a:solidFill>
                  <a:srgbClr val="C00000"/>
                </a:solidFill>
                <a:latin typeface="ArnoPro-Bold"/>
              </a:rPr>
              <a:t>debilmek </a:t>
            </a:r>
            <a:br>
              <a:rPr lang="tr-TR" sz="3400" b="1" i="0" u="none" strike="noStrike" baseline="0" dirty="0">
                <a:solidFill>
                  <a:srgbClr val="C00000"/>
                </a:solidFill>
                <a:latin typeface="ArnoPro-Bold"/>
              </a:rPr>
            </a:br>
            <a:r>
              <a:rPr lang="tr-TR" sz="3400" b="1" dirty="0">
                <a:solidFill>
                  <a:srgbClr val="C00000"/>
                </a:solidFill>
                <a:latin typeface="ArnoPro-Bold"/>
              </a:rPr>
              <a:t>İ</a:t>
            </a:r>
            <a:r>
              <a:rPr lang="tr-TR" sz="3400" b="1" i="0" u="none" strike="noStrike" baseline="0" dirty="0">
                <a:solidFill>
                  <a:srgbClr val="C00000"/>
                </a:solidFill>
                <a:latin typeface="ArnoPro-Bold"/>
              </a:rPr>
              <a:t>çin </a:t>
            </a:r>
            <a:r>
              <a:rPr lang="tr-TR" sz="3400" b="1" dirty="0">
                <a:solidFill>
                  <a:srgbClr val="C00000"/>
                </a:solidFill>
                <a:latin typeface="ArnoPro-Bold"/>
              </a:rPr>
              <a:t>N</a:t>
            </a:r>
            <a:r>
              <a:rPr lang="tr-TR" sz="3400" b="1" i="0" u="none" strike="noStrike" baseline="0" dirty="0">
                <a:solidFill>
                  <a:srgbClr val="C00000"/>
                </a:solidFill>
                <a:latin typeface="ArnoPro-Bold"/>
              </a:rPr>
              <a:t>eler </a:t>
            </a:r>
            <a:r>
              <a:rPr lang="tr-TR" sz="3400" b="1" dirty="0">
                <a:solidFill>
                  <a:srgbClr val="C00000"/>
                </a:solidFill>
                <a:latin typeface="ArnoPro-Bold"/>
              </a:rPr>
              <a:t>Y</a:t>
            </a:r>
            <a:r>
              <a:rPr lang="tr-TR" sz="3400" b="1" i="0" u="none" strike="noStrike" baseline="0" dirty="0">
                <a:solidFill>
                  <a:srgbClr val="C00000"/>
                </a:solidFill>
                <a:latin typeface="ArnoPro-Bold"/>
              </a:rPr>
              <a:t>apabilirsiniz</a:t>
            </a:r>
            <a:r>
              <a:rPr lang="tr-TR" sz="3400" b="1" dirty="0">
                <a:solidFill>
                  <a:srgbClr val="C00000"/>
                </a:solidFill>
                <a:latin typeface="ArnoPro-Bold"/>
              </a:rPr>
              <a:t>?</a:t>
            </a:r>
            <a:endParaRPr lang="tr-TR" sz="3400" dirty="0">
              <a:solidFill>
                <a:srgbClr val="002060"/>
              </a:solidFill>
            </a:endParaRPr>
          </a:p>
        </p:txBody>
      </p:sp>
      <p:sp>
        <p:nvSpPr>
          <p:cNvPr id="6" name="İçerik Yer Tutucusu 5">
            <a:extLst>
              <a:ext uri="{FF2B5EF4-FFF2-40B4-BE49-F238E27FC236}">
                <a16:creationId xmlns="" xmlns:a16="http://schemas.microsoft.com/office/drawing/2014/main" id="{FF38742C-9475-4626-B32E-127B11DEE802}"/>
              </a:ext>
            </a:extLst>
          </p:cNvPr>
          <p:cNvSpPr>
            <a:spLocks noGrp="1"/>
          </p:cNvSpPr>
          <p:nvPr>
            <p:ph idx="1"/>
          </p:nvPr>
        </p:nvSpPr>
        <p:spPr>
          <a:xfrm>
            <a:off x="200722" y="1516566"/>
            <a:ext cx="11991278" cy="4976309"/>
          </a:xfrm>
        </p:spPr>
        <p:txBody>
          <a:bodyPr>
            <a:normAutofit/>
          </a:bodyPr>
          <a:lstStyle/>
          <a:p>
            <a:endParaRPr lang="tr-TR" sz="2400" i="0" u="none" strike="noStrike" baseline="0" dirty="0">
              <a:solidFill>
                <a:schemeClr val="tx1">
                  <a:lumMod val="95000"/>
                  <a:lumOff val="5000"/>
                </a:schemeClr>
              </a:solidFill>
              <a:latin typeface="ArnoPro-BoldCaption"/>
            </a:endParaRPr>
          </a:p>
          <a:p>
            <a:pPr>
              <a:buFont typeface="Wingdings" panose="05000000000000000000" pitchFamily="2" charset="2"/>
              <a:buChar char="ü"/>
            </a:pPr>
            <a:r>
              <a:rPr lang="tr-TR" sz="2500" b="1" i="0" u="none" strike="noStrike" baseline="0" dirty="0">
                <a:solidFill>
                  <a:srgbClr val="002060"/>
                </a:solidFill>
                <a:latin typeface="Calisto MT" panose="02040603050505030304" pitchFamily="18" charset="0"/>
              </a:rPr>
              <a:t>Geçirdiğimiz bu zor süreçte kendinize ve diğer insanlara karşı hoşgörülü olun.</a:t>
            </a:r>
          </a:p>
          <a:p>
            <a:pPr>
              <a:buFont typeface="Wingdings" panose="05000000000000000000" pitchFamily="2" charset="2"/>
              <a:buChar char="ü"/>
            </a:pPr>
            <a:r>
              <a:rPr lang="tr-TR" sz="2500" b="1" dirty="0">
                <a:solidFill>
                  <a:srgbClr val="002060"/>
                </a:solidFill>
                <a:latin typeface="Calisto MT" panose="02040603050505030304" pitchFamily="18" charset="0"/>
              </a:rPr>
              <a:t>İhtiyaç duyduğunuzda çevrenizdekilerden ve uzmanlardan yardım istemekten çekinmeyin.</a:t>
            </a:r>
          </a:p>
          <a:p>
            <a:pPr>
              <a:buFont typeface="Wingdings" panose="05000000000000000000" pitchFamily="2" charset="2"/>
              <a:buChar char="ü"/>
            </a:pPr>
            <a:r>
              <a:rPr lang="tr-TR" sz="2500" b="1" i="0" u="none" strike="noStrike" baseline="0" dirty="0">
                <a:solidFill>
                  <a:srgbClr val="002060"/>
                </a:solidFill>
                <a:latin typeface="Calisto MT" panose="02040603050505030304" pitchFamily="18" charset="0"/>
              </a:rPr>
              <a:t>Haberdar olmak önemlidir ancak hastalıkla ilgili haberleri sınırlayın.</a:t>
            </a:r>
          </a:p>
          <a:p>
            <a:pPr>
              <a:buFont typeface="Wingdings" panose="05000000000000000000" pitchFamily="2" charset="2"/>
              <a:buChar char="ü"/>
            </a:pPr>
            <a:r>
              <a:rPr lang="tr-TR" sz="2500" b="1" dirty="0">
                <a:solidFill>
                  <a:srgbClr val="002060"/>
                </a:solidFill>
                <a:latin typeface="Calisto MT" panose="02040603050505030304" pitchFamily="18" charset="0"/>
              </a:rPr>
              <a:t>Sağlıklı hayat alışkanlıklarınızı devam ettirin. Bol bol egzersiz yapın.</a:t>
            </a:r>
          </a:p>
          <a:p>
            <a:pPr>
              <a:buFont typeface="Wingdings" panose="05000000000000000000" pitchFamily="2" charset="2"/>
              <a:buChar char="ü"/>
            </a:pPr>
            <a:r>
              <a:rPr lang="tr-TR" sz="2500" b="1" dirty="0">
                <a:solidFill>
                  <a:srgbClr val="002060"/>
                </a:solidFill>
                <a:latin typeface="Calisto MT" panose="02040603050505030304" pitchFamily="18" charset="0"/>
              </a:rPr>
              <a:t>Duygularınıza, hislerinize ve tepkilerinize karşı duyarlı olun. Yakınlarınızla paylaşmaktan çekinmeyin.</a:t>
            </a:r>
          </a:p>
          <a:p>
            <a:pPr>
              <a:buFont typeface="Wingdings" panose="05000000000000000000" pitchFamily="2" charset="2"/>
              <a:buChar char="ü"/>
            </a:pPr>
            <a:r>
              <a:rPr lang="tr-TR" sz="2500" b="1" dirty="0">
                <a:solidFill>
                  <a:srgbClr val="002060"/>
                </a:solidFill>
                <a:latin typeface="Calisto MT" panose="02040603050505030304" pitchFamily="18" charset="0"/>
              </a:rPr>
              <a:t>Gününüzü planlayarak geçirmeye ve rutinlerinizi yerine getirmeye özen gösterin.</a:t>
            </a:r>
          </a:p>
          <a:p>
            <a:pPr>
              <a:buFont typeface="Wingdings" panose="05000000000000000000" pitchFamily="2" charset="2"/>
              <a:buChar char="ü"/>
            </a:pPr>
            <a:r>
              <a:rPr lang="tr-TR" sz="2500" b="1" dirty="0">
                <a:solidFill>
                  <a:srgbClr val="002060"/>
                </a:solidFill>
                <a:latin typeface="Calisto MT" panose="02040603050505030304" pitchFamily="18" charset="0"/>
              </a:rPr>
              <a:t>Keyif aldığınız aktiviteler yapmaya ve kendinize zaman ayırmaya önem verin</a:t>
            </a:r>
            <a:r>
              <a:rPr lang="tr-TR" sz="2500" dirty="0">
                <a:solidFill>
                  <a:schemeClr val="tx1">
                    <a:lumMod val="95000"/>
                    <a:lumOff val="5000"/>
                  </a:schemeClr>
                </a:solidFill>
                <a:latin typeface="Calisto MT" panose="02040603050505030304" pitchFamily="18" charset="0"/>
              </a:rPr>
              <a:t>.</a:t>
            </a:r>
          </a:p>
          <a:p>
            <a:pPr>
              <a:buFont typeface="Wingdings" panose="05000000000000000000" pitchFamily="2" charset="2"/>
              <a:buChar char="ü"/>
            </a:pPr>
            <a:endParaRPr lang="tr-TR" sz="2400" dirty="0">
              <a:solidFill>
                <a:schemeClr val="tx1">
                  <a:lumMod val="95000"/>
                  <a:lumOff val="5000"/>
                </a:schemeClr>
              </a:solidFill>
            </a:endParaRPr>
          </a:p>
          <a:p>
            <a:pPr marL="0" indent="0">
              <a:buNone/>
            </a:pPr>
            <a:endParaRPr lang="tr-TR" sz="2400" dirty="0">
              <a:solidFill>
                <a:schemeClr val="tx1">
                  <a:lumMod val="95000"/>
                  <a:lumOff val="5000"/>
                </a:schemeClr>
              </a:solidFill>
            </a:endParaRPr>
          </a:p>
        </p:txBody>
      </p:sp>
    </p:spTree>
    <p:extLst>
      <p:ext uri="{BB962C8B-B14F-4D97-AF65-F5344CB8AC3E}">
        <p14:creationId xmlns="" xmlns:p14="http://schemas.microsoft.com/office/powerpoint/2010/main" val="1187945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Başlık 4">
            <a:extLst>
              <a:ext uri="{FF2B5EF4-FFF2-40B4-BE49-F238E27FC236}">
                <a16:creationId xmlns="" xmlns:a16="http://schemas.microsoft.com/office/drawing/2014/main" id="{787CC88D-58D8-4FBE-95F5-9E7F6CD49E10}"/>
              </a:ext>
            </a:extLst>
          </p:cNvPr>
          <p:cNvSpPr>
            <a:spLocks noGrp="1"/>
          </p:cNvSpPr>
          <p:nvPr>
            <p:ph type="title"/>
          </p:nvPr>
        </p:nvSpPr>
        <p:spPr/>
        <p:txBody>
          <a:bodyPr>
            <a:normAutofit/>
          </a:bodyPr>
          <a:lstStyle/>
          <a:p>
            <a:r>
              <a:rPr lang="tr-TR" sz="4000" b="1" dirty="0">
                <a:solidFill>
                  <a:srgbClr val="C00000"/>
                </a:solidFill>
              </a:rPr>
              <a:t>Salgının Çocuklar ve Gençler Üzerindeki Etkileri</a:t>
            </a:r>
          </a:p>
        </p:txBody>
      </p:sp>
      <p:sp>
        <p:nvSpPr>
          <p:cNvPr id="6" name="İçerik Yer Tutucusu 5">
            <a:extLst>
              <a:ext uri="{FF2B5EF4-FFF2-40B4-BE49-F238E27FC236}">
                <a16:creationId xmlns="" xmlns:a16="http://schemas.microsoft.com/office/drawing/2014/main" id="{2D237B6C-6850-4D7C-B877-C871CC465339}"/>
              </a:ext>
            </a:extLst>
          </p:cNvPr>
          <p:cNvSpPr>
            <a:spLocks noGrp="1"/>
          </p:cNvSpPr>
          <p:nvPr>
            <p:ph idx="1"/>
          </p:nvPr>
        </p:nvSpPr>
        <p:spPr>
          <a:xfrm>
            <a:off x="490653" y="1690688"/>
            <a:ext cx="11073161" cy="4802186"/>
          </a:xfrm>
        </p:spPr>
        <p:txBody>
          <a:bodyPr>
            <a:normAutofit/>
          </a:bodyPr>
          <a:lstStyle/>
          <a:p>
            <a:pPr marL="0" indent="0">
              <a:buNone/>
            </a:pPr>
            <a:r>
              <a:rPr lang="tr-TR" sz="2600" dirty="0"/>
              <a:t>Salgın durumunda günlük rutinlerin askıya alınması çocukların sosyal, duygusal, bilişsel, fiziksel ve akademik gelişimlerini sekteye uğratabilir. Çocuk ve gençlerde bu süreçte bazı psikolojik ve davranışsal tepkiler görülebilir. Yetişkinlerin de etkilendiği bu zorlu dönemde çocukların iyi oluşlarını güçlü tutabilmek ve kendini toparlama güçlerini desteklemek yararlı olacaktır.</a:t>
            </a:r>
          </a:p>
          <a:p>
            <a:pPr marL="0" indent="0">
              <a:buNone/>
            </a:pPr>
            <a:r>
              <a:rPr lang="tr-TR" sz="2600" dirty="0"/>
              <a:t>Çocuklar ve gençler içinde bulunulan durumu anlamlandırmakta zorlanabilir. Bu zorlanma esnasında onların referans alacakları kişiler, etraflarında bulunan yetişkinlerdir. Evde anne babanın okulda ise öğretmenlerin aşırı kaygılı, aşırı titiz, aşırı koruyucu ve panik hâlindeki tavırları çocukların yaşadığı stres düzeyini artıracaktır. </a:t>
            </a:r>
          </a:p>
        </p:txBody>
      </p:sp>
    </p:spTree>
    <p:extLst>
      <p:ext uri="{BB962C8B-B14F-4D97-AF65-F5344CB8AC3E}">
        <p14:creationId xmlns="" xmlns:p14="http://schemas.microsoft.com/office/powerpoint/2010/main" val="259906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E12938F-A6FE-4E2D-B12B-088C3CFFC81A}"/>
              </a:ext>
            </a:extLst>
          </p:cNvPr>
          <p:cNvSpPr>
            <a:spLocks noGrp="1"/>
          </p:cNvSpPr>
          <p:nvPr>
            <p:ph idx="1"/>
          </p:nvPr>
        </p:nvSpPr>
        <p:spPr>
          <a:xfrm>
            <a:off x="535259" y="1226634"/>
            <a:ext cx="11062009" cy="5266241"/>
          </a:xfrm>
        </p:spPr>
        <p:txBody>
          <a:bodyPr/>
          <a:lstStyle/>
          <a:p>
            <a:pPr marL="0" indent="0">
              <a:buNone/>
            </a:pPr>
            <a:r>
              <a:rPr lang="tr-TR" dirty="0"/>
              <a:t>Salgın ve etkileri gibi </a:t>
            </a:r>
            <a:r>
              <a:rPr lang="tr-TR" dirty="0" err="1"/>
              <a:t>travmatik</a:t>
            </a:r>
            <a:r>
              <a:rPr lang="tr-TR" dirty="0"/>
              <a:t> olaylara karşı çocukların verebilecekleri tepkiler konusunda bilgi sahibi olmalıyız. Bu bilgilere sahip olmak onlara hangi konularda ve nasıl adımcı olacağımızı bilme konusunda bize yol gösterecektir. Bu süreçte her yaş grubundaki çocukta farklı tepkiler görülebilir. Ancak bu tepkilerin bütün çocuklarda ve anı oranda görüleceği düşünülmemelidir. Bireysel farklılıklar görülebileceğini unutmamak gerekir.</a:t>
            </a:r>
          </a:p>
          <a:p>
            <a:pPr>
              <a:buFont typeface="Wingdings" panose="05000000000000000000" pitchFamily="2" charset="2"/>
              <a:buChar char="§"/>
            </a:pPr>
            <a:r>
              <a:rPr lang="tr-TR" dirty="0"/>
              <a:t>   0-6 yaş</a:t>
            </a:r>
          </a:p>
          <a:p>
            <a:pPr>
              <a:buFont typeface="Wingdings" panose="05000000000000000000" pitchFamily="2" charset="2"/>
              <a:buChar char="§"/>
            </a:pPr>
            <a:r>
              <a:rPr lang="tr-TR" dirty="0"/>
              <a:t>   7-12 yaş</a:t>
            </a:r>
          </a:p>
          <a:p>
            <a:pPr>
              <a:buFont typeface="Wingdings" panose="05000000000000000000" pitchFamily="2" charset="2"/>
              <a:buChar char="§"/>
            </a:pPr>
            <a:r>
              <a:rPr lang="tr-TR" dirty="0"/>
              <a:t>   13-18 yaş gruplarına ayırabiliriz.</a:t>
            </a:r>
          </a:p>
          <a:p>
            <a:pPr marL="0" indent="0">
              <a:buNone/>
            </a:pPr>
            <a:endParaRPr lang="tr-TR" dirty="0"/>
          </a:p>
        </p:txBody>
      </p:sp>
    </p:spTree>
    <p:extLst>
      <p:ext uri="{BB962C8B-B14F-4D97-AF65-F5344CB8AC3E}">
        <p14:creationId xmlns="" xmlns:p14="http://schemas.microsoft.com/office/powerpoint/2010/main" val="3215532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B58E3F3-C433-40BA-BB12-B2A1DACD1DC2}"/>
              </a:ext>
            </a:extLst>
          </p:cNvPr>
          <p:cNvSpPr>
            <a:spLocks noGrp="1"/>
          </p:cNvSpPr>
          <p:nvPr>
            <p:ph idx="1"/>
          </p:nvPr>
        </p:nvSpPr>
        <p:spPr>
          <a:xfrm>
            <a:off x="972015" y="691375"/>
            <a:ext cx="10515600" cy="5865541"/>
          </a:xfrm>
        </p:spPr>
        <p:txBody>
          <a:bodyPr>
            <a:normAutofit fontScale="25000" lnSpcReduction="20000"/>
          </a:bodyPr>
          <a:lstStyle/>
          <a:p>
            <a:pPr marL="0" indent="0">
              <a:buNone/>
            </a:pPr>
            <a:r>
              <a:rPr lang="tr-TR" sz="11200" b="1" dirty="0">
                <a:solidFill>
                  <a:schemeClr val="accent1">
                    <a:lumMod val="50000"/>
                  </a:schemeClr>
                </a:solidFill>
              </a:rPr>
              <a:t>0-6 Yaş</a:t>
            </a:r>
          </a:p>
          <a:p>
            <a:pPr marL="0" indent="0">
              <a:buNone/>
            </a:pPr>
            <a:endParaRPr lang="tr-TR" sz="11200" b="1" dirty="0">
              <a:solidFill>
                <a:schemeClr val="accent1">
                  <a:lumMod val="50000"/>
                </a:schemeClr>
              </a:solidFill>
            </a:endParaRPr>
          </a:p>
          <a:p>
            <a:pPr algn="l">
              <a:buFont typeface="Wingdings" panose="05000000000000000000" pitchFamily="2" charset="2"/>
              <a:buChar char="Ø"/>
            </a:pPr>
            <a:r>
              <a:rPr lang="tr-TR" sz="11200" b="0" i="0" u="none" strike="noStrike" baseline="0" dirty="0">
                <a:solidFill>
                  <a:srgbClr val="000000"/>
                </a:solidFill>
                <a:latin typeface="ArnoPro-Caption"/>
              </a:rPr>
              <a:t>Huzursuzluk, huysuzluk </a:t>
            </a:r>
          </a:p>
          <a:p>
            <a:pPr algn="l">
              <a:buFont typeface="Wingdings" panose="05000000000000000000" pitchFamily="2" charset="2"/>
              <a:buChar char="Ø"/>
            </a:pPr>
            <a:r>
              <a:rPr lang="tr-TR" sz="11200" b="0" i="0" u="none" strike="noStrike" baseline="0" dirty="0">
                <a:solidFill>
                  <a:srgbClr val="000000"/>
                </a:solidFill>
                <a:latin typeface="ArnoPro-Caption"/>
              </a:rPr>
              <a:t>Karın ağrısı, baş ağrısı gibi şikayetlerin artması</a:t>
            </a:r>
          </a:p>
          <a:p>
            <a:pPr algn="l">
              <a:buFont typeface="Wingdings" panose="05000000000000000000" pitchFamily="2" charset="2"/>
              <a:buChar char="Ø"/>
            </a:pPr>
            <a:r>
              <a:rPr lang="tr-TR" sz="11200" b="0" i="0" u="none" strike="noStrike" baseline="0" dirty="0">
                <a:solidFill>
                  <a:srgbClr val="000000"/>
                </a:solidFill>
                <a:latin typeface="ArnoPro-Caption"/>
              </a:rPr>
              <a:t>Donuk ve tepkisiz olma, yalnız kalma isteğinin baş göstermesi</a:t>
            </a:r>
          </a:p>
          <a:p>
            <a:pPr algn="l">
              <a:buFont typeface="Wingdings" panose="05000000000000000000" pitchFamily="2" charset="2"/>
              <a:buChar char="Ø"/>
            </a:pPr>
            <a:r>
              <a:rPr lang="tr-TR" sz="11200" b="0" i="0" u="none" strike="noStrike" baseline="0" dirty="0">
                <a:solidFill>
                  <a:srgbClr val="000000"/>
                </a:solidFill>
                <a:latin typeface="ArnoPro-Caption"/>
              </a:rPr>
              <a:t>Aşırı hareketli, </a:t>
            </a:r>
            <a:r>
              <a:rPr lang="tr-TR" sz="11200" dirty="0">
                <a:solidFill>
                  <a:srgbClr val="000000"/>
                </a:solidFill>
                <a:latin typeface="ArnoPro-Caption"/>
              </a:rPr>
              <a:t>ö</a:t>
            </a:r>
            <a:r>
              <a:rPr lang="tr-TR" sz="11200" b="0" i="0" u="none" strike="noStrike" baseline="0" dirty="0">
                <a:solidFill>
                  <a:srgbClr val="000000"/>
                </a:solidFill>
                <a:latin typeface="ArnoPro-Caption"/>
              </a:rPr>
              <a:t>fkeli olma</a:t>
            </a:r>
          </a:p>
          <a:p>
            <a:pPr>
              <a:buFont typeface="Wingdings" panose="05000000000000000000" pitchFamily="2" charset="2"/>
              <a:buChar char="Ø"/>
            </a:pPr>
            <a:r>
              <a:rPr lang="tr-TR" sz="11200" b="0" i="0" u="none" strike="noStrike" baseline="0" dirty="0">
                <a:solidFill>
                  <a:srgbClr val="000000"/>
                </a:solidFill>
                <a:latin typeface="ArnoPro-Caption"/>
              </a:rPr>
              <a:t>Sebepsiz, kolay ve sık ağlamaların baş göstermesi</a:t>
            </a:r>
          </a:p>
          <a:p>
            <a:pPr algn="l">
              <a:buFont typeface="Wingdings" panose="05000000000000000000" pitchFamily="2" charset="2"/>
              <a:buChar char="Ø"/>
            </a:pPr>
            <a:r>
              <a:rPr lang="tr-TR" sz="11200" dirty="0">
                <a:solidFill>
                  <a:srgbClr val="000000"/>
                </a:solidFill>
                <a:latin typeface="ArnoPro-Caption"/>
              </a:rPr>
              <a:t>B</a:t>
            </a:r>
            <a:r>
              <a:rPr lang="tr-TR" sz="11200" b="0" i="0" u="none" strike="noStrike" baseline="0" dirty="0">
                <a:solidFill>
                  <a:srgbClr val="000000"/>
                </a:solidFill>
                <a:latin typeface="ArnoPro-Caption"/>
              </a:rPr>
              <a:t>ebeklik donemi davranışlarına geri dönüş (alt ıslatma, parmak emme vs.)</a:t>
            </a:r>
          </a:p>
          <a:p>
            <a:pPr algn="l">
              <a:buFont typeface="Wingdings" panose="05000000000000000000" pitchFamily="2" charset="2"/>
              <a:buChar char="Ø"/>
            </a:pPr>
            <a:r>
              <a:rPr lang="tr-TR" sz="11200" b="0" i="0" u="none" strike="noStrike" baseline="0" dirty="0">
                <a:solidFill>
                  <a:srgbClr val="000000"/>
                </a:solidFill>
                <a:latin typeface="ArnoPro-Caption"/>
              </a:rPr>
              <a:t>Uyku bozuklukları, kabuslar</a:t>
            </a:r>
          </a:p>
          <a:p>
            <a:pPr algn="l">
              <a:buFont typeface="Wingdings" panose="05000000000000000000" pitchFamily="2" charset="2"/>
              <a:buChar char="Ø"/>
            </a:pPr>
            <a:r>
              <a:rPr lang="tr-TR" sz="11200" b="0" i="0" u="none" strike="noStrike" baseline="0" dirty="0">
                <a:solidFill>
                  <a:srgbClr val="000000"/>
                </a:solidFill>
                <a:latin typeface="ArnoPro-Caption"/>
              </a:rPr>
              <a:t>Oyunlarda ya da sohbetlerde sürekli salgından </a:t>
            </a:r>
            <a:r>
              <a:rPr lang="es-ES" sz="11200" b="0" i="0" u="none" strike="noStrike" baseline="0" dirty="0">
                <a:solidFill>
                  <a:srgbClr val="000000"/>
                </a:solidFill>
                <a:latin typeface="ArnoPro-Caption"/>
              </a:rPr>
              <a:t>bahsetme, canlandırmalar yapma ya da konudan</a:t>
            </a:r>
            <a:r>
              <a:rPr lang="tr-TR" sz="11200" b="0" i="0" u="none" strike="noStrike" baseline="0" dirty="0">
                <a:solidFill>
                  <a:srgbClr val="000000"/>
                </a:solidFill>
                <a:latin typeface="ArnoPro-Caption"/>
              </a:rPr>
              <a:t> bahsedilirken aşırı ilgisiz davranma </a:t>
            </a:r>
          </a:p>
          <a:p>
            <a:pPr algn="l">
              <a:buFont typeface="Wingdings" panose="05000000000000000000" pitchFamily="2" charset="2"/>
              <a:buChar char="Ø"/>
            </a:pPr>
            <a:r>
              <a:rPr lang="tr-TR" sz="11200" b="0" i="0" u="none" strike="noStrike" baseline="0" dirty="0">
                <a:latin typeface="ArnoPro-Caption"/>
              </a:rPr>
              <a:t>Okuldan, dış çevreden ya da yabancı insanlardan aşırı korkma/çekinme</a:t>
            </a:r>
          </a:p>
          <a:p>
            <a:pPr algn="l">
              <a:buFont typeface="Wingdings" panose="05000000000000000000" pitchFamily="2" charset="2"/>
              <a:buChar char="Ø"/>
            </a:pPr>
            <a:endParaRPr lang="tr-TR" sz="8800" b="1" dirty="0">
              <a:solidFill>
                <a:schemeClr val="accent1">
                  <a:lumMod val="50000"/>
                </a:schemeClr>
              </a:solidFill>
            </a:endParaRPr>
          </a:p>
        </p:txBody>
      </p:sp>
    </p:spTree>
    <p:extLst>
      <p:ext uri="{BB962C8B-B14F-4D97-AF65-F5344CB8AC3E}">
        <p14:creationId xmlns="" xmlns:p14="http://schemas.microsoft.com/office/powerpoint/2010/main" val="2519528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FF">
            <a:alpha val="38000"/>
          </a:srgb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C98F12B-9943-46DA-BA4A-67A319BDD604}"/>
              </a:ext>
            </a:extLst>
          </p:cNvPr>
          <p:cNvSpPr>
            <a:spLocks noGrp="1"/>
          </p:cNvSpPr>
          <p:nvPr>
            <p:ph idx="1"/>
          </p:nvPr>
        </p:nvSpPr>
        <p:spPr>
          <a:xfrm>
            <a:off x="680224" y="758283"/>
            <a:ext cx="10995103" cy="5709424"/>
          </a:xfrm>
        </p:spPr>
        <p:txBody>
          <a:bodyPr>
            <a:normAutofit fontScale="62500" lnSpcReduction="20000"/>
          </a:bodyPr>
          <a:lstStyle/>
          <a:p>
            <a:pPr marL="0" indent="0">
              <a:buNone/>
            </a:pPr>
            <a:r>
              <a:rPr lang="tr-TR" sz="5900" b="1" dirty="0">
                <a:solidFill>
                  <a:schemeClr val="accent1">
                    <a:lumMod val="50000"/>
                  </a:schemeClr>
                </a:solidFill>
              </a:rPr>
              <a:t>7-12 Yaş</a:t>
            </a:r>
            <a:endParaRPr lang="tr-TR" dirty="0">
              <a:solidFill>
                <a:schemeClr val="accent1">
                  <a:lumMod val="50000"/>
                </a:schemeClr>
              </a:solidFill>
            </a:endParaRPr>
          </a:p>
          <a:p>
            <a:pPr marL="0" indent="0">
              <a:buNone/>
            </a:pPr>
            <a:endParaRPr lang="tr-TR" dirty="0">
              <a:solidFill>
                <a:schemeClr val="accent1">
                  <a:lumMod val="50000"/>
                </a:schemeClr>
              </a:solidFill>
            </a:endParaRPr>
          </a:p>
          <a:p>
            <a:pPr algn="l">
              <a:buFont typeface="Wingdings" panose="05000000000000000000" pitchFamily="2" charset="2"/>
              <a:buChar char="Ø"/>
            </a:pPr>
            <a:r>
              <a:rPr lang="tr-TR" sz="5100" b="0" i="0" u="none" strike="noStrike" baseline="0" dirty="0">
                <a:solidFill>
                  <a:srgbClr val="000000"/>
                </a:solidFill>
                <a:latin typeface="ArnoPro-Caption"/>
              </a:rPr>
              <a:t>Dikkat ve konsantrasyon problemleri</a:t>
            </a:r>
          </a:p>
          <a:p>
            <a:pPr algn="l">
              <a:buFont typeface="Wingdings" panose="05000000000000000000" pitchFamily="2" charset="2"/>
              <a:buChar char="Ø"/>
            </a:pPr>
            <a:r>
              <a:rPr lang="tr-TR" sz="5100" b="0" i="0" u="none" strike="noStrike" baseline="0" dirty="0">
                <a:solidFill>
                  <a:srgbClr val="000000"/>
                </a:solidFill>
                <a:latin typeface="ArnoPro-Caption"/>
              </a:rPr>
              <a:t>Aşırı hareketli, </a:t>
            </a:r>
            <a:r>
              <a:rPr lang="tr-TR" sz="5100" dirty="0">
                <a:solidFill>
                  <a:srgbClr val="000000"/>
                </a:solidFill>
                <a:latin typeface="ArnoPro-Caption"/>
              </a:rPr>
              <a:t>ö</a:t>
            </a:r>
            <a:r>
              <a:rPr lang="tr-TR" sz="5100" b="0" i="0" u="none" strike="noStrike" baseline="0" dirty="0">
                <a:solidFill>
                  <a:srgbClr val="000000"/>
                </a:solidFill>
                <a:latin typeface="ArnoPro-Caption"/>
              </a:rPr>
              <a:t>fkeli ya da alıngan olma</a:t>
            </a:r>
          </a:p>
          <a:p>
            <a:pPr>
              <a:buFont typeface="Wingdings" panose="05000000000000000000" pitchFamily="2" charset="2"/>
              <a:buChar char="Ø"/>
            </a:pPr>
            <a:r>
              <a:rPr lang="tr-TR" sz="5100" b="0" i="0" u="none" strike="noStrike" baseline="0" dirty="0">
                <a:solidFill>
                  <a:srgbClr val="000000"/>
                </a:solidFill>
                <a:latin typeface="ArnoPro-Caption"/>
              </a:rPr>
              <a:t>Aşırı konuşma veya içe</a:t>
            </a:r>
            <a:r>
              <a:rPr lang="tr-TR" sz="5100" dirty="0">
                <a:solidFill>
                  <a:srgbClr val="000000"/>
                </a:solidFill>
                <a:latin typeface="ArnoPro-Caption"/>
              </a:rPr>
              <a:t> </a:t>
            </a:r>
            <a:r>
              <a:rPr lang="tr-TR" sz="5100" b="0" i="0" u="none" strike="noStrike" baseline="0" dirty="0">
                <a:solidFill>
                  <a:srgbClr val="000000"/>
                </a:solidFill>
                <a:latin typeface="ArnoPro-Caption"/>
              </a:rPr>
              <a:t>kapanma</a:t>
            </a:r>
          </a:p>
          <a:p>
            <a:pPr algn="l">
              <a:buFont typeface="Wingdings" panose="05000000000000000000" pitchFamily="2" charset="2"/>
              <a:buChar char="Ø"/>
            </a:pPr>
            <a:r>
              <a:rPr lang="tr-TR" sz="5100" b="0" i="0" u="none" strike="noStrike" baseline="0" dirty="0">
                <a:solidFill>
                  <a:srgbClr val="000000"/>
                </a:solidFill>
                <a:latin typeface="ArnoPro-Caption"/>
              </a:rPr>
              <a:t>Sevdiği şeylere karşı ilgisini kaybetme</a:t>
            </a:r>
          </a:p>
          <a:p>
            <a:pPr>
              <a:buFont typeface="Wingdings" panose="05000000000000000000" pitchFamily="2" charset="2"/>
              <a:buChar char="Ø"/>
            </a:pPr>
            <a:r>
              <a:rPr lang="tr-TR" sz="5100" b="0" i="0" u="none" strike="noStrike" baseline="0" dirty="0">
                <a:solidFill>
                  <a:srgbClr val="000000"/>
                </a:solidFill>
                <a:latin typeface="ArnoPro-Caption"/>
              </a:rPr>
              <a:t>Sıklıkla kaygılarından bahsetme</a:t>
            </a:r>
          </a:p>
          <a:p>
            <a:pPr algn="l">
              <a:buFont typeface="Wingdings" panose="05000000000000000000" pitchFamily="2" charset="2"/>
              <a:buChar char="Ø"/>
            </a:pPr>
            <a:r>
              <a:rPr lang="tr-TR" sz="5100" b="0" i="0" u="none" strike="noStrike" baseline="0" dirty="0">
                <a:solidFill>
                  <a:srgbClr val="000000"/>
                </a:solidFill>
                <a:latin typeface="ArnoPro-Caption"/>
              </a:rPr>
              <a:t>Ölümden sıklıkla bahsetme, </a:t>
            </a:r>
            <a:r>
              <a:rPr lang="tr-TR" sz="5100" dirty="0">
                <a:solidFill>
                  <a:srgbClr val="000000"/>
                </a:solidFill>
                <a:latin typeface="ArnoPro-Caption"/>
              </a:rPr>
              <a:t>ö</a:t>
            </a:r>
            <a:r>
              <a:rPr lang="tr-TR" sz="5100" b="0" i="0" u="none" strike="noStrike" baseline="0" dirty="0">
                <a:solidFill>
                  <a:srgbClr val="000000"/>
                </a:solidFill>
                <a:latin typeface="ArnoPro-Caption"/>
              </a:rPr>
              <a:t>lümle ilgi soruların sıklaşması</a:t>
            </a:r>
          </a:p>
          <a:p>
            <a:pPr algn="l">
              <a:buFont typeface="Wingdings" panose="05000000000000000000" pitchFamily="2" charset="2"/>
              <a:buChar char="Ø"/>
            </a:pPr>
            <a:r>
              <a:rPr lang="tr-TR" sz="5100" b="0" i="0" u="none" strike="noStrike" baseline="0" dirty="0">
                <a:solidFill>
                  <a:srgbClr val="000000"/>
                </a:solidFill>
                <a:latin typeface="ArnoPro-Caption"/>
              </a:rPr>
              <a:t>Uyku ve beslenme düzeninde</a:t>
            </a:r>
            <a:r>
              <a:rPr lang="tr-TR" sz="5100" dirty="0">
                <a:solidFill>
                  <a:srgbClr val="000000"/>
                </a:solidFill>
                <a:latin typeface="ArnoPro-Caption"/>
              </a:rPr>
              <a:t> </a:t>
            </a:r>
            <a:r>
              <a:rPr lang="tr-TR" sz="5100" b="0" i="0" u="none" strike="noStrike" baseline="0" dirty="0">
                <a:solidFill>
                  <a:srgbClr val="000000"/>
                </a:solidFill>
                <a:latin typeface="ArnoPro-Caption"/>
              </a:rPr>
              <a:t>bozukluklar</a:t>
            </a:r>
          </a:p>
          <a:p>
            <a:pPr algn="l">
              <a:buFont typeface="Wingdings" panose="05000000000000000000" pitchFamily="2" charset="2"/>
              <a:buChar char="Ø"/>
            </a:pPr>
            <a:r>
              <a:rPr lang="tr-TR" sz="5100" b="0" i="0" u="none" strike="noStrike" baseline="0" dirty="0">
                <a:solidFill>
                  <a:srgbClr val="000000"/>
                </a:solidFill>
                <a:latin typeface="ArnoPro-Caption"/>
              </a:rPr>
              <a:t>Okula gitmekten kaçınma, ebeveynden ayrılmak istememe</a:t>
            </a:r>
          </a:p>
          <a:p>
            <a:pPr algn="l">
              <a:buFont typeface="Wingdings" panose="05000000000000000000" pitchFamily="2" charset="2"/>
              <a:buChar char="Ø"/>
            </a:pPr>
            <a:r>
              <a:rPr lang="tr-TR" sz="5100" b="0" i="0" u="none" strike="noStrike" baseline="0" dirty="0">
                <a:solidFill>
                  <a:srgbClr val="000000"/>
                </a:solidFill>
                <a:latin typeface="ArnoPro-Caption"/>
              </a:rPr>
              <a:t>Akademik başarıda düşüş</a:t>
            </a:r>
          </a:p>
          <a:p>
            <a:pPr algn="l">
              <a:buFont typeface="Wingdings" panose="05000000000000000000" pitchFamily="2" charset="2"/>
              <a:buChar char="Ø"/>
            </a:pPr>
            <a:r>
              <a:rPr lang="tr-TR" sz="5100" b="0" i="0" u="none" strike="noStrike" baseline="0" dirty="0">
                <a:solidFill>
                  <a:srgbClr val="000000"/>
                </a:solidFill>
                <a:latin typeface="ArnoPro-Caption"/>
              </a:rPr>
              <a:t>Korku ve kaygıların baş göstermesi (yalnızlık, karanlık, gerçeküstü olaylar vb.)</a:t>
            </a:r>
            <a:endParaRPr lang="tr-TR" sz="5100" dirty="0">
              <a:solidFill>
                <a:schemeClr val="accent1">
                  <a:lumMod val="50000"/>
                </a:schemeClr>
              </a:solidFill>
            </a:endParaRPr>
          </a:p>
          <a:p>
            <a:pPr marL="0" indent="0">
              <a:buNone/>
            </a:pPr>
            <a:endParaRPr lang="tr-TR" dirty="0">
              <a:solidFill>
                <a:schemeClr val="accent1">
                  <a:lumMod val="50000"/>
                </a:schemeClr>
              </a:solidFill>
            </a:endParaRPr>
          </a:p>
        </p:txBody>
      </p:sp>
    </p:spTree>
    <p:extLst>
      <p:ext uri="{BB962C8B-B14F-4D97-AF65-F5344CB8AC3E}">
        <p14:creationId xmlns="" xmlns:p14="http://schemas.microsoft.com/office/powerpoint/2010/main" val="400926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C250743-6425-45C6-A637-C72B1EA28945}"/>
              </a:ext>
            </a:extLst>
          </p:cNvPr>
          <p:cNvSpPr>
            <a:spLocks noGrp="1"/>
          </p:cNvSpPr>
          <p:nvPr>
            <p:ph idx="1"/>
          </p:nvPr>
        </p:nvSpPr>
        <p:spPr>
          <a:xfrm>
            <a:off x="390292" y="490654"/>
            <a:ext cx="11385396" cy="6200078"/>
          </a:xfrm>
        </p:spPr>
        <p:txBody>
          <a:bodyPr>
            <a:normAutofit fontScale="62500" lnSpcReduction="20000"/>
          </a:bodyPr>
          <a:lstStyle/>
          <a:p>
            <a:pPr marL="0" indent="0">
              <a:buNone/>
            </a:pPr>
            <a:r>
              <a:rPr lang="tr-TR" b="1" dirty="0">
                <a:solidFill>
                  <a:schemeClr val="accent1">
                    <a:lumMod val="50000"/>
                  </a:schemeClr>
                </a:solidFill>
              </a:rPr>
              <a:t> </a:t>
            </a:r>
            <a:r>
              <a:rPr lang="tr-TR" sz="5100" b="1" dirty="0">
                <a:solidFill>
                  <a:schemeClr val="accent1">
                    <a:lumMod val="50000"/>
                  </a:schemeClr>
                </a:solidFill>
              </a:rPr>
              <a:t>13-18 Yaş</a:t>
            </a:r>
          </a:p>
          <a:p>
            <a:pPr marL="0" indent="0">
              <a:buNone/>
            </a:pPr>
            <a:endParaRPr lang="tr-TR" b="1" dirty="0">
              <a:solidFill>
                <a:schemeClr val="accent1">
                  <a:lumMod val="50000"/>
                </a:schemeClr>
              </a:solidFill>
            </a:endParaRPr>
          </a:p>
          <a:p>
            <a:pPr marL="0" indent="0">
              <a:buNone/>
            </a:pPr>
            <a:endParaRPr lang="tr-TR" b="1" dirty="0">
              <a:solidFill>
                <a:schemeClr val="accent1">
                  <a:lumMod val="50000"/>
                </a:schemeClr>
              </a:solidFill>
            </a:endParaRPr>
          </a:p>
          <a:p>
            <a:pPr algn="l">
              <a:buFont typeface="Wingdings" panose="05000000000000000000" pitchFamily="2" charset="2"/>
              <a:buChar char="Ø"/>
            </a:pPr>
            <a:r>
              <a:rPr lang="tr-TR" sz="4700" b="0" i="0" u="none" strike="noStrike" baseline="0" dirty="0">
                <a:solidFill>
                  <a:srgbClr val="000000"/>
                </a:solidFill>
                <a:latin typeface="ArnoPro-Caption"/>
              </a:rPr>
              <a:t>Dikkat ve konsantrasyon problemleri</a:t>
            </a:r>
          </a:p>
          <a:p>
            <a:pPr algn="l">
              <a:buFont typeface="Wingdings" panose="05000000000000000000" pitchFamily="2" charset="2"/>
              <a:buChar char="Ø"/>
            </a:pPr>
            <a:r>
              <a:rPr lang="tr-TR" sz="4700" b="0" i="0" u="none" strike="noStrike" baseline="0" dirty="0">
                <a:solidFill>
                  <a:srgbClr val="000000"/>
                </a:solidFill>
                <a:latin typeface="ArnoPro-Caption"/>
              </a:rPr>
              <a:t>İştahsızlık, uyku problemleri, uyum problemleri, devamlı yorgun ve bitkin olma</a:t>
            </a:r>
          </a:p>
          <a:p>
            <a:pPr algn="l">
              <a:buFont typeface="Wingdings" panose="05000000000000000000" pitchFamily="2" charset="2"/>
              <a:buChar char="Ø"/>
            </a:pPr>
            <a:r>
              <a:rPr lang="tr-TR" sz="4700" b="0" i="0" u="none" strike="noStrike" baseline="0" dirty="0">
                <a:solidFill>
                  <a:srgbClr val="000000"/>
                </a:solidFill>
                <a:latin typeface="ArnoPro-Caption"/>
              </a:rPr>
              <a:t>Kaygı, kızgınlık, </a:t>
            </a:r>
            <a:r>
              <a:rPr lang="tr-TR" sz="4700" dirty="0">
                <a:solidFill>
                  <a:srgbClr val="000000"/>
                </a:solidFill>
                <a:latin typeface="ArnoPro-Caption"/>
              </a:rPr>
              <a:t>ç</a:t>
            </a:r>
            <a:r>
              <a:rPr lang="tr-TR" sz="4700" b="0" i="0" u="none" strike="noStrike" baseline="0" dirty="0">
                <a:solidFill>
                  <a:srgbClr val="000000"/>
                </a:solidFill>
                <a:latin typeface="ArnoPro-Caption"/>
              </a:rPr>
              <a:t>aresizlik, duygusal karmaşa, güçsüzlük, umutsuzluk, gergin hissetme</a:t>
            </a:r>
          </a:p>
          <a:p>
            <a:pPr algn="l">
              <a:buFont typeface="Wingdings" panose="05000000000000000000" pitchFamily="2" charset="2"/>
              <a:buChar char="Ø"/>
            </a:pPr>
            <a:r>
              <a:rPr lang="tr-TR" sz="4700" b="0" i="0" u="none" strike="noStrike" baseline="0" dirty="0">
                <a:solidFill>
                  <a:srgbClr val="000000"/>
                </a:solidFill>
                <a:latin typeface="ArnoPro-Caption"/>
              </a:rPr>
              <a:t>Yalnız kalma isteği, uzaklaşma, karşı gelme, reddetme davranışları</a:t>
            </a:r>
          </a:p>
          <a:p>
            <a:pPr algn="l">
              <a:buFont typeface="Wingdings" panose="05000000000000000000" pitchFamily="2" charset="2"/>
              <a:buChar char="Ø"/>
            </a:pPr>
            <a:r>
              <a:rPr lang="tr-TR" sz="4700" b="0" i="0" u="none" strike="noStrike" baseline="0" dirty="0">
                <a:solidFill>
                  <a:srgbClr val="000000"/>
                </a:solidFill>
                <a:latin typeface="ArnoPro-Caption"/>
              </a:rPr>
              <a:t>Korkularının yerinde olup olmadığı, başkalarının da aynı duygu ve düşünceleri yaşayıp yaşamadığını merak etme</a:t>
            </a:r>
          </a:p>
          <a:p>
            <a:pPr algn="l">
              <a:buFont typeface="Wingdings" panose="05000000000000000000" pitchFamily="2" charset="2"/>
              <a:buChar char="Ø"/>
            </a:pPr>
            <a:r>
              <a:rPr lang="tr-TR" sz="4700" b="0" i="0" u="none" strike="noStrike" baseline="0" dirty="0">
                <a:solidFill>
                  <a:srgbClr val="000000"/>
                </a:solidFill>
                <a:latin typeface="ArnoPro-Caption"/>
              </a:rPr>
              <a:t>Ailesi ve sevdiklerinin hayatına ilişkin endişeler</a:t>
            </a:r>
          </a:p>
          <a:p>
            <a:pPr algn="l">
              <a:buFont typeface="Wingdings" panose="05000000000000000000" pitchFamily="2" charset="2"/>
              <a:buChar char="Ø"/>
            </a:pPr>
            <a:r>
              <a:rPr lang="tr-TR" sz="4700" b="0" i="0" u="none" strike="noStrike" baseline="0" dirty="0">
                <a:solidFill>
                  <a:srgbClr val="000000"/>
                </a:solidFill>
                <a:latin typeface="ArnoPro-Caption"/>
              </a:rPr>
              <a:t>Aşırı umursamazlık, tehlikeyi küçümseme, risk alma</a:t>
            </a:r>
          </a:p>
          <a:p>
            <a:pPr algn="l">
              <a:buFont typeface="Wingdings" panose="05000000000000000000" pitchFamily="2" charset="2"/>
              <a:buChar char="Ø"/>
            </a:pPr>
            <a:r>
              <a:rPr lang="tr-TR" sz="4700" b="0" i="0" u="none" strike="noStrike" baseline="0" dirty="0">
                <a:solidFill>
                  <a:srgbClr val="000000"/>
                </a:solidFill>
                <a:latin typeface="ArnoPro-Caption"/>
              </a:rPr>
              <a:t>Okula gitmekten kaçınma, akademik başarıda düşüş</a:t>
            </a:r>
          </a:p>
          <a:p>
            <a:pPr algn="l">
              <a:buFont typeface="Wingdings" panose="05000000000000000000" pitchFamily="2" charset="2"/>
              <a:buChar char="Ø"/>
            </a:pPr>
            <a:r>
              <a:rPr lang="tr-TR" sz="4700" b="0" i="0" u="none" strike="noStrike" baseline="0" dirty="0">
                <a:solidFill>
                  <a:srgbClr val="000000"/>
                </a:solidFill>
                <a:latin typeface="ArnoPro-Caption"/>
              </a:rPr>
              <a:t>Yaşamın anlamı, olum ve gelecek gibi konularda yaşı gereği yapılan sorgulamaların artması</a:t>
            </a:r>
          </a:p>
          <a:p>
            <a:pPr algn="l">
              <a:buFont typeface="Wingdings" panose="05000000000000000000" pitchFamily="2" charset="2"/>
              <a:buChar char="Ø"/>
            </a:pPr>
            <a:r>
              <a:rPr lang="tr-TR" sz="4700" b="0" i="0" u="none" strike="noStrike" baseline="0" dirty="0">
                <a:solidFill>
                  <a:srgbClr val="000000"/>
                </a:solidFill>
                <a:latin typeface="ArnoPro-Caption"/>
              </a:rPr>
              <a:t>Dünyanın ve kendisinin geleceği hakkında olumsuz duygu ve düşünceler içinde olma vb.</a:t>
            </a:r>
            <a:endParaRPr lang="tr-TR" sz="4700" dirty="0">
              <a:solidFill>
                <a:schemeClr val="accent1">
                  <a:lumMod val="50000"/>
                </a:schemeClr>
              </a:solidFill>
            </a:endParaRPr>
          </a:p>
        </p:txBody>
      </p:sp>
    </p:spTree>
    <p:extLst>
      <p:ext uri="{BB962C8B-B14F-4D97-AF65-F5344CB8AC3E}">
        <p14:creationId xmlns="" xmlns:p14="http://schemas.microsoft.com/office/powerpoint/2010/main" val="1486665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68000"/>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58B0754-337A-43CD-8CB4-F1E6610E0139}"/>
              </a:ext>
            </a:extLst>
          </p:cNvPr>
          <p:cNvSpPr>
            <a:spLocks noGrp="1"/>
          </p:cNvSpPr>
          <p:nvPr>
            <p:ph type="title"/>
          </p:nvPr>
        </p:nvSpPr>
        <p:spPr/>
        <p:txBody>
          <a:bodyPr>
            <a:normAutofit/>
          </a:bodyPr>
          <a:lstStyle/>
          <a:p>
            <a:pPr algn="ctr"/>
            <a:r>
              <a:rPr lang="tr-TR" sz="4200" b="1" dirty="0">
                <a:solidFill>
                  <a:srgbClr val="C00000"/>
                </a:solidFill>
                <a:latin typeface="Agency FB" panose="020B0503020202020204" pitchFamily="34" charset="0"/>
              </a:rPr>
              <a:t>Bu Tepkileri Gözlemlediğimizde Neler Yapmalıyız?</a:t>
            </a:r>
          </a:p>
        </p:txBody>
      </p:sp>
      <p:sp>
        <p:nvSpPr>
          <p:cNvPr id="3" name="İçerik Yer Tutucusu 2">
            <a:extLst>
              <a:ext uri="{FF2B5EF4-FFF2-40B4-BE49-F238E27FC236}">
                <a16:creationId xmlns="" xmlns:a16="http://schemas.microsoft.com/office/drawing/2014/main" id="{164BECC4-A43C-4AB9-9F4D-F78AD85A3DEE}"/>
              </a:ext>
            </a:extLst>
          </p:cNvPr>
          <p:cNvSpPr>
            <a:spLocks noGrp="1"/>
          </p:cNvSpPr>
          <p:nvPr>
            <p:ph idx="1"/>
          </p:nvPr>
        </p:nvSpPr>
        <p:spPr>
          <a:xfrm>
            <a:off x="479502" y="1690688"/>
            <a:ext cx="11240430" cy="4988892"/>
          </a:xfrm>
        </p:spPr>
        <p:txBody>
          <a:bodyPr>
            <a:normAutofit/>
          </a:bodyPr>
          <a:lstStyle/>
          <a:p>
            <a:pPr>
              <a:buFont typeface="Wingdings" panose="05000000000000000000" pitchFamily="2" charset="2"/>
              <a:buChar char="Ø"/>
            </a:pPr>
            <a:r>
              <a:rPr lang="tr-TR" dirty="0"/>
              <a:t>Çocuklarımızı ve öğrencilerimizi </a:t>
            </a:r>
            <a:r>
              <a:rPr lang="tr-TR" b="1" dirty="0"/>
              <a:t>fark etmek </a:t>
            </a:r>
            <a:r>
              <a:rPr lang="tr-TR" dirty="0"/>
              <a:t>ilk ve en önemli yapmamız gereken şeydir.</a:t>
            </a:r>
          </a:p>
          <a:p>
            <a:pPr>
              <a:buFont typeface="Wingdings" panose="05000000000000000000" pitchFamily="2" charset="2"/>
              <a:buChar char="Ø"/>
            </a:pPr>
            <a:r>
              <a:rPr lang="tr-TR" dirty="0"/>
              <a:t>Tüm dikkatimizi ona vererek, eleştirmeden dinlemeli; ne düşündüğü ve ne hissettiğini anlamaya çalışmalıyız.</a:t>
            </a:r>
          </a:p>
          <a:p>
            <a:pPr>
              <a:buFont typeface="Wingdings" panose="05000000000000000000" pitchFamily="2" charset="2"/>
              <a:buChar char="Ø"/>
            </a:pPr>
            <a:r>
              <a:rPr lang="tr-TR" dirty="0"/>
              <a:t>Küçük yaştaki çocukları bilgilendirirken, öncelikle onların ne bildiğini ve bu konuda ne düşündüğünü göz önünde bulundurarak anlayacakları bir dille bilgi vermek, oyunla veya görsellerle durumu anlatmak gerekir.</a:t>
            </a:r>
          </a:p>
          <a:p>
            <a:pPr>
              <a:buFont typeface="Wingdings" panose="05000000000000000000" pitchFamily="2" charset="2"/>
              <a:buChar char="Ø"/>
            </a:pPr>
            <a:r>
              <a:rPr lang="tr-TR" dirty="0"/>
              <a:t>Çocukların duygu ve düşüncelerini aktarmalarına imkân sağlamak, alınacak kararlara onları da dâhil etmek, yaşadıklarının ve tepkilerinin normal olduğunu anlamalarına yardımcı olmak, onlarla birlikte keyif alacakları etkinlikler yaparak sürecin olumsuz etkilerini azaltmaya çalışmalıyız.</a:t>
            </a:r>
          </a:p>
        </p:txBody>
      </p:sp>
    </p:spTree>
    <p:extLst>
      <p:ext uri="{BB962C8B-B14F-4D97-AF65-F5344CB8AC3E}">
        <p14:creationId xmlns="" xmlns:p14="http://schemas.microsoft.com/office/powerpoint/2010/main" val="4128237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4BAE417-1A7B-4976-9B5C-F83A79B46200}"/>
              </a:ext>
            </a:extLst>
          </p:cNvPr>
          <p:cNvSpPr>
            <a:spLocks noGrp="1"/>
          </p:cNvSpPr>
          <p:nvPr>
            <p:ph idx="1"/>
          </p:nvPr>
        </p:nvSpPr>
        <p:spPr>
          <a:xfrm>
            <a:off x="457199" y="613316"/>
            <a:ext cx="11619571" cy="5809785"/>
          </a:xfrm>
        </p:spPr>
        <p:txBody>
          <a:bodyPr>
            <a:normAutofit/>
          </a:bodyPr>
          <a:lstStyle/>
          <a:p>
            <a:pPr>
              <a:buFont typeface="Wingdings" panose="05000000000000000000" pitchFamily="2" charset="2"/>
              <a:buChar char="Ø"/>
            </a:pPr>
            <a:r>
              <a:rPr lang="tr-TR" dirty="0"/>
              <a:t>Çocuklar sorular sorabilir, ayrıntıları merak edebilirler. Korkutmadan ve basitçe sorularını yanıtlayın. Bilemediğiniz sorular olduğunda “Bu konuda bir bilgim yok ancak senin için araştırıp öğrenebilirim ya da birlikte araştırabiliriz.” şeklinde cevap verin. Merak ettiği herhangi bir şey olduğunda sohbet edebileceğinizi, destek olmak için her zaman onun yanında olacağınızı vurgulamak gerekir.</a:t>
            </a:r>
          </a:p>
          <a:p>
            <a:pPr>
              <a:buFont typeface="Wingdings" panose="05000000000000000000" pitchFamily="2" charset="2"/>
              <a:buChar char="Ø"/>
            </a:pPr>
            <a:r>
              <a:rPr lang="tr-TR" dirty="0"/>
              <a:t>Çok fazla yalan haberin dolaştığı bu dönemde doğru ve güvenilir bilginin önemine vurgu yapın. Resmi ve güvenilir kaynaklardan haber almak gerektiğini belirtin.</a:t>
            </a:r>
          </a:p>
          <a:p>
            <a:pPr>
              <a:buFont typeface="Wingdings" panose="05000000000000000000" pitchFamily="2" charset="2"/>
              <a:buChar char="Ø"/>
            </a:pPr>
            <a:r>
              <a:rPr lang="tr-TR" dirty="0"/>
              <a:t>Çocuklar sizin tepkilerinizi gözlemleyerek kendi sosyal ilişkilerini düzenlerler. Bu bakımdan mümkün olduğunca olumluya odaklanın; konuşmalarınızda geleceğe yönelik umuda, inanca ve hayallere yer verin.</a:t>
            </a:r>
          </a:p>
          <a:p>
            <a:pPr>
              <a:buFont typeface="Wingdings" panose="05000000000000000000" pitchFamily="2" charset="2"/>
              <a:buChar char="Ø"/>
            </a:pPr>
            <a:endParaRPr lang="tr-TR" dirty="0"/>
          </a:p>
        </p:txBody>
      </p:sp>
    </p:spTree>
    <p:extLst>
      <p:ext uri="{BB962C8B-B14F-4D97-AF65-F5344CB8AC3E}">
        <p14:creationId xmlns="" xmlns:p14="http://schemas.microsoft.com/office/powerpoint/2010/main" val="64628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6000"/>
            <a:lum/>
          </a:blip>
          <a:srcRect/>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B555AEE-9749-4B13-8844-2E7AF2A6BD65}"/>
              </a:ext>
            </a:extLst>
          </p:cNvPr>
          <p:cNvSpPr>
            <a:spLocks noGrp="1"/>
          </p:cNvSpPr>
          <p:nvPr>
            <p:ph idx="1"/>
          </p:nvPr>
        </p:nvSpPr>
        <p:spPr>
          <a:xfrm>
            <a:off x="434898" y="892098"/>
            <a:ext cx="11195824" cy="5642517"/>
          </a:xfrm>
        </p:spPr>
        <p:txBody>
          <a:bodyPr/>
          <a:lstStyle/>
          <a:p>
            <a:pPr>
              <a:buFont typeface="Wingdings" panose="05000000000000000000" pitchFamily="2" charset="2"/>
              <a:buChar char="Ø"/>
            </a:pPr>
            <a:r>
              <a:rPr lang="tr-TR" dirty="0"/>
              <a:t>Özellikle küçük yaş grubu çocuklarda dokunmak, sarılmak, güzel sözler söylemek ya da seveceği aktiviteleri beraberce planlamak onlardaki güven duygusunu artıracak ve onları rahatlatacaktır.</a:t>
            </a:r>
          </a:p>
          <a:p>
            <a:pPr>
              <a:buFont typeface="Wingdings" panose="05000000000000000000" pitchFamily="2" charset="2"/>
              <a:buChar char="Ø"/>
            </a:pPr>
            <a:r>
              <a:rPr lang="tr-TR" dirty="0"/>
              <a:t>Yaşanan durumun sadece kendisine özgü olmadığını, dünyada pek çok insanın ve çocuğun süreçten etkilendiğini ancak durumun kontrol altına alınabileceğini ona anlatın.</a:t>
            </a:r>
          </a:p>
          <a:p>
            <a:pPr>
              <a:buFont typeface="Wingdings" panose="05000000000000000000" pitchFamily="2" charset="2"/>
              <a:buChar char="Ø"/>
            </a:pPr>
            <a:r>
              <a:rPr lang="tr-TR" dirty="0"/>
              <a:t>Her zamanki alışkanlıklarını ya da rutinlerini korumakta onlara yardımcı olun veya yeni rutinler oluşturmalarında onlara rehberlik edin.</a:t>
            </a:r>
          </a:p>
          <a:p>
            <a:pPr>
              <a:buFont typeface="Wingdings" panose="05000000000000000000" pitchFamily="2" charset="2"/>
              <a:buChar char="Ø"/>
            </a:pPr>
            <a:r>
              <a:rPr lang="tr-TR" dirty="0"/>
              <a:t>Çocuklarınızı ve öğrencilerinizi yakından gözlemleyin, yardıma ihtiyaç duyduklarında siz ve ya bir uzman tarafından destek sağlayın.</a:t>
            </a:r>
          </a:p>
          <a:p>
            <a:pPr>
              <a:buFont typeface="Wingdings" panose="05000000000000000000" pitchFamily="2" charset="2"/>
              <a:buChar char="Ø"/>
            </a:pPr>
            <a:endParaRPr lang="tr-TR" dirty="0"/>
          </a:p>
        </p:txBody>
      </p:sp>
    </p:spTree>
    <p:extLst>
      <p:ext uri="{BB962C8B-B14F-4D97-AF65-F5344CB8AC3E}">
        <p14:creationId xmlns="" xmlns:p14="http://schemas.microsoft.com/office/powerpoint/2010/main" val="4257073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76000"/>
          </a:blip>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982B794-4285-4571-8BED-4879ECD55999}"/>
              </a:ext>
            </a:extLst>
          </p:cNvPr>
          <p:cNvSpPr>
            <a:spLocks noGrp="1"/>
          </p:cNvSpPr>
          <p:nvPr>
            <p:ph idx="1"/>
          </p:nvPr>
        </p:nvSpPr>
        <p:spPr>
          <a:xfrm>
            <a:off x="334537" y="1170878"/>
            <a:ext cx="11675326" cy="4795024"/>
          </a:xfrm>
        </p:spPr>
        <p:txBody>
          <a:bodyPr/>
          <a:lstStyle/>
          <a:p>
            <a:pPr>
              <a:buFont typeface="Wingdings" panose="05000000000000000000" pitchFamily="2" charset="2"/>
              <a:buChar char="Ø"/>
            </a:pPr>
            <a:r>
              <a:rPr lang="tr-TR" sz="3000" dirty="0"/>
              <a:t>Çocukları travmaya neden olan olay hakkında konuşmaları ya da duygularını ifade etmelerini gerektiren aktivitelere katılmaları için zorlamayın. </a:t>
            </a:r>
          </a:p>
          <a:p>
            <a:pPr>
              <a:buFont typeface="Wingdings" panose="05000000000000000000" pitchFamily="2" charset="2"/>
              <a:buChar char="Ø"/>
            </a:pPr>
            <a:r>
              <a:rPr lang="tr-TR" sz="3000" dirty="0"/>
              <a:t>Diğer ailelerle ve/veya meslektaşlarınızla deneyimlerinizi paylaşın. Kendinizi yetersiz hissettiğiniz durumlarda yardım istemekten ve destek almaktan çekinmeyin.</a:t>
            </a:r>
          </a:p>
          <a:p>
            <a:pPr>
              <a:buFont typeface="Wingdings" panose="05000000000000000000" pitchFamily="2" charset="2"/>
              <a:buChar char="Ø"/>
            </a:pPr>
            <a:r>
              <a:rPr lang="tr-TR" sz="3000" dirty="0"/>
              <a:t>Gerektiğinde kendiniz ve çocuklarınız/öğrencileriniz için uzman desteği almaktan kaçınmayın.</a:t>
            </a:r>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endParaRPr lang="tr-TR" dirty="0"/>
          </a:p>
          <a:p>
            <a:endParaRPr lang="tr-TR" dirty="0"/>
          </a:p>
        </p:txBody>
      </p:sp>
    </p:spTree>
    <p:extLst>
      <p:ext uri="{BB962C8B-B14F-4D97-AF65-F5344CB8AC3E}">
        <p14:creationId xmlns="" xmlns:p14="http://schemas.microsoft.com/office/powerpoint/2010/main" val="1385935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2D37BBF-DB85-442A-9B4E-32F58A69F77C}"/>
              </a:ext>
            </a:extLst>
          </p:cNvPr>
          <p:cNvSpPr>
            <a:spLocks noGrp="1"/>
          </p:cNvSpPr>
          <p:nvPr>
            <p:ph type="title"/>
          </p:nvPr>
        </p:nvSpPr>
        <p:spPr>
          <a:xfrm>
            <a:off x="331470" y="365125"/>
            <a:ext cx="11022330" cy="1325563"/>
          </a:xfrm>
        </p:spPr>
        <p:txBody>
          <a:bodyPr/>
          <a:lstStyle/>
          <a:p>
            <a:r>
              <a:rPr lang="tr-TR" b="1" dirty="0">
                <a:solidFill>
                  <a:srgbClr val="C00000"/>
                </a:solidFill>
                <a:latin typeface="+mn-lt"/>
              </a:rPr>
              <a:t>Covid-19(</a:t>
            </a:r>
            <a:r>
              <a:rPr lang="tr-TR" b="1" dirty="0" err="1">
                <a:solidFill>
                  <a:srgbClr val="C00000"/>
                </a:solidFill>
                <a:latin typeface="+mn-lt"/>
              </a:rPr>
              <a:t>Koronavirüs</a:t>
            </a:r>
            <a:r>
              <a:rPr lang="tr-TR" b="1" dirty="0">
                <a:solidFill>
                  <a:srgbClr val="C00000"/>
                </a:solidFill>
                <a:latin typeface="+mn-lt"/>
              </a:rPr>
              <a:t>) Nedir?</a:t>
            </a:r>
          </a:p>
        </p:txBody>
      </p:sp>
      <p:sp>
        <p:nvSpPr>
          <p:cNvPr id="7" name="İçerik Yer Tutucusu 6">
            <a:extLst>
              <a:ext uri="{FF2B5EF4-FFF2-40B4-BE49-F238E27FC236}">
                <a16:creationId xmlns="" xmlns:a16="http://schemas.microsoft.com/office/drawing/2014/main" id="{849B82AB-BFAF-48FC-B2ED-776059DDE5CC}"/>
              </a:ext>
            </a:extLst>
          </p:cNvPr>
          <p:cNvSpPr>
            <a:spLocks noGrp="1"/>
          </p:cNvSpPr>
          <p:nvPr>
            <p:ph idx="1"/>
          </p:nvPr>
        </p:nvSpPr>
        <p:spPr>
          <a:xfrm>
            <a:off x="331470" y="1817077"/>
            <a:ext cx="11860530" cy="4675798"/>
          </a:xfrm>
        </p:spPr>
        <p:txBody>
          <a:bodyPr>
            <a:normAutofit/>
          </a:bodyPr>
          <a:lstStyle/>
          <a:p>
            <a:pPr marL="0" indent="0">
              <a:buNone/>
            </a:pPr>
            <a:r>
              <a:rPr lang="tr-TR" sz="3200" b="0" i="0" u="none" strike="noStrike" baseline="0" dirty="0"/>
              <a:t> </a:t>
            </a:r>
            <a:r>
              <a:rPr lang="tr-TR" sz="3200" b="0" i="0" u="none" strike="noStrike" baseline="0" dirty="0" err="1"/>
              <a:t>Koronavirüs</a:t>
            </a:r>
            <a:r>
              <a:rPr lang="tr-TR" sz="3200" b="0" i="0" u="none" strike="noStrike" baseline="0" dirty="0"/>
              <a:t>, büyük bir virüs ailesidir.</a:t>
            </a:r>
          </a:p>
          <a:p>
            <a:pPr marL="0" indent="0">
              <a:buNone/>
            </a:pPr>
            <a:r>
              <a:rPr lang="tr-TR" sz="3200" b="0" i="0" u="none" strike="noStrike" baseline="0" dirty="0"/>
              <a:t> </a:t>
            </a:r>
            <a:r>
              <a:rPr lang="tr-TR" sz="3200" dirty="0"/>
              <a:t>İ</a:t>
            </a:r>
            <a:r>
              <a:rPr lang="tr-TR" sz="3200" b="0" i="0" u="none" strike="noStrike" baseline="0" dirty="0"/>
              <a:t>nsandan insana bulaşabilen  yeni bir virüs türüdür.</a:t>
            </a:r>
          </a:p>
          <a:p>
            <a:pPr marL="0" indent="0">
              <a:buNone/>
            </a:pPr>
            <a:r>
              <a:rPr lang="tr-TR" sz="3200" dirty="0"/>
              <a:t>Hasta bireylerin öksürmeleri ya da aksırmaları ile ortama saçılan damlacıkların solunması ile bulaşır. Hastaların solunum parçacıkları ile kirlenmiş yüzeylere temas edildikten sonra kirlenen ellerin ağız, burun veya göze götürülmesi ile de virüs alınabilmektedir. Bu bakımdan</a:t>
            </a:r>
          </a:p>
          <a:p>
            <a:pPr marL="0" indent="0">
              <a:buNone/>
            </a:pPr>
            <a:r>
              <a:rPr lang="tr-TR" sz="3200" dirty="0"/>
              <a:t>sosyal mesafenin korunması ve el hijyeni büyük önem taşımaktadır.</a:t>
            </a:r>
          </a:p>
        </p:txBody>
      </p:sp>
      <p:pic>
        <p:nvPicPr>
          <p:cNvPr id="11" name="Resim 10">
            <a:extLst>
              <a:ext uri="{FF2B5EF4-FFF2-40B4-BE49-F238E27FC236}">
                <a16:creationId xmlns="" xmlns:a16="http://schemas.microsoft.com/office/drawing/2014/main" id="{BFC502A0-99CF-4537-8159-65909F55C7A6}"/>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00950" y="-1"/>
            <a:ext cx="4591050" cy="2426677"/>
          </a:xfrm>
          <a:prstGeom prst="rect">
            <a:avLst/>
          </a:prstGeom>
          <a:ln>
            <a:noFill/>
          </a:ln>
          <a:effectLst>
            <a:softEdge rad="112500"/>
          </a:effectLst>
        </p:spPr>
      </p:pic>
    </p:spTree>
    <p:extLst>
      <p:ext uri="{BB962C8B-B14F-4D97-AF65-F5344CB8AC3E}">
        <p14:creationId xmlns="" xmlns:p14="http://schemas.microsoft.com/office/powerpoint/2010/main" val="952969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37000"/>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D55D311-18BB-484E-B8AD-242FB5C8134F}"/>
              </a:ext>
            </a:extLst>
          </p:cNvPr>
          <p:cNvSpPr>
            <a:spLocks noGrp="1"/>
          </p:cNvSpPr>
          <p:nvPr>
            <p:ph type="title"/>
          </p:nvPr>
        </p:nvSpPr>
        <p:spPr>
          <a:xfrm>
            <a:off x="126381" y="490654"/>
            <a:ext cx="11653025" cy="769434"/>
          </a:xfrm>
        </p:spPr>
        <p:txBody>
          <a:bodyPr>
            <a:normAutofit/>
          </a:bodyPr>
          <a:lstStyle/>
          <a:p>
            <a:pPr algn="ctr"/>
            <a:r>
              <a:rPr lang="tr-TR" sz="3900" b="1" dirty="0">
                <a:solidFill>
                  <a:srgbClr val="002060"/>
                </a:solidFill>
                <a:latin typeface="Arial Narrow" panose="020B0606020202030204" pitchFamily="34" charset="0"/>
              </a:rPr>
              <a:t>Salgın Süreci ve Sonrasında Okulda Yapılması Gerekenler </a:t>
            </a:r>
          </a:p>
        </p:txBody>
      </p:sp>
      <p:sp>
        <p:nvSpPr>
          <p:cNvPr id="3" name="İçerik Yer Tutucusu 2">
            <a:extLst>
              <a:ext uri="{FF2B5EF4-FFF2-40B4-BE49-F238E27FC236}">
                <a16:creationId xmlns="" xmlns:a16="http://schemas.microsoft.com/office/drawing/2014/main" id="{9844DA25-1914-419C-92A1-D8EA90417D7A}"/>
              </a:ext>
            </a:extLst>
          </p:cNvPr>
          <p:cNvSpPr>
            <a:spLocks noGrp="1"/>
          </p:cNvSpPr>
          <p:nvPr>
            <p:ph idx="1"/>
          </p:nvPr>
        </p:nvSpPr>
        <p:spPr>
          <a:xfrm>
            <a:off x="327102" y="1505415"/>
            <a:ext cx="11738517" cy="5352585"/>
          </a:xfrm>
        </p:spPr>
        <p:txBody>
          <a:bodyPr>
            <a:normAutofit/>
          </a:bodyPr>
          <a:lstStyle/>
          <a:p>
            <a:pPr>
              <a:buFont typeface="Wingdings" panose="05000000000000000000" pitchFamily="2" charset="2"/>
              <a:buChar char="q"/>
            </a:pPr>
            <a:r>
              <a:rPr lang="tr-TR" sz="3200" b="1" dirty="0">
                <a:solidFill>
                  <a:schemeClr val="accent6">
                    <a:lumMod val="50000"/>
                  </a:schemeClr>
                </a:solidFill>
              </a:rPr>
              <a:t>Planlama</a:t>
            </a:r>
          </a:p>
          <a:p>
            <a:pPr marL="0" indent="0">
              <a:buNone/>
            </a:pPr>
            <a:r>
              <a:rPr lang="tr-TR" sz="2700" b="0" i="0" u="none" strike="noStrike" baseline="0" dirty="0">
                <a:latin typeface="ArnoPro-Caption"/>
              </a:rPr>
              <a:t>Okul </a:t>
            </a:r>
            <a:r>
              <a:rPr lang="tr-TR" sz="2700" b="0" i="0" u="none" strike="noStrike" baseline="0" dirty="0" err="1">
                <a:latin typeface="ArnoPro-Caption"/>
              </a:rPr>
              <a:t>psikososyal</a:t>
            </a:r>
            <a:r>
              <a:rPr lang="tr-TR" sz="2700" b="0" i="0" u="none" strike="noStrike" baseline="0" dirty="0">
                <a:latin typeface="ArnoPro-Caption"/>
              </a:rPr>
              <a:t> koruma, </a:t>
            </a:r>
            <a:r>
              <a:rPr lang="tr-TR" sz="2700" dirty="0">
                <a:latin typeface="ArnoPro-Caption"/>
              </a:rPr>
              <a:t>ö</a:t>
            </a:r>
            <a:r>
              <a:rPr lang="tr-TR" sz="2700" b="0" i="0" u="none" strike="noStrike" baseline="0" dirty="0">
                <a:latin typeface="ArnoPro-Caption"/>
              </a:rPr>
              <a:t>nleme ve krize müdahale ekibi ile toplantı </a:t>
            </a:r>
            <a:r>
              <a:rPr lang="tr-TR" sz="2700" b="0" i="0" u="none" strike="noStrike" baseline="0" dirty="0" err="1">
                <a:latin typeface="ArnoPro-Caption"/>
              </a:rPr>
              <a:t>gerçekleştip</a:t>
            </a:r>
            <a:r>
              <a:rPr lang="tr-TR" sz="2700" dirty="0">
                <a:latin typeface="ArnoPro-Caption"/>
              </a:rPr>
              <a:t>,</a:t>
            </a:r>
            <a:r>
              <a:rPr lang="tr-TR" sz="2700" b="0" i="0" u="none" strike="noStrike" baseline="0" dirty="0">
                <a:latin typeface="ArnoPro-Caption"/>
              </a:rPr>
              <a:t> salgını dikkate alarak okul </a:t>
            </a:r>
            <a:r>
              <a:rPr lang="tr-TR" sz="2700" b="0" i="0" u="none" strike="noStrike" baseline="0" dirty="0" err="1">
                <a:latin typeface="ArnoPro-Caption"/>
              </a:rPr>
              <a:t>psikososyal</a:t>
            </a:r>
            <a:r>
              <a:rPr lang="tr-TR" sz="2700" b="0" i="0" u="none" strike="noStrike" baseline="0" dirty="0">
                <a:latin typeface="ArnoPro-Caption"/>
              </a:rPr>
              <a:t> koruma, önleme ve krize müdahale eylem planı ile acil durum eylem planını güncelleyin. Planda:</a:t>
            </a:r>
          </a:p>
          <a:p>
            <a:pPr marL="0" indent="0">
              <a:buNone/>
            </a:pPr>
            <a:endParaRPr lang="tr-TR" sz="2700" b="0" i="0" u="none" strike="noStrike" baseline="0" dirty="0">
              <a:latin typeface="ArnoPro-Caption"/>
            </a:endParaRPr>
          </a:p>
          <a:p>
            <a:pPr>
              <a:buFont typeface="Wingdings" panose="05000000000000000000" pitchFamily="2" charset="2"/>
              <a:buChar char="Ø"/>
            </a:pPr>
            <a:r>
              <a:rPr lang="tr-TR" sz="2700" b="0" i="0" u="none" strike="noStrike" baseline="0" dirty="0">
                <a:latin typeface="ArnoPro-Caption"/>
              </a:rPr>
              <a:t>Okul çalışanları, aileler ile öğrencilerin salgınla ilgili uyması gereken kurallara ve gerçekleştirmesi gereken eylemlere,</a:t>
            </a:r>
          </a:p>
          <a:p>
            <a:pPr>
              <a:buFont typeface="Wingdings" panose="05000000000000000000" pitchFamily="2" charset="2"/>
              <a:buChar char="Ø"/>
            </a:pPr>
            <a:r>
              <a:rPr lang="tr-TR" sz="2700" b="0" i="0" u="none" strike="noStrike" baseline="0" dirty="0">
                <a:latin typeface="ArnoPro-Caption"/>
              </a:rPr>
              <a:t>Okulda acil bir durum (vaka) tespit edildiğinde takip edilecek prosedüre,</a:t>
            </a:r>
          </a:p>
          <a:p>
            <a:pPr>
              <a:buFont typeface="Wingdings" panose="05000000000000000000" pitchFamily="2" charset="2"/>
              <a:buChar char="Ø"/>
            </a:pPr>
            <a:r>
              <a:rPr lang="tr-TR" sz="2700" b="0" i="0" u="none" strike="noStrike" baseline="0" dirty="0">
                <a:latin typeface="ArnoPro-Caption"/>
              </a:rPr>
              <a:t>Okul içi ve dışındaki paydaşlar arasında iletişimin nasıl kurulacağına,</a:t>
            </a:r>
          </a:p>
          <a:p>
            <a:pPr>
              <a:buFont typeface="Wingdings" panose="05000000000000000000" pitchFamily="2" charset="2"/>
              <a:buChar char="Ø"/>
            </a:pPr>
            <a:r>
              <a:rPr lang="tr-TR" sz="2700" b="0" i="0" u="none" strike="noStrike" baseline="0" dirty="0">
                <a:latin typeface="ArnoPro-Caption"/>
              </a:rPr>
              <a:t>Planda yer alacak görev gruplarının görev, yetki ve sorumluluklarına yer verin.</a:t>
            </a:r>
          </a:p>
          <a:p>
            <a:pPr>
              <a:buFont typeface="Wingdings" panose="05000000000000000000" pitchFamily="2" charset="2"/>
              <a:buChar char="Ø"/>
            </a:pPr>
            <a:endParaRPr lang="tr-TR" sz="2600" b="0" i="0" u="none" strike="noStrike" baseline="0" dirty="0">
              <a:latin typeface="ArnoPro-Caption"/>
            </a:endParaRPr>
          </a:p>
          <a:p>
            <a:pPr marL="0" indent="0">
              <a:buNone/>
            </a:pPr>
            <a:endParaRPr lang="tr-TR" b="1" dirty="0">
              <a:solidFill>
                <a:schemeClr val="accent6">
                  <a:lumMod val="50000"/>
                </a:schemeClr>
              </a:solidFill>
            </a:endParaRPr>
          </a:p>
        </p:txBody>
      </p:sp>
    </p:spTree>
    <p:extLst>
      <p:ext uri="{BB962C8B-B14F-4D97-AF65-F5344CB8AC3E}">
        <p14:creationId xmlns="" xmlns:p14="http://schemas.microsoft.com/office/powerpoint/2010/main" val="4025574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alphaModFix amt="37000"/>
          </a:blip>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8BBEFC74-12C4-4AF7-9061-90E38F40B922}"/>
              </a:ext>
            </a:extLst>
          </p:cNvPr>
          <p:cNvSpPr>
            <a:spLocks noGrp="1"/>
          </p:cNvSpPr>
          <p:nvPr>
            <p:ph idx="1"/>
          </p:nvPr>
        </p:nvSpPr>
        <p:spPr>
          <a:xfrm>
            <a:off x="356839" y="412595"/>
            <a:ext cx="11452302" cy="6200078"/>
          </a:xfrm>
        </p:spPr>
        <p:txBody>
          <a:bodyPr>
            <a:normAutofit/>
          </a:bodyPr>
          <a:lstStyle/>
          <a:p>
            <a:pPr>
              <a:buFont typeface="Wingdings" panose="05000000000000000000" pitchFamily="2" charset="2"/>
              <a:buChar char="q"/>
            </a:pPr>
            <a:r>
              <a:rPr lang="tr-TR" sz="3200" b="1" i="0" u="none" strike="noStrike" baseline="0" dirty="0">
                <a:solidFill>
                  <a:schemeClr val="accent6">
                    <a:lumMod val="50000"/>
                  </a:schemeClr>
                </a:solidFill>
              </a:rPr>
              <a:t>Okulda Hijyenin </a:t>
            </a:r>
            <a:r>
              <a:rPr lang="tr-TR" sz="3200" b="1" dirty="0">
                <a:solidFill>
                  <a:schemeClr val="accent6">
                    <a:lumMod val="50000"/>
                  </a:schemeClr>
                </a:solidFill>
              </a:rPr>
              <a:t>S</a:t>
            </a:r>
            <a:r>
              <a:rPr lang="tr-TR" sz="3200" b="1" i="0" u="none" strike="noStrike" baseline="0" dirty="0">
                <a:solidFill>
                  <a:schemeClr val="accent6">
                    <a:lumMod val="50000"/>
                  </a:schemeClr>
                </a:solidFill>
              </a:rPr>
              <a:t>ağlanması</a:t>
            </a:r>
          </a:p>
          <a:p>
            <a:pPr>
              <a:buFont typeface="Wingdings" panose="05000000000000000000" pitchFamily="2" charset="2"/>
              <a:buChar char="q"/>
            </a:pPr>
            <a:endParaRPr lang="tr-TR" sz="3200" b="1" i="0" u="none" strike="noStrike" baseline="0" dirty="0">
              <a:solidFill>
                <a:schemeClr val="accent6">
                  <a:lumMod val="50000"/>
                </a:schemeClr>
              </a:solidFill>
            </a:endParaRPr>
          </a:p>
          <a:p>
            <a:pPr>
              <a:buFont typeface="Wingdings" panose="05000000000000000000" pitchFamily="2" charset="2"/>
              <a:buChar char="Ø"/>
            </a:pPr>
            <a:r>
              <a:rPr lang="tr-TR" b="0" i="0" u="none" strike="noStrike" baseline="0" dirty="0">
                <a:latin typeface="ArnoPro-Caption"/>
              </a:rPr>
              <a:t>Okulda bulunan tüm alanların (sınıflar, koridorlar ve tuvaletler, bahçe vb.) temizliğinin/dezenfeksiyonu sağlanmalı,</a:t>
            </a:r>
          </a:p>
          <a:p>
            <a:pPr>
              <a:buFont typeface="Wingdings" panose="05000000000000000000" pitchFamily="2" charset="2"/>
              <a:buChar char="Ø"/>
            </a:pPr>
            <a:r>
              <a:rPr lang="tr-TR" b="0" i="0" u="none" strike="noStrike" baseline="0" dirty="0">
                <a:latin typeface="ArnoPro-Caption"/>
              </a:rPr>
              <a:t>Tuvaletlerde sıvı sabun, tuvalet kâğıdı ve kâğıt havlu bulunmalı,</a:t>
            </a:r>
          </a:p>
          <a:p>
            <a:pPr>
              <a:buFont typeface="Wingdings" panose="05000000000000000000" pitchFamily="2" charset="2"/>
              <a:buChar char="Ø"/>
            </a:pPr>
            <a:r>
              <a:rPr lang="tr-TR" b="0" i="0" u="none" strike="noStrike" baseline="0" dirty="0">
                <a:latin typeface="ArnoPro-Caption"/>
              </a:rPr>
              <a:t>Uygun alanlara (okul girişi, koridorlar, tuvaletler vb.) el dezenfektanları yerleştirilmeli,</a:t>
            </a:r>
          </a:p>
          <a:p>
            <a:pPr>
              <a:buFont typeface="Wingdings" panose="05000000000000000000" pitchFamily="2" charset="2"/>
              <a:buChar char="Ø"/>
            </a:pPr>
            <a:r>
              <a:rPr lang="tr-TR" b="0" i="0" u="none" strike="noStrike" baseline="0" dirty="0">
                <a:latin typeface="ArnoPro-Caption"/>
              </a:rPr>
              <a:t>Okulun tüm bölümleri düzenli olarak havalandırılmalı,</a:t>
            </a:r>
          </a:p>
          <a:p>
            <a:pPr>
              <a:buFont typeface="Wingdings" panose="05000000000000000000" pitchFamily="2" charset="2"/>
              <a:buChar char="Ø"/>
            </a:pPr>
            <a:r>
              <a:rPr lang="tr-TR" b="0" i="0" u="none" strike="noStrike" baseline="0" dirty="0">
                <a:latin typeface="ArnoPro-Caption"/>
              </a:rPr>
              <a:t>Okulda yedek kişisel korunma malzemeleri (maske, eldiven vb.) bulundurulmalı,</a:t>
            </a:r>
          </a:p>
          <a:p>
            <a:pPr>
              <a:buFont typeface="Wingdings" panose="05000000000000000000" pitchFamily="2" charset="2"/>
              <a:buChar char="Ø"/>
            </a:pPr>
            <a:r>
              <a:rPr lang="tr-TR" b="0" i="0" u="none" strike="noStrike" baseline="0" dirty="0">
                <a:latin typeface="ArnoPro-Caption"/>
              </a:rPr>
              <a:t>Okul duvarlarına, tuvaletlere, okul bahçesine hijyen konusunda uyulması gereken kurallar hakkında uyarılar, bilgilendirici yazılar ve posterler asılmalı</a:t>
            </a:r>
          </a:p>
          <a:p>
            <a:pPr marL="0" indent="0">
              <a:buNone/>
            </a:pPr>
            <a:endParaRPr lang="tr-TR" sz="3200" b="1" i="0" u="none" strike="noStrike" baseline="0" dirty="0">
              <a:solidFill>
                <a:schemeClr val="tx1">
                  <a:lumMod val="95000"/>
                  <a:lumOff val="5000"/>
                </a:schemeClr>
              </a:solidFill>
            </a:endParaRPr>
          </a:p>
          <a:p>
            <a:pPr>
              <a:buFont typeface="Wingdings" panose="05000000000000000000" pitchFamily="2" charset="2"/>
              <a:buChar char="q"/>
            </a:pPr>
            <a:endParaRPr lang="tr-TR" sz="3200" dirty="0">
              <a:solidFill>
                <a:schemeClr val="accent6">
                  <a:lumMod val="50000"/>
                </a:schemeClr>
              </a:solidFill>
            </a:endParaRPr>
          </a:p>
        </p:txBody>
      </p:sp>
    </p:spTree>
    <p:extLst>
      <p:ext uri="{BB962C8B-B14F-4D97-AF65-F5344CB8AC3E}">
        <p14:creationId xmlns="" xmlns:p14="http://schemas.microsoft.com/office/powerpoint/2010/main" val="323857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alphaModFix amt="37000"/>
          </a:blip>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D68F1E0-6892-4CAB-AE19-41D6793108DE}"/>
              </a:ext>
            </a:extLst>
          </p:cNvPr>
          <p:cNvSpPr>
            <a:spLocks noGrp="1"/>
          </p:cNvSpPr>
          <p:nvPr>
            <p:ph idx="1"/>
          </p:nvPr>
        </p:nvSpPr>
        <p:spPr>
          <a:xfrm>
            <a:off x="356839" y="490653"/>
            <a:ext cx="11664176" cy="6133171"/>
          </a:xfrm>
        </p:spPr>
        <p:txBody>
          <a:bodyPr>
            <a:normAutofit/>
          </a:bodyPr>
          <a:lstStyle/>
          <a:p>
            <a:pPr>
              <a:buFont typeface="Wingdings" panose="05000000000000000000" pitchFamily="2" charset="2"/>
              <a:buChar char="q"/>
            </a:pPr>
            <a:r>
              <a:rPr lang="tr-TR" sz="3200" b="1" dirty="0">
                <a:solidFill>
                  <a:schemeClr val="accent6">
                    <a:lumMod val="50000"/>
                  </a:schemeClr>
                </a:solidFill>
              </a:rPr>
              <a:t>İletişim Ağı Oluşturma</a:t>
            </a:r>
          </a:p>
          <a:p>
            <a:pPr>
              <a:buFont typeface="Wingdings" panose="05000000000000000000" pitchFamily="2" charset="2"/>
              <a:buChar char="Ø"/>
            </a:pPr>
            <a:r>
              <a:rPr lang="tr-TR" sz="2900" b="0" i="0" u="none" strike="noStrike" baseline="0" dirty="0">
                <a:latin typeface="ArnoPro-Caption"/>
              </a:rPr>
              <a:t>Aileler, </a:t>
            </a:r>
            <a:r>
              <a:rPr lang="tr-TR" sz="2900" dirty="0">
                <a:latin typeface="ArnoPro-Caption"/>
              </a:rPr>
              <a:t>ö</a:t>
            </a:r>
            <a:r>
              <a:rPr lang="tr-TR" sz="2900" b="0" i="0" u="none" strike="noStrike" baseline="0" dirty="0">
                <a:latin typeface="ArnoPro-Caption"/>
              </a:rPr>
              <a:t>ğretmenler ve okul idaresi arasında iletişim mekanizması oluşturulmalı,</a:t>
            </a:r>
          </a:p>
          <a:p>
            <a:pPr>
              <a:buFont typeface="Wingdings" panose="05000000000000000000" pitchFamily="2" charset="2"/>
              <a:buChar char="Ø"/>
            </a:pPr>
            <a:r>
              <a:rPr lang="tr-TR" sz="2900" dirty="0">
                <a:solidFill>
                  <a:schemeClr val="tx1">
                    <a:lumMod val="95000"/>
                    <a:lumOff val="5000"/>
                  </a:schemeClr>
                </a:solidFill>
              </a:rPr>
              <a:t>Öğrenci, öğretmen ve okul çalışanlarına ait acil durumlarda iletişime geçilecek kişilerin listesi oluşturulmalı</a:t>
            </a:r>
          </a:p>
          <a:p>
            <a:pPr>
              <a:buFont typeface="Wingdings" panose="05000000000000000000" pitchFamily="2" charset="2"/>
              <a:buChar char="Ø"/>
            </a:pPr>
            <a:endParaRPr lang="tr-TR" sz="3200" dirty="0">
              <a:solidFill>
                <a:schemeClr val="tx1">
                  <a:lumMod val="95000"/>
                  <a:lumOff val="5000"/>
                </a:schemeClr>
              </a:solidFill>
            </a:endParaRPr>
          </a:p>
          <a:p>
            <a:pPr>
              <a:buFont typeface="Wingdings" panose="05000000000000000000" pitchFamily="2" charset="2"/>
              <a:buChar char="q"/>
            </a:pPr>
            <a:r>
              <a:rPr lang="tr-TR" sz="3200" b="1" i="0" u="none" strike="noStrike" baseline="0" dirty="0">
                <a:solidFill>
                  <a:schemeClr val="accent6">
                    <a:lumMod val="50000"/>
                  </a:schemeClr>
                </a:solidFill>
              </a:rPr>
              <a:t>Koruma ve Önleme </a:t>
            </a:r>
            <a:r>
              <a:rPr lang="tr-TR" sz="3200" b="1" dirty="0">
                <a:solidFill>
                  <a:schemeClr val="accent6">
                    <a:lumMod val="50000"/>
                  </a:schemeClr>
                </a:solidFill>
              </a:rPr>
              <a:t>K</a:t>
            </a:r>
            <a:r>
              <a:rPr lang="tr-TR" sz="3200" b="1" i="0" u="none" strike="noStrike" baseline="0" dirty="0">
                <a:solidFill>
                  <a:schemeClr val="accent6">
                    <a:lumMod val="50000"/>
                  </a:schemeClr>
                </a:solidFill>
              </a:rPr>
              <a:t>onusunda Bilgilendirme</a:t>
            </a:r>
          </a:p>
          <a:p>
            <a:pPr algn="l">
              <a:buFont typeface="Wingdings" panose="05000000000000000000" pitchFamily="2" charset="2"/>
              <a:buChar char="Ø"/>
            </a:pPr>
            <a:r>
              <a:rPr lang="tr-TR" b="0" i="0" u="none" strike="noStrike" baseline="0" dirty="0">
                <a:latin typeface="ArnoPro-Caption"/>
              </a:rPr>
              <a:t>Öğretmenler, okul </a:t>
            </a:r>
            <a:r>
              <a:rPr lang="tr-TR" dirty="0">
                <a:latin typeface="ArnoPro-Caption"/>
              </a:rPr>
              <a:t>ç</a:t>
            </a:r>
            <a:r>
              <a:rPr lang="tr-TR" b="0" i="0" u="none" strike="noStrike" baseline="0" dirty="0">
                <a:latin typeface="ArnoPro-Caption"/>
              </a:rPr>
              <a:t>alışanları, </a:t>
            </a:r>
            <a:r>
              <a:rPr lang="tr-TR" dirty="0">
                <a:latin typeface="ArnoPro-Caption"/>
              </a:rPr>
              <a:t>ö</a:t>
            </a:r>
            <a:r>
              <a:rPr lang="tr-TR" b="0" i="0" u="none" strike="noStrike" baseline="0" dirty="0">
                <a:latin typeface="ArnoPro-Caption"/>
              </a:rPr>
              <a:t>ğrenciler ve aileler için bilgilendirme metinleri hazırlanmalı, internet üzerinden veli toplantıları düzenleyip, toplantıya katılamayan bireylere mesaj ya da e-posta yoluyla bilgi notu gönderilebilir.</a:t>
            </a:r>
          </a:p>
          <a:p>
            <a:pPr algn="l">
              <a:buFont typeface="Wingdings" panose="05000000000000000000" pitchFamily="2" charset="2"/>
              <a:buChar char="Ø"/>
            </a:pPr>
            <a:r>
              <a:rPr lang="tr-TR" b="0" i="0" u="none" strike="noStrike" baseline="0" dirty="0">
                <a:latin typeface="ArnoPro-Caption"/>
              </a:rPr>
              <a:t>Ailelerden okula gelmeyen </a:t>
            </a:r>
            <a:r>
              <a:rPr lang="tr-TR" dirty="0">
                <a:latin typeface="ArnoPro-Caption"/>
              </a:rPr>
              <a:t>ç</a:t>
            </a:r>
            <a:r>
              <a:rPr lang="tr-TR" b="0" i="0" u="none" strike="noStrike" baseline="0" dirty="0">
                <a:latin typeface="ArnoPro-Caption"/>
              </a:rPr>
              <a:t>ocuklarının sağlık durumları ile ilgili bilgi alınmalıdır.</a:t>
            </a:r>
          </a:p>
          <a:p>
            <a:pPr algn="l"/>
            <a:endParaRPr lang="tr-TR" sz="3200" b="1" dirty="0">
              <a:solidFill>
                <a:schemeClr val="tx1">
                  <a:lumMod val="95000"/>
                  <a:lumOff val="5000"/>
                </a:schemeClr>
              </a:solidFill>
            </a:endParaRPr>
          </a:p>
        </p:txBody>
      </p:sp>
    </p:spTree>
    <p:extLst>
      <p:ext uri="{BB962C8B-B14F-4D97-AF65-F5344CB8AC3E}">
        <p14:creationId xmlns="" xmlns:p14="http://schemas.microsoft.com/office/powerpoint/2010/main" val="960893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alphaModFix amt="37000"/>
          </a:blip>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F6F4A9C9-E646-4A92-9E01-EB82B414B06B}"/>
              </a:ext>
            </a:extLst>
          </p:cNvPr>
          <p:cNvSpPr>
            <a:spLocks noGrp="1"/>
          </p:cNvSpPr>
          <p:nvPr>
            <p:ph idx="1"/>
          </p:nvPr>
        </p:nvSpPr>
        <p:spPr>
          <a:xfrm>
            <a:off x="457200" y="635620"/>
            <a:ext cx="11173522" cy="5843239"/>
          </a:xfrm>
        </p:spPr>
        <p:txBody>
          <a:bodyPr>
            <a:normAutofit/>
          </a:bodyPr>
          <a:lstStyle/>
          <a:p>
            <a:pPr>
              <a:buFont typeface="Wingdings" panose="05000000000000000000" pitchFamily="2" charset="2"/>
              <a:buChar char="q"/>
            </a:pPr>
            <a:r>
              <a:rPr lang="tr-TR" sz="3200" b="1" dirty="0">
                <a:solidFill>
                  <a:schemeClr val="accent6">
                    <a:lumMod val="50000"/>
                  </a:schemeClr>
                </a:solidFill>
              </a:rPr>
              <a:t>Öğrencilerin Uzaktan Eğitim Sürecinin Değerlendirilmesi ve Desteklenmesi</a:t>
            </a:r>
          </a:p>
          <a:p>
            <a:pPr algn="l">
              <a:buFont typeface="Wingdings" panose="05000000000000000000" pitchFamily="2" charset="2"/>
              <a:buChar char="Ø"/>
            </a:pPr>
            <a:r>
              <a:rPr lang="tr-TR" sz="3000" b="0" i="0" u="none" strike="noStrike" baseline="0" dirty="0">
                <a:latin typeface="ArnoPro-Caption"/>
              </a:rPr>
              <a:t>Uzaktan eğitim faaliyetlerinden yararlanan ve yararlanamayan </a:t>
            </a:r>
            <a:r>
              <a:rPr lang="tr-TR" sz="3000" dirty="0">
                <a:latin typeface="ArnoPro-Caption"/>
              </a:rPr>
              <a:t>ö</a:t>
            </a:r>
            <a:r>
              <a:rPr lang="tr-TR" sz="3000" b="0" i="0" u="none" strike="noStrike" baseline="0" dirty="0">
                <a:latin typeface="ArnoPro-Caption"/>
              </a:rPr>
              <a:t>ğrenciler ile </a:t>
            </a:r>
            <a:r>
              <a:rPr lang="tr-TR" sz="3000" dirty="0">
                <a:latin typeface="ArnoPro-Caption"/>
              </a:rPr>
              <a:t>ö</a:t>
            </a:r>
            <a:r>
              <a:rPr lang="tr-TR" sz="3000" b="0" i="0" u="none" strike="noStrike" baseline="0" dirty="0">
                <a:latin typeface="ArnoPro-Caption"/>
              </a:rPr>
              <a:t>ğrencilerin bu eğitimlere katılım düzeylerini belirlenmeli</a:t>
            </a:r>
          </a:p>
          <a:p>
            <a:pPr algn="l">
              <a:buFont typeface="Wingdings" panose="05000000000000000000" pitchFamily="2" charset="2"/>
              <a:buChar char="Ø"/>
            </a:pPr>
            <a:r>
              <a:rPr lang="tr-TR" sz="3000" dirty="0">
                <a:latin typeface="ArnoPro-Caption"/>
              </a:rPr>
              <a:t>Ö</a:t>
            </a:r>
            <a:r>
              <a:rPr lang="tr-TR" sz="3000" b="0" i="0" u="none" strike="noStrike" baseline="0" dirty="0">
                <a:latin typeface="ArnoPro-Caption"/>
              </a:rPr>
              <a:t>ğrenme boşluklarının kapatılması ve </a:t>
            </a:r>
            <a:r>
              <a:rPr lang="tr-TR" sz="3000" dirty="0">
                <a:latin typeface="ArnoPro-Caption"/>
              </a:rPr>
              <a:t>ö</a:t>
            </a:r>
            <a:r>
              <a:rPr lang="tr-TR" sz="3000" b="0" i="0" u="none" strike="noStrike" baseline="0" dirty="0">
                <a:latin typeface="ArnoPro-Caption"/>
              </a:rPr>
              <a:t>ğrenciler arasındaki </a:t>
            </a:r>
            <a:r>
              <a:rPr lang="tr-TR" sz="3000" dirty="0">
                <a:latin typeface="ArnoPro-Caption"/>
              </a:rPr>
              <a:t>ö</a:t>
            </a:r>
            <a:r>
              <a:rPr lang="tr-TR" sz="3000" b="0" i="0" u="none" strike="noStrike" baseline="0" dirty="0">
                <a:latin typeface="ArnoPro-Caption"/>
              </a:rPr>
              <a:t>ğrenme eşitsizliklerinin giderilmesi için okul düzeyinde alınacak </a:t>
            </a:r>
            <a:r>
              <a:rPr lang="tr-TR" sz="3000" dirty="0">
                <a:latin typeface="ArnoPro-Caption"/>
              </a:rPr>
              <a:t>ö</a:t>
            </a:r>
            <a:r>
              <a:rPr lang="tr-TR" sz="3000" b="0" i="0" u="none" strike="noStrike" baseline="0" dirty="0">
                <a:latin typeface="ArnoPro-Caption"/>
              </a:rPr>
              <a:t>nlem ve </a:t>
            </a:r>
            <a:r>
              <a:rPr lang="tr-TR" sz="3000" dirty="0">
                <a:latin typeface="ArnoPro-Caption"/>
              </a:rPr>
              <a:t>yürütü</a:t>
            </a:r>
            <a:r>
              <a:rPr lang="tr-TR" sz="3000" b="0" i="0" u="none" strike="noStrike" baseline="0" dirty="0">
                <a:latin typeface="ArnoPro-Caption"/>
              </a:rPr>
              <a:t>lecek </a:t>
            </a:r>
            <a:r>
              <a:rPr lang="tr-TR" sz="3000" dirty="0">
                <a:latin typeface="ArnoPro-Caption"/>
              </a:rPr>
              <a:t>ç</a:t>
            </a:r>
            <a:r>
              <a:rPr lang="tr-TR" sz="3000" b="0" i="0" u="none" strike="noStrike" baseline="0" dirty="0">
                <a:latin typeface="ArnoPro-Caption"/>
              </a:rPr>
              <a:t>alışmalar planlanmalı</a:t>
            </a:r>
          </a:p>
          <a:p>
            <a:pPr algn="l"/>
            <a:r>
              <a:rPr lang="tr-TR" sz="3000" b="0" i="0" u="none" strike="noStrike" baseline="0" dirty="0">
                <a:latin typeface="ArnoPro-Caption"/>
              </a:rPr>
              <a:t>Uzaktan ve cevrim içi eğitim </a:t>
            </a:r>
            <a:r>
              <a:rPr lang="tr-TR" sz="3000" dirty="0">
                <a:latin typeface="ArnoPro-Caption"/>
              </a:rPr>
              <a:t>ç</a:t>
            </a:r>
            <a:r>
              <a:rPr lang="tr-TR" sz="3000" b="0" i="0" u="none" strike="noStrike" baseline="0" dirty="0">
                <a:latin typeface="ArnoPro-Caption"/>
              </a:rPr>
              <a:t>alışmalarının yüz yüze eğitim faaliyetleri ile birlikte sürdürülebilirliğini sağlamak ve etkililiğini artırmak için gerekli planlama ve düzenlemeler yapılmalıdır.</a:t>
            </a:r>
          </a:p>
          <a:p>
            <a:pPr algn="l"/>
            <a:endParaRPr lang="tr-TR" sz="3200" dirty="0">
              <a:solidFill>
                <a:schemeClr val="bg1">
                  <a:lumMod val="65000"/>
                </a:schemeClr>
              </a:solidFill>
            </a:endParaRPr>
          </a:p>
        </p:txBody>
      </p:sp>
    </p:spTree>
    <p:extLst>
      <p:ext uri="{BB962C8B-B14F-4D97-AF65-F5344CB8AC3E}">
        <p14:creationId xmlns="" xmlns:p14="http://schemas.microsoft.com/office/powerpoint/2010/main" val="150717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alphaModFix amt="37000"/>
          </a:blip>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52750CC-F354-4D48-ADFF-1DA629D55419}"/>
              </a:ext>
            </a:extLst>
          </p:cNvPr>
          <p:cNvSpPr>
            <a:spLocks noGrp="1"/>
          </p:cNvSpPr>
          <p:nvPr>
            <p:ph idx="1"/>
          </p:nvPr>
        </p:nvSpPr>
        <p:spPr>
          <a:xfrm>
            <a:off x="423745" y="546410"/>
            <a:ext cx="11363093" cy="5943600"/>
          </a:xfrm>
        </p:spPr>
        <p:txBody>
          <a:bodyPr>
            <a:normAutofit/>
          </a:bodyPr>
          <a:lstStyle/>
          <a:p>
            <a:pPr>
              <a:buFont typeface="Wingdings" panose="05000000000000000000" pitchFamily="2" charset="2"/>
              <a:buChar char="q"/>
            </a:pPr>
            <a:r>
              <a:rPr lang="tr-TR" sz="3200" b="1" i="0" u="none" strike="noStrike" baseline="0" dirty="0" err="1">
                <a:solidFill>
                  <a:schemeClr val="accent6">
                    <a:lumMod val="50000"/>
                  </a:schemeClr>
                </a:solidFill>
              </a:rPr>
              <a:t>Psikososyal</a:t>
            </a:r>
            <a:r>
              <a:rPr lang="tr-TR" sz="3200" b="1" i="0" u="none" strike="noStrike" baseline="0" dirty="0">
                <a:solidFill>
                  <a:schemeClr val="accent6">
                    <a:lumMod val="50000"/>
                  </a:schemeClr>
                </a:solidFill>
              </a:rPr>
              <a:t> </a:t>
            </a:r>
            <a:r>
              <a:rPr lang="tr-TR" sz="3200" b="1" dirty="0">
                <a:solidFill>
                  <a:schemeClr val="accent6">
                    <a:lumMod val="50000"/>
                  </a:schemeClr>
                </a:solidFill>
              </a:rPr>
              <a:t>M</a:t>
            </a:r>
            <a:r>
              <a:rPr lang="tr-TR" sz="3200" b="1" i="0" u="none" strike="noStrike" baseline="0" dirty="0">
                <a:solidFill>
                  <a:schemeClr val="accent6">
                    <a:lumMod val="50000"/>
                  </a:schemeClr>
                </a:solidFill>
              </a:rPr>
              <a:t>üdahale </a:t>
            </a:r>
            <a:r>
              <a:rPr lang="tr-TR" sz="3200" b="1" dirty="0">
                <a:solidFill>
                  <a:schemeClr val="accent6">
                    <a:lumMod val="50000"/>
                  </a:schemeClr>
                </a:solidFill>
              </a:rPr>
              <a:t>Ç</a:t>
            </a:r>
            <a:r>
              <a:rPr lang="tr-TR" sz="3200" b="1" i="0" u="none" strike="noStrike" baseline="0" dirty="0">
                <a:solidFill>
                  <a:schemeClr val="accent6">
                    <a:lumMod val="50000"/>
                  </a:schemeClr>
                </a:solidFill>
              </a:rPr>
              <a:t>alışmalarının Planlanması</a:t>
            </a:r>
          </a:p>
          <a:p>
            <a:pPr>
              <a:buFont typeface="Wingdings" panose="05000000000000000000" pitchFamily="2" charset="2"/>
              <a:buChar char="Ø"/>
            </a:pPr>
            <a:r>
              <a:rPr lang="tr-TR" sz="3200" b="0" i="0" u="none" strike="noStrike" baseline="0" dirty="0" err="1">
                <a:latin typeface="ArnoPro-Caption"/>
              </a:rPr>
              <a:t>Psikososyal</a:t>
            </a:r>
            <a:r>
              <a:rPr lang="tr-TR" sz="3200" b="0" i="0" u="none" strike="noStrike" baseline="0" dirty="0">
                <a:latin typeface="ArnoPro-Caption"/>
              </a:rPr>
              <a:t> desteğe ihtiyaç duyan </a:t>
            </a:r>
            <a:r>
              <a:rPr lang="tr-TR" sz="3200" dirty="0">
                <a:latin typeface="ArnoPro-Caption"/>
              </a:rPr>
              <a:t>ö</a:t>
            </a:r>
            <a:r>
              <a:rPr lang="tr-TR" sz="3200" b="0" i="0" u="none" strike="noStrike" baseline="0" dirty="0">
                <a:latin typeface="ArnoPro-Caption"/>
              </a:rPr>
              <a:t>ğrenciler ve okul </a:t>
            </a:r>
            <a:r>
              <a:rPr lang="tr-TR" sz="3200" dirty="0">
                <a:latin typeface="ArnoPro-Caption"/>
              </a:rPr>
              <a:t>ç</a:t>
            </a:r>
            <a:r>
              <a:rPr lang="tr-TR" sz="3200" b="0" i="0" u="none" strike="noStrike" baseline="0" dirty="0">
                <a:latin typeface="ArnoPro-Caption"/>
              </a:rPr>
              <a:t>alışanları belirlenmeli,</a:t>
            </a:r>
          </a:p>
          <a:p>
            <a:pPr algn="l">
              <a:buFont typeface="Wingdings" panose="05000000000000000000" pitchFamily="2" charset="2"/>
              <a:buChar char="Ø"/>
            </a:pPr>
            <a:r>
              <a:rPr lang="tr-TR" sz="3200" b="0" i="0" u="none" strike="noStrike" baseline="0" dirty="0">
                <a:latin typeface="ArnoPro-Caption"/>
              </a:rPr>
              <a:t>Bu süreçte olumsuz şekilde etkilenen </a:t>
            </a:r>
            <a:r>
              <a:rPr lang="tr-TR" sz="3200" dirty="0">
                <a:latin typeface="ArnoPro-Caption"/>
              </a:rPr>
              <a:t>ö</a:t>
            </a:r>
            <a:r>
              <a:rPr lang="tr-TR" sz="3200" b="0" i="0" u="none" strike="noStrike" baseline="0" dirty="0">
                <a:latin typeface="ArnoPro-Caption"/>
              </a:rPr>
              <a:t>ğrenciler ile okul </a:t>
            </a:r>
            <a:r>
              <a:rPr lang="tr-TR" sz="3200" dirty="0">
                <a:latin typeface="ArnoPro-Caption"/>
              </a:rPr>
              <a:t>ç</a:t>
            </a:r>
            <a:r>
              <a:rPr lang="tr-TR" sz="3200" b="0" i="0" u="none" strike="noStrike" baseline="0" dirty="0">
                <a:latin typeface="ArnoPro-Caption"/>
              </a:rPr>
              <a:t>alışanlarına yönelik düzenlenecek </a:t>
            </a:r>
            <a:r>
              <a:rPr lang="tr-TR" sz="3200" b="0" i="0" u="none" strike="noStrike" baseline="0" dirty="0" err="1">
                <a:latin typeface="ArnoPro-Caption"/>
              </a:rPr>
              <a:t>psikososyal</a:t>
            </a:r>
            <a:r>
              <a:rPr lang="tr-TR" sz="3200" b="0" i="0" u="none" strike="noStrike" baseline="0" dirty="0">
                <a:latin typeface="ArnoPro-Caption"/>
              </a:rPr>
              <a:t> destek faaliyetleri planlanmalı,</a:t>
            </a:r>
          </a:p>
          <a:p>
            <a:pPr algn="l">
              <a:buFont typeface="Wingdings" panose="05000000000000000000" pitchFamily="2" charset="2"/>
              <a:buChar char="Ø"/>
            </a:pPr>
            <a:r>
              <a:rPr lang="tr-TR" sz="3200" b="0" i="0" u="none" strike="noStrike" baseline="0" dirty="0">
                <a:latin typeface="ArnoPro-Caption"/>
              </a:rPr>
              <a:t>Bu sürecin neden olduğu stres/travma ile başa çıkmak için neler yapılabileceğine ilişkin aileler, öğrenciler ve okul çalışanları için bilgi notları, broşürler, dijital materyaller hazırlanmalı, konuyla ilgili öğretmenler, öğrenciler ve ailelere yönelik düzenlenecek eğitim ve seminer çalışmaları planlanmalıdır.</a:t>
            </a:r>
          </a:p>
          <a:p>
            <a:pPr algn="l"/>
            <a:endParaRPr lang="tr-TR" sz="3200" dirty="0">
              <a:solidFill>
                <a:schemeClr val="bg1">
                  <a:lumMod val="50000"/>
                </a:schemeClr>
              </a:solidFill>
            </a:endParaRPr>
          </a:p>
        </p:txBody>
      </p:sp>
    </p:spTree>
    <p:extLst>
      <p:ext uri="{BB962C8B-B14F-4D97-AF65-F5344CB8AC3E}">
        <p14:creationId xmlns="" xmlns:p14="http://schemas.microsoft.com/office/powerpoint/2010/main" val="710506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481C5F9-0989-4800-92EC-0FE691B60EFB}"/>
              </a:ext>
            </a:extLst>
          </p:cNvPr>
          <p:cNvSpPr>
            <a:spLocks noGrp="1"/>
          </p:cNvSpPr>
          <p:nvPr>
            <p:ph idx="1"/>
          </p:nvPr>
        </p:nvSpPr>
        <p:spPr>
          <a:xfrm>
            <a:off x="267629" y="468351"/>
            <a:ext cx="11541512" cy="6177776"/>
          </a:xfrm>
        </p:spPr>
        <p:txBody>
          <a:bodyPr>
            <a:normAutofit lnSpcReduction="10000"/>
          </a:bodyPr>
          <a:lstStyle/>
          <a:p>
            <a:pPr marL="0" indent="0">
              <a:buNone/>
            </a:pPr>
            <a:r>
              <a:rPr lang="tr-TR" b="1" dirty="0">
                <a:solidFill>
                  <a:schemeClr val="tx1">
                    <a:lumMod val="95000"/>
                    <a:lumOff val="5000"/>
                  </a:schemeClr>
                </a:solidFill>
              </a:rPr>
              <a:t>Öğrencileriniz tekrar okula geldiğinde aşağıdaki soruların cevabını biliyor olmanız müdahaleleri planlamanızda yardımcı olabilir</a:t>
            </a:r>
            <a:r>
              <a:rPr lang="tr-TR" dirty="0"/>
              <a:t>:</a:t>
            </a:r>
          </a:p>
          <a:p>
            <a:pPr marL="0" indent="0">
              <a:buNone/>
            </a:pPr>
            <a:r>
              <a:rPr lang="tr-TR" sz="3600" b="1" dirty="0">
                <a:solidFill>
                  <a:srgbClr val="C00000"/>
                </a:solidFill>
              </a:rPr>
              <a:t>?</a:t>
            </a:r>
            <a:r>
              <a:rPr lang="tr-TR" dirty="0"/>
              <a:t> Daha önce zorlu yaşam olaylarından etkilenmiş kişi(</a:t>
            </a:r>
            <a:r>
              <a:rPr lang="tr-TR" dirty="0" err="1"/>
              <a:t>ler</a:t>
            </a:r>
            <a:r>
              <a:rPr lang="tr-TR" dirty="0"/>
              <a:t>) var mı?</a:t>
            </a:r>
          </a:p>
          <a:p>
            <a:pPr marL="0" indent="0">
              <a:buNone/>
            </a:pPr>
            <a:r>
              <a:rPr lang="tr-TR" sz="3600" b="1" dirty="0">
                <a:solidFill>
                  <a:srgbClr val="C00000"/>
                </a:solidFill>
              </a:rPr>
              <a:t>?</a:t>
            </a:r>
            <a:r>
              <a:rPr lang="tr-TR" dirty="0"/>
              <a:t>Anne baba ve kardeşlerinden birini ya da bir kaçını daha önce hastalık nedeniyle kaybetmiş kişi(</a:t>
            </a:r>
            <a:r>
              <a:rPr lang="tr-TR" dirty="0" err="1"/>
              <a:t>ler</a:t>
            </a:r>
            <a:r>
              <a:rPr lang="tr-TR" dirty="0"/>
              <a:t>) var mı?</a:t>
            </a:r>
          </a:p>
          <a:p>
            <a:pPr marL="0" indent="0">
              <a:buNone/>
            </a:pPr>
            <a:r>
              <a:rPr lang="tr-TR" sz="4000" b="1" dirty="0">
                <a:solidFill>
                  <a:srgbClr val="C00000"/>
                </a:solidFill>
              </a:rPr>
              <a:t>?</a:t>
            </a:r>
            <a:r>
              <a:rPr lang="tr-TR" dirty="0"/>
              <a:t>Kronik hastalığı olan kişi(</a:t>
            </a:r>
            <a:r>
              <a:rPr lang="tr-TR" dirty="0" err="1"/>
              <a:t>ler</a:t>
            </a:r>
            <a:r>
              <a:rPr lang="tr-TR" dirty="0"/>
              <a:t>) var mı?</a:t>
            </a:r>
          </a:p>
          <a:p>
            <a:pPr marL="0" indent="0">
              <a:buNone/>
            </a:pPr>
            <a:r>
              <a:rPr lang="tr-TR" sz="3600" b="1" dirty="0">
                <a:solidFill>
                  <a:srgbClr val="C00000"/>
                </a:solidFill>
              </a:rPr>
              <a:t>?</a:t>
            </a:r>
            <a:r>
              <a:rPr lang="tr-TR" dirty="0"/>
              <a:t> Salgın hastalık nedeniyle ailesi ekonomik zorluk yaşayan kişi(</a:t>
            </a:r>
            <a:r>
              <a:rPr lang="tr-TR" dirty="0" err="1"/>
              <a:t>ler</a:t>
            </a:r>
            <a:r>
              <a:rPr lang="tr-TR" dirty="0"/>
              <a:t>) var mı?</a:t>
            </a:r>
          </a:p>
          <a:p>
            <a:pPr marL="0" indent="0">
              <a:buNone/>
            </a:pPr>
            <a:r>
              <a:rPr lang="tr-TR" sz="4000" b="1" dirty="0">
                <a:solidFill>
                  <a:srgbClr val="C00000"/>
                </a:solidFill>
              </a:rPr>
              <a:t>?</a:t>
            </a:r>
            <a:r>
              <a:rPr lang="tr-TR" dirty="0"/>
              <a:t> Bakım ve koruma altında (çocuk yuvasında/sevgi evlerinde) öğrenciniz var mı?</a:t>
            </a:r>
          </a:p>
          <a:p>
            <a:pPr marL="0" indent="0">
              <a:buNone/>
            </a:pPr>
            <a:r>
              <a:rPr lang="tr-TR" sz="4000" b="1" dirty="0">
                <a:solidFill>
                  <a:srgbClr val="C00000"/>
                </a:solidFill>
              </a:rPr>
              <a:t>?</a:t>
            </a:r>
            <a:r>
              <a:rPr lang="tr-TR" dirty="0"/>
              <a:t>Hâlihazırda solunum yolu enfeksiyonu geçiren kişi(</a:t>
            </a:r>
            <a:r>
              <a:rPr lang="tr-TR" dirty="0" err="1"/>
              <a:t>ler</a:t>
            </a:r>
            <a:r>
              <a:rPr lang="tr-TR" dirty="0"/>
              <a:t>) var mı?</a:t>
            </a:r>
          </a:p>
          <a:p>
            <a:pPr marL="0" indent="0">
              <a:buNone/>
            </a:pPr>
            <a:r>
              <a:rPr lang="tr-TR" dirty="0"/>
              <a:t> </a:t>
            </a:r>
            <a:r>
              <a:rPr lang="tr-TR" sz="4000" b="1" dirty="0">
                <a:solidFill>
                  <a:srgbClr val="C00000"/>
                </a:solidFill>
              </a:rPr>
              <a:t>?</a:t>
            </a:r>
            <a:r>
              <a:rPr lang="tr-TR" dirty="0"/>
              <a:t>Bu sorulara “evet” cevabı veren öğrenciler bu süreçte neler yaşadılar ve hissettiler?</a:t>
            </a:r>
          </a:p>
          <a:p>
            <a:endParaRPr lang="tr-TR" dirty="0"/>
          </a:p>
        </p:txBody>
      </p:sp>
    </p:spTree>
    <p:extLst>
      <p:ext uri="{BB962C8B-B14F-4D97-AF65-F5344CB8AC3E}">
        <p14:creationId xmlns="" xmlns:p14="http://schemas.microsoft.com/office/powerpoint/2010/main" val="1224782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tile tx="0" ty="0" sx="100000" sy="100000" flip="none" algn="tl"/>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C90939A-AFC1-46EA-8B5F-7338D1EA0A70}"/>
              </a:ext>
            </a:extLst>
          </p:cNvPr>
          <p:cNvSpPr>
            <a:spLocks noGrp="1"/>
          </p:cNvSpPr>
          <p:nvPr>
            <p:ph idx="1"/>
          </p:nvPr>
        </p:nvSpPr>
        <p:spPr>
          <a:xfrm>
            <a:off x="434897" y="535259"/>
            <a:ext cx="11351941" cy="5957616"/>
          </a:xfrm>
        </p:spPr>
        <p:txBody>
          <a:bodyPr>
            <a:normAutofit/>
          </a:bodyPr>
          <a:lstStyle/>
          <a:p>
            <a:endParaRPr lang="tr-TR" dirty="0" smtClean="0"/>
          </a:p>
          <a:p>
            <a:pPr algn="ctr">
              <a:buNone/>
            </a:pPr>
            <a:r>
              <a:rPr lang="tr-TR" sz="6000" b="1" dirty="0" smtClean="0">
                <a:solidFill>
                  <a:srgbClr val="C00000"/>
                </a:solidFill>
              </a:rPr>
              <a:t>!!!!!!!!!!!</a:t>
            </a:r>
            <a:endParaRPr lang="tr-TR" sz="6000" b="1" dirty="0" smtClean="0">
              <a:solidFill>
                <a:srgbClr val="C00000"/>
              </a:solidFill>
            </a:endParaRPr>
          </a:p>
          <a:p>
            <a:pPr>
              <a:buFont typeface="Wingdings" pitchFamily="2" charset="2"/>
              <a:buChar char="Ø"/>
            </a:pPr>
            <a:r>
              <a:rPr lang="tr-TR" dirty="0" smtClean="0"/>
              <a:t>Okula dönüşte salgın sürecinden olumsuz etkilenen,</a:t>
            </a:r>
          </a:p>
          <a:p>
            <a:pPr>
              <a:buFont typeface="Wingdings" pitchFamily="2" charset="2"/>
              <a:buChar char="Ø"/>
            </a:pPr>
            <a:r>
              <a:rPr lang="tr-TR" dirty="0" smtClean="0"/>
              <a:t>Uzaktan eğitime ulaşmada sorun yaşayıp derslerinden geri kalan,</a:t>
            </a:r>
          </a:p>
          <a:p>
            <a:pPr>
              <a:buFont typeface="Wingdings" pitchFamily="2" charset="2"/>
              <a:buChar char="Ø"/>
            </a:pPr>
            <a:r>
              <a:rPr lang="tr-TR" dirty="0" smtClean="0"/>
              <a:t>Virüs nedeniyle temizlik takıntısı oluşan,</a:t>
            </a:r>
          </a:p>
          <a:p>
            <a:pPr>
              <a:buFont typeface="Wingdings" pitchFamily="2" charset="2"/>
              <a:buChar char="Ø"/>
            </a:pPr>
            <a:r>
              <a:rPr lang="tr-TR" dirty="0" smtClean="0"/>
              <a:t>Kendisi </a:t>
            </a:r>
            <a:r>
              <a:rPr lang="tr-TR" dirty="0" smtClean="0"/>
              <a:t>veya ailesinden birileri </a:t>
            </a:r>
            <a:r>
              <a:rPr lang="tr-TR" dirty="0" err="1" smtClean="0"/>
              <a:t>enfekte</a:t>
            </a:r>
            <a:r>
              <a:rPr lang="tr-TR" dirty="0" smtClean="0"/>
              <a:t> olan,</a:t>
            </a:r>
            <a:endParaRPr lang="tr-TR" dirty="0" smtClean="0"/>
          </a:p>
          <a:p>
            <a:pPr>
              <a:buFont typeface="Wingdings" pitchFamily="2" charset="2"/>
              <a:buChar char="Ø"/>
            </a:pPr>
            <a:r>
              <a:rPr lang="tr-TR" dirty="0" smtClean="0"/>
              <a:t>Bu süreçte bir yakınını kaybedip yas süreci yaşayan çocuklara psikolojik destek sağlanmalı, öğrencilere bu konularda bilgilendirme yaparak arkadaşlarına yardımcı olmaları söylenmeli, bakanlık tarafından yayınlanan çalışmalar ve etkinlikler yapılarak öğrencilerin okula uyum süreci kolaylaştırılmalıdır.</a:t>
            </a:r>
            <a:endParaRPr lang="tr-TR" dirty="0"/>
          </a:p>
        </p:txBody>
      </p:sp>
    </p:spTree>
    <p:extLst>
      <p:ext uri="{BB962C8B-B14F-4D97-AF65-F5344CB8AC3E}">
        <p14:creationId xmlns="" xmlns:p14="http://schemas.microsoft.com/office/powerpoint/2010/main" val="1143230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İçerik Yer Tutucusu 4">
            <a:extLst>
              <a:ext uri="{FF2B5EF4-FFF2-40B4-BE49-F238E27FC236}">
                <a16:creationId xmlns="" xmlns:a16="http://schemas.microsoft.com/office/drawing/2014/main" id="{4FD15AC0-204B-490F-864B-FC745360E5AB}"/>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0"/>
            <a:ext cx="12192000" cy="6857999"/>
          </a:xfrm>
        </p:spPr>
      </p:pic>
    </p:spTree>
    <p:extLst>
      <p:ext uri="{BB962C8B-B14F-4D97-AF65-F5344CB8AC3E}">
        <p14:creationId xmlns="" xmlns:p14="http://schemas.microsoft.com/office/powerpoint/2010/main" val="135583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5A06970-9F2D-43BD-A29E-AC80338302FB}"/>
              </a:ext>
            </a:extLst>
          </p:cNvPr>
          <p:cNvSpPr>
            <a:spLocks noGrp="1"/>
          </p:cNvSpPr>
          <p:nvPr>
            <p:ph type="title"/>
          </p:nvPr>
        </p:nvSpPr>
        <p:spPr>
          <a:xfrm>
            <a:off x="313509" y="339633"/>
            <a:ext cx="11040291" cy="770709"/>
          </a:xfrm>
        </p:spPr>
        <p:txBody>
          <a:bodyPr/>
          <a:lstStyle/>
          <a:p>
            <a:r>
              <a:rPr lang="tr-TR" dirty="0">
                <a:solidFill>
                  <a:srgbClr val="C00000"/>
                </a:solidFill>
                <a:latin typeface="Arial Rounded MT Bold" panose="020F0704030504030204" pitchFamily="34" charset="0"/>
              </a:rPr>
              <a:t>Kimler Risk Altındadır?</a:t>
            </a:r>
          </a:p>
        </p:txBody>
      </p:sp>
      <p:sp>
        <p:nvSpPr>
          <p:cNvPr id="3" name="İçerik Yer Tutucusu 2">
            <a:extLst>
              <a:ext uri="{FF2B5EF4-FFF2-40B4-BE49-F238E27FC236}">
                <a16:creationId xmlns="" xmlns:a16="http://schemas.microsoft.com/office/drawing/2014/main" id="{6FC6724E-CC7A-4DEB-94F2-1712535CA62C}"/>
              </a:ext>
            </a:extLst>
          </p:cNvPr>
          <p:cNvSpPr>
            <a:spLocks noGrp="1"/>
          </p:cNvSpPr>
          <p:nvPr>
            <p:ph idx="1"/>
          </p:nvPr>
        </p:nvSpPr>
        <p:spPr>
          <a:xfrm>
            <a:off x="404949" y="1267097"/>
            <a:ext cx="10424160" cy="5460272"/>
          </a:xfrm>
        </p:spPr>
        <p:txBody>
          <a:bodyPr>
            <a:noAutofit/>
          </a:bodyPr>
          <a:lstStyle/>
          <a:p>
            <a:pPr marL="0" indent="0">
              <a:buNone/>
            </a:pPr>
            <a:r>
              <a:rPr lang="tr-TR" sz="3200" dirty="0"/>
              <a:t> </a:t>
            </a:r>
          </a:p>
          <a:p>
            <a:pPr marL="0" indent="0">
              <a:buNone/>
            </a:pPr>
            <a:r>
              <a:rPr lang="tr-TR" dirty="0"/>
              <a:t>Herkes COVID-19’a yakalanabilir. </a:t>
            </a:r>
          </a:p>
          <a:p>
            <a:pPr marL="0" indent="0">
              <a:buNone/>
            </a:pPr>
            <a:r>
              <a:rPr lang="tr-TR" dirty="0"/>
              <a:t>Ancak özellikle 65 yaş üzeri bireyler ile</a:t>
            </a:r>
          </a:p>
          <a:p>
            <a:pPr marL="0" indent="0">
              <a:buNone/>
            </a:pPr>
            <a:r>
              <a:rPr lang="tr-TR" dirty="0"/>
              <a:t>kronik sağlık sorunları(diyabet, hipertansiyon, </a:t>
            </a:r>
          </a:p>
          <a:p>
            <a:pPr marL="0" indent="0">
              <a:buNone/>
            </a:pPr>
            <a:r>
              <a:rPr lang="tr-TR" dirty="0"/>
              <a:t>kalp hastalığı,  astım vb.) olan bireylerin hastalığa yakalanma ve hastalığı daha ağır geçirme olasılığı daha yüksektir. Bu nedenle yüksek risk grubunda olan kişilerle temas etmekten mümkün olduğunca kaçınılması büyük önem arz etmektedir.</a:t>
            </a:r>
          </a:p>
        </p:txBody>
      </p:sp>
      <p:pic>
        <p:nvPicPr>
          <p:cNvPr id="5" name="Resim 4">
            <a:extLst>
              <a:ext uri="{FF2B5EF4-FFF2-40B4-BE49-F238E27FC236}">
                <a16:creationId xmlns="" xmlns:a16="http://schemas.microsoft.com/office/drawing/2014/main" id="{BAC992B0-80DB-43FC-854B-94BBEFB70DC0}"/>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080070" y="6530"/>
            <a:ext cx="5111930" cy="3339097"/>
          </a:xfrm>
          <a:prstGeom prst="rect">
            <a:avLst/>
          </a:prstGeom>
          <a:ln>
            <a:noFill/>
          </a:ln>
          <a:effectLst>
            <a:softEdge rad="112500"/>
          </a:effectLst>
        </p:spPr>
      </p:pic>
    </p:spTree>
    <p:extLst>
      <p:ext uri="{BB962C8B-B14F-4D97-AF65-F5344CB8AC3E}">
        <p14:creationId xmlns="" xmlns:p14="http://schemas.microsoft.com/office/powerpoint/2010/main" val="2362789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7" name="Resim 6">
            <a:extLst>
              <a:ext uri="{FF2B5EF4-FFF2-40B4-BE49-F238E27FC236}">
                <a16:creationId xmlns="" xmlns:a16="http://schemas.microsoft.com/office/drawing/2014/main" id="{3D5DAA9E-07F7-4DC5-B18A-1D0C342FDB38}"/>
              </a:ext>
            </a:extLst>
          </p:cNvPr>
          <p:cNvPicPr>
            <a:picLocks noChangeAspect="1"/>
          </p:cNvPicPr>
          <p:nvPr/>
        </p:nvPicPr>
        <p:blipFill rotWithShape="1">
          <a:blip r:embed="rId2">
            <a:extLst>
              <a:ext uri="{28A0092B-C50C-407E-A947-70E740481C1C}">
                <a14:useLocalDpi xmlns="" xmlns:a14="http://schemas.microsoft.com/office/drawing/2010/main" val="0"/>
              </a:ext>
            </a:extLst>
          </a:blip>
          <a:srcRect b="6792"/>
          <a:stretch/>
        </p:blipFill>
        <p:spPr>
          <a:xfrm>
            <a:off x="8361802" y="197708"/>
            <a:ext cx="3830198" cy="6462584"/>
          </a:xfrm>
          <a:prstGeom prst="rect">
            <a:avLst/>
          </a:prstGeom>
          <a:ln>
            <a:noFill/>
          </a:ln>
          <a:effectLst>
            <a:softEdge rad="112500"/>
          </a:effectLst>
        </p:spPr>
      </p:pic>
      <p:sp>
        <p:nvSpPr>
          <p:cNvPr id="2" name="Başlık 1">
            <a:extLst>
              <a:ext uri="{FF2B5EF4-FFF2-40B4-BE49-F238E27FC236}">
                <a16:creationId xmlns="" xmlns:a16="http://schemas.microsoft.com/office/drawing/2014/main" id="{89857E13-262E-4C31-BB3A-D0D3B7FAA942}"/>
              </a:ext>
            </a:extLst>
          </p:cNvPr>
          <p:cNvSpPr>
            <a:spLocks noGrp="1"/>
          </p:cNvSpPr>
          <p:nvPr>
            <p:ph type="title"/>
          </p:nvPr>
        </p:nvSpPr>
        <p:spPr>
          <a:xfrm>
            <a:off x="358346" y="433754"/>
            <a:ext cx="11376453" cy="621323"/>
          </a:xfrm>
        </p:spPr>
        <p:txBody>
          <a:bodyPr>
            <a:normAutofit fontScale="90000"/>
          </a:bodyPr>
          <a:lstStyle/>
          <a:p>
            <a:r>
              <a:rPr lang="tr-TR" sz="3000" b="1" dirty="0">
                <a:solidFill>
                  <a:schemeClr val="accent1">
                    <a:lumMod val="50000"/>
                  </a:schemeClr>
                </a:solidFill>
                <a:latin typeface="Arial Black" panose="020B0A04020102020204" pitchFamily="34" charset="0"/>
              </a:rPr>
              <a:t/>
            </a:r>
            <a:br>
              <a:rPr lang="tr-TR" sz="3000" b="1" dirty="0">
                <a:solidFill>
                  <a:schemeClr val="accent1">
                    <a:lumMod val="50000"/>
                  </a:schemeClr>
                </a:solidFill>
                <a:latin typeface="Arial Black" panose="020B0A04020102020204" pitchFamily="34" charset="0"/>
              </a:rPr>
            </a:br>
            <a:r>
              <a:rPr lang="tr-TR" sz="3000" b="1" dirty="0">
                <a:solidFill>
                  <a:schemeClr val="accent1">
                    <a:lumMod val="50000"/>
                  </a:schemeClr>
                </a:solidFill>
                <a:latin typeface="Arial Black" panose="020B0A04020102020204" pitchFamily="34" charset="0"/>
              </a:rPr>
              <a:t/>
            </a:r>
            <a:br>
              <a:rPr lang="tr-TR" sz="3000" b="1" dirty="0">
                <a:solidFill>
                  <a:schemeClr val="accent1">
                    <a:lumMod val="50000"/>
                  </a:schemeClr>
                </a:solidFill>
                <a:latin typeface="Arial Black" panose="020B0A04020102020204" pitchFamily="34" charset="0"/>
              </a:rPr>
            </a:br>
            <a:r>
              <a:rPr lang="tr-TR" sz="2900" b="1" dirty="0">
                <a:solidFill>
                  <a:schemeClr val="accent1">
                    <a:lumMod val="50000"/>
                  </a:schemeClr>
                </a:solidFill>
                <a:latin typeface="Arial Black" panose="020B0A04020102020204" pitchFamily="34" charset="0"/>
              </a:rPr>
              <a:t>Kendinizi ve başkalarını korumak için en iyi yol bu virüsten korunmaktır.</a:t>
            </a:r>
            <a:br>
              <a:rPr lang="tr-TR" sz="2900" b="1" dirty="0">
                <a:solidFill>
                  <a:schemeClr val="accent1">
                    <a:lumMod val="50000"/>
                  </a:schemeClr>
                </a:solidFill>
                <a:latin typeface="Arial Black" panose="020B0A04020102020204" pitchFamily="34" charset="0"/>
              </a:rPr>
            </a:br>
            <a:r>
              <a:rPr lang="tr-TR" sz="3000" b="1" dirty="0">
                <a:solidFill>
                  <a:schemeClr val="accent1">
                    <a:lumMod val="50000"/>
                  </a:schemeClr>
                </a:solidFill>
                <a:latin typeface="Arial Black" panose="020B0A04020102020204" pitchFamily="34" charset="0"/>
              </a:rPr>
              <a:t/>
            </a:r>
            <a:br>
              <a:rPr lang="tr-TR" sz="3000" b="1" dirty="0">
                <a:solidFill>
                  <a:schemeClr val="accent1">
                    <a:lumMod val="50000"/>
                  </a:schemeClr>
                </a:solidFill>
                <a:latin typeface="Arial Black" panose="020B0A04020102020204" pitchFamily="34" charset="0"/>
              </a:rPr>
            </a:br>
            <a:r>
              <a:rPr lang="tr-TR" sz="2900" b="1" dirty="0">
                <a:solidFill>
                  <a:schemeClr val="accent1">
                    <a:lumMod val="50000"/>
                  </a:schemeClr>
                </a:solidFill>
                <a:latin typeface="Arial Black" panose="020B0A04020102020204" pitchFamily="34" charset="0"/>
              </a:rPr>
              <a:t>Bunun için:</a:t>
            </a:r>
          </a:p>
        </p:txBody>
      </p:sp>
      <p:sp>
        <p:nvSpPr>
          <p:cNvPr id="3" name="İçerik Yer Tutucusu 2">
            <a:extLst>
              <a:ext uri="{FF2B5EF4-FFF2-40B4-BE49-F238E27FC236}">
                <a16:creationId xmlns="" xmlns:a16="http://schemas.microsoft.com/office/drawing/2014/main" id="{92583FA6-C7A2-4F8D-9953-FE9E7420E1FE}"/>
              </a:ext>
            </a:extLst>
          </p:cNvPr>
          <p:cNvSpPr>
            <a:spLocks noGrp="1"/>
          </p:cNvSpPr>
          <p:nvPr>
            <p:ph idx="1"/>
          </p:nvPr>
        </p:nvSpPr>
        <p:spPr>
          <a:xfrm>
            <a:off x="82062" y="2016369"/>
            <a:ext cx="11916349" cy="4643923"/>
          </a:xfrm>
        </p:spPr>
        <p:txBody>
          <a:bodyPr>
            <a:normAutofit fontScale="92500" lnSpcReduction="20000"/>
          </a:bodyPr>
          <a:lstStyle/>
          <a:p>
            <a:pPr algn="l">
              <a:buFont typeface="Wingdings" panose="05000000000000000000" pitchFamily="2" charset="2"/>
              <a:buChar char="Ø"/>
            </a:pPr>
            <a:r>
              <a:rPr lang="tr-TR" sz="3000" b="0" i="0" u="none" strike="noStrike" baseline="0" dirty="0">
                <a:solidFill>
                  <a:srgbClr val="000000"/>
                </a:solidFill>
              </a:rPr>
              <a:t>Hasta olduğunuzda zorunlu olmadıkça dışarı </a:t>
            </a:r>
            <a:r>
              <a:rPr lang="tr-TR" sz="3000" dirty="0">
                <a:solidFill>
                  <a:srgbClr val="000000"/>
                </a:solidFill>
              </a:rPr>
              <a:t>ç</a:t>
            </a:r>
            <a:r>
              <a:rPr lang="tr-TR" sz="3000" b="0" i="0" u="none" strike="noStrike" baseline="0" dirty="0">
                <a:solidFill>
                  <a:srgbClr val="000000"/>
                </a:solidFill>
              </a:rPr>
              <a:t>ıkmamalı, </a:t>
            </a:r>
          </a:p>
          <a:p>
            <a:pPr marL="0" indent="0" algn="l">
              <a:buNone/>
            </a:pPr>
            <a:r>
              <a:rPr lang="tr-TR" sz="3000" b="0" i="0" u="none" strike="noStrike" baseline="0" dirty="0">
                <a:solidFill>
                  <a:srgbClr val="000000"/>
                </a:solidFill>
              </a:rPr>
              <a:t>evde kalmalısınız.</a:t>
            </a:r>
          </a:p>
          <a:p>
            <a:pPr algn="l">
              <a:buFont typeface="Wingdings" panose="05000000000000000000" pitchFamily="2" charset="2"/>
              <a:buChar char="Ø"/>
            </a:pPr>
            <a:endParaRPr lang="tr-TR" sz="3000" b="0" i="0" u="none" strike="noStrike" baseline="0" dirty="0">
              <a:solidFill>
                <a:srgbClr val="000000"/>
              </a:solidFill>
            </a:endParaRPr>
          </a:p>
          <a:p>
            <a:pPr algn="l">
              <a:buFont typeface="Wingdings" panose="05000000000000000000" pitchFamily="2" charset="2"/>
              <a:buChar char="Ø"/>
            </a:pPr>
            <a:r>
              <a:rPr lang="tr-TR" sz="3000" b="0" i="0" u="none" strike="noStrike" baseline="0" dirty="0">
                <a:solidFill>
                  <a:srgbClr val="000000"/>
                </a:solidFill>
              </a:rPr>
              <a:t>İnsanlarla bir arada bulunduğunuz kamuya acık alanlarda maske</a:t>
            </a:r>
          </a:p>
          <a:p>
            <a:pPr marL="0" indent="0" algn="l">
              <a:buNone/>
            </a:pPr>
            <a:r>
              <a:rPr lang="tr-TR" sz="3000" b="0" i="0" u="none" strike="noStrike" baseline="0" dirty="0">
                <a:solidFill>
                  <a:srgbClr val="000000"/>
                </a:solidFill>
              </a:rPr>
              <a:t> kullanmalı, ağzınızı ve burnunuzu kapatmalısınız.</a:t>
            </a:r>
          </a:p>
          <a:p>
            <a:pPr algn="l">
              <a:buFont typeface="Wingdings" panose="05000000000000000000" pitchFamily="2" charset="2"/>
              <a:buChar char="Ø"/>
            </a:pPr>
            <a:endParaRPr lang="tr-TR" sz="3000" b="0" i="0" u="none" strike="noStrike" baseline="0" dirty="0">
              <a:solidFill>
                <a:srgbClr val="000000"/>
              </a:solidFill>
            </a:endParaRPr>
          </a:p>
          <a:p>
            <a:pPr algn="l">
              <a:buFont typeface="Wingdings" panose="05000000000000000000" pitchFamily="2" charset="2"/>
              <a:buChar char="Ø"/>
            </a:pPr>
            <a:r>
              <a:rPr lang="tr-TR" sz="3000" b="0" i="0" u="none" strike="noStrike" baseline="0" dirty="0">
                <a:solidFill>
                  <a:srgbClr val="000000"/>
                </a:solidFill>
              </a:rPr>
              <a:t>Sıklıkla dokunduğunuz yüzeyleri temizlemeli ve dezenfekte etmelisiniz.</a:t>
            </a:r>
          </a:p>
          <a:p>
            <a:pPr algn="l">
              <a:buFont typeface="Wingdings" panose="05000000000000000000" pitchFamily="2" charset="2"/>
              <a:buChar char="Ø"/>
            </a:pPr>
            <a:endParaRPr lang="tr-TR" sz="3000" b="0" i="0" u="none" strike="noStrike" baseline="0" dirty="0">
              <a:solidFill>
                <a:srgbClr val="000000"/>
              </a:solidFill>
            </a:endParaRPr>
          </a:p>
          <a:p>
            <a:pPr algn="l">
              <a:buFont typeface="Wingdings" panose="05000000000000000000" pitchFamily="2" charset="2"/>
              <a:buChar char="Ø"/>
            </a:pPr>
            <a:r>
              <a:rPr lang="tr-TR" sz="3000" b="0" i="0" u="none" strike="noStrike" baseline="0" dirty="0">
                <a:solidFill>
                  <a:srgbClr val="000000"/>
                </a:solidFill>
              </a:rPr>
              <a:t>Ellerinizi sıklıkla ve uygun şekilde yıkamalısınız. </a:t>
            </a:r>
          </a:p>
          <a:p>
            <a:pPr marL="0" indent="0" algn="l">
              <a:buNone/>
            </a:pPr>
            <a:r>
              <a:rPr lang="tr-TR" sz="3000" b="0" i="0" u="none" strike="noStrike" baseline="0" dirty="0">
                <a:solidFill>
                  <a:srgbClr val="000000"/>
                </a:solidFill>
              </a:rPr>
              <a:t>Ellerinizi en az 20 saniye su ve sabun ile yıkamalı </a:t>
            </a:r>
            <a:r>
              <a:rPr lang="es-ES" sz="3000" b="0" i="0" u="none" strike="noStrike" baseline="0" dirty="0">
                <a:solidFill>
                  <a:srgbClr val="000000"/>
                </a:solidFill>
              </a:rPr>
              <a:t>ya da el dezenfektanı ile temizlemelisiniz.</a:t>
            </a:r>
            <a:endParaRPr lang="tr-TR" sz="3000" b="0" i="0" u="none" strike="noStrike" baseline="0" dirty="0">
              <a:solidFill>
                <a:srgbClr val="000000"/>
              </a:solidFill>
            </a:endParaRPr>
          </a:p>
          <a:p>
            <a:pPr algn="l">
              <a:buFont typeface="Wingdings" panose="05000000000000000000" pitchFamily="2" charset="2"/>
              <a:buChar char="Ø"/>
            </a:pPr>
            <a:endParaRPr lang="tr-TR" sz="2800" b="0" i="0" u="none" strike="noStrike" baseline="0" dirty="0">
              <a:solidFill>
                <a:srgbClr val="000000"/>
              </a:solidFill>
            </a:endParaRPr>
          </a:p>
        </p:txBody>
      </p:sp>
    </p:spTree>
    <p:extLst>
      <p:ext uri="{BB962C8B-B14F-4D97-AF65-F5344CB8AC3E}">
        <p14:creationId xmlns="" xmlns:p14="http://schemas.microsoft.com/office/powerpoint/2010/main" val="624098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 xmlns:a16="http://schemas.microsoft.com/office/drawing/2014/main" id="{DCCD19CB-A652-47D2-98B0-24610AB7B80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95692" y="1717431"/>
            <a:ext cx="2696308" cy="2725616"/>
          </a:xfrm>
          <a:prstGeom prst="rect">
            <a:avLst/>
          </a:prstGeom>
          <a:ln>
            <a:noFill/>
          </a:ln>
          <a:effectLst>
            <a:softEdge rad="112500"/>
          </a:effectLst>
        </p:spPr>
      </p:pic>
      <p:sp>
        <p:nvSpPr>
          <p:cNvPr id="3" name="İçerik Yer Tutucusu 2">
            <a:extLst>
              <a:ext uri="{FF2B5EF4-FFF2-40B4-BE49-F238E27FC236}">
                <a16:creationId xmlns="" xmlns:a16="http://schemas.microsoft.com/office/drawing/2014/main" id="{F7A67060-3573-469B-8A8D-9203C303D617}"/>
              </a:ext>
            </a:extLst>
          </p:cNvPr>
          <p:cNvSpPr>
            <a:spLocks noGrp="1"/>
          </p:cNvSpPr>
          <p:nvPr>
            <p:ph idx="1"/>
          </p:nvPr>
        </p:nvSpPr>
        <p:spPr>
          <a:xfrm>
            <a:off x="641522" y="492369"/>
            <a:ext cx="11134468" cy="6365631"/>
          </a:xfrm>
        </p:spPr>
        <p:txBody>
          <a:bodyPr>
            <a:normAutofit/>
          </a:bodyPr>
          <a:lstStyle/>
          <a:p>
            <a:pPr algn="l">
              <a:buFont typeface="Wingdings" panose="05000000000000000000" pitchFamily="2" charset="2"/>
              <a:buChar char="Ø"/>
            </a:pPr>
            <a:r>
              <a:rPr lang="tr-TR" dirty="0">
                <a:solidFill>
                  <a:srgbClr val="000000"/>
                </a:solidFill>
              </a:rPr>
              <a:t>Öksürü</a:t>
            </a:r>
            <a:r>
              <a:rPr lang="tr-TR" b="0" i="0" u="none" strike="noStrike" baseline="0" dirty="0">
                <a:solidFill>
                  <a:srgbClr val="000000"/>
                </a:solidFill>
              </a:rPr>
              <a:t>rken veya aksırırken dirseğinizin iç kısmıyla ya da kağıt mendil kullanarak ağzınızı ve burnunuzu kapatmalısınız. Kağıt mendil kullandıysanız, kullandığınız mendili yanınızda gezdirmemeli, bir an önce çöp kutusuna atmalı ve ellerinizi yıkamalısınız.</a:t>
            </a:r>
          </a:p>
          <a:p>
            <a:pPr algn="l">
              <a:buFont typeface="Wingdings" panose="05000000000000000000" pitchFamily="2" charset="2"/>
              <a:buChar char="Ø"/>
            </a:pPr>
            <a:endParaRPr lang="tr-TR" b="0" i="0" u="none" strike="noStrike" baseline="0" dirty="0">
              <a:solidFill>
                <a:srgbClr val="000000"/>
              </a:solidFill>
            </a:endParaRPr>
          </a:p>
          <a:p>
            <a:pPr algn="l">
              <a:buFont typeface="Wingdings" panose="05000000000000000000" pitchFamily="2" charset="2"/>
              <a:buChar char="Ø"/>
            </a:pPr>
            <a:r>
              <a:rPr lang="tr-TR" b="0" i="0" u="none" strike="noStrike" baseline="0" dirty="0">
                <a:solidFill>
                  <a:srgbClr val="000000"/>
                </a:solidFill>
              </a:rPr>
              <a:t>İnsanlarla doğrudan temasta bulunmaktan (el sıkma, sarılma vb.)</a:t>
            </a:r>
          </a:p>
          <a:p>
            <a:pPr marL="0" indent="0" algn="l">
              <a:buNone/>
            </a:pPr>
            <a:r>
              <a:rPr lang="tr-TR" b="0" i="0" u="none" strike="noStrike" baseline="0" dirty="0">
                <a:solidFill>
                  <a:srgbClr val="000000"/>
                </a:solidFill>
              </a:rPr>
              <a:t>kaçınmalı, selamlaşmanın alternatif yollarını bulmalısınız.</a:t>
            </a:r>
          </a:p>
          <a:p>
            <a:pPr algn="l">
              <a:buFont typeface="Wingdings" panose="05000000000000000000" pitchFamily="2" charset="2"/>
              <a:buChar char="Ø"/>
            </a:pPr>
            <a:endParaRPr lang="tr-TR" b="0" i="0" u="none" strike="noStrike" baseline="0" dirty="0">
              <a:solidFill>
                <a:srgbClr val="000000"/>
              </a:solidFill>
            </a:endParaRPr>
          </a:p>
          <a:p>
            <a:pPr algn="l">
              <a:buFont typeface="Wingdings" panose="05000000000000000000" pitchFamily="2" charset="2"/>
              <a:buChar char="Ø"/>
            </a:pPr>
            <a:r>
              <a:rPr lang="tr-TR" b="0" i="0" u="none" strike="noStrike" baseline="0" dirty="0">
                <a:solidFill>
                  <a:srgbClr val="000000"/>
                </a:solidFill>
              </a:rPr>
              <a:t>Bir araya geldiğiniz kişi sayısını sınırlandırmalı, zorunlu bir araya gelişlerde sosyal mesafeyi korumalı ve bir arada bulunma surenizi mümkün olduğunca kısa tutmalısınız. Sosyal toplanmalardan (ev ziyareti, arkadaş buluşmaları vb.) kaçınmalısınız.</a:t>
            </a:r>
          </a:p>
        </p:txBody>
      </p:sp>
    </p:spTree>
    <p:extLst>
      <p:ext uri="{BB962C8B-B14F-4D97-AF65-F5344CB8AC3E}">
        <p14:creationId xmlns="" xmlns:p14="http://schemas.microsoft.com/office/powerpoint/2010/main" val="415391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 xmlns:a16="http://schemas.microsoft.com/office/drawing/2014/main" id="{BE10CB84-7D64-4E8B-860D-FF4B561A148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53601" y="0"/>
            <a:ext cx="2438399" cy="2836986"/>
          </a:xfrm>
          <a:prstGeom prst="rect">
            <a:avLst/>
          </a:prstGeom>
          <a:ln>
            <a:noFill/>
          </a:ln>
          <a:effectLst>
            <a:softEdge rad="112500"/>
          </a:effectLst>
        </p:spPr>
      </p:pic>
      <p:pic>
        <p:nvPicPr>
          <p:cNvPr id="6" name="Resim 5">
            <a:extLst>
              <a:ext uri="{FF2B5EF4-FFF2-40B4-BE49-F238E27FC236}">
                <a16:creationId xmlns="" xmlns:a16="http://schemas.microsoft.com/office/drawing/2014/main" id="{098F6473-A7D2-4CF4-B73A-F180E41C563E}"/>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515840" y="3692768"/>
            <a:ext cx="2594098" cy="3165231"/>
          </a:xfrm>
          <a:prstGeom prst="rect">
            <a:avLst/>
          </a:prstGeom>
          <a:ln>
            <a:noFill/>
          </a:ln>
          <a:effectLst>
            <a:softEdge rad="112500"/>
          </a:effectLst>
        </p:spPr>
      </p:pic>
      <p:sp>
        <p:nvSpPr>
          <p:cNvPr id="3" name="İçerik Yer Tutucusu 2">
            <a:extLst>
              <a:ext uri="{FF2B5EF4-FFF2-40B4-BE49-F238E27FC236}">
                <a16:creationId xmlns="" xmlns:a16="http://schemas.microsoft.com/office/drawing/2014/main" id="{E1E2E127-708F-435C-A7DC-2835B7EFA771}"/>
              </a:ext>
            </a:extLst>
          </p:cNvPr>
          <p:cNvSpPr>
            <a:spLocks noGrp="1"/>
          </p:cNvSpPr>
          <p:nvPr>
            <p:ph idx="1"/>
          </p:nvPr>
        </p:nvSpPr>
        <p:spPr>
          <a:xfrm>
            <a:off x="140677" y="117231"/>
            <a:ext cx="11969261" cy="6271212"/>
          </a:xfrm>
        </p:spPr>
        <p:txBody>
          <a:bodyPr>
            <a:normAutofit/>
          </a:bodyPr>
          <a:lstStyle/>
          <a:p>
            <a:pPr algn="l">
              <a:buFont typeface="Wingdings" panose="05000000000000000000" pitchFamily="2" charset="2"/>
              <a:buChar char="Ø"/>
            </a:pPr>
            <a:endParaRPr lang="tr-TR" sz="2800" b="0" i="0" u="none" strike="noStrike" baseline="0" dirty="0">
              <a:solidFill>
                <a:srgbClr val="007B54"/>
              </a:solidFill>
              <a:latin typeface="ArnoPro-Caption"/>
            </a:endParaRPr>
          </a:p>
          <a:p>
            <a:pPr algn="l">
              <a:buFont typeface="Wingdings" panose="05000000000000000000" pitchFamily="2" charset="2"/>
              <a:buChar char="Ø"/>
            </a:pPr>
            <a:r>
              <a:rPr lang="tr-TR" i="0" u="none" strike="noStrike" baseline="0" dirty="0">
                <a:solidFill>
                  <a:srgbClr val="000000"/>
                </a:solidFill>
              </a:rPr>
              <a:t>Dışarı </a:t>
            </a:r>
            <a:r>
              <a:rPr lang="tr-TR" dirty="0">
                <a:solidFill>
                  <a:srgbClr val="000000"/>
                </a:solidFill>
              </a:rPr>
              <a:t>ç</a:t>
            </a:r>
            <a:r>
              <a:rPr lang="tr-TR" i="0" u="none" strike="noStrike" baseline="0" dirty="0">
                <a:solidFill>
                  <a:srgbClr val="000000"/>
                </a:solidFill>
              </a:rPr>
              <a:t>ıktığınızda, insanlarla aranızdaki sosyal mesafeyi korumalısınız. </a:t>
            </a:r>
          </a:p>
          <a:p>
            <a:pPr marL="0" indent="0" algn="l">
              <a:buNone/>
            </a:pPr>
            <a:r>
              <a:rPr lang="tr-TR" i="0" u="none" strike="noStrike" baseline="0" dirty="0">
                <a:solidFill>
                  <a:srgbClr val="000000"/>
                </a:solidFill>
              </a:rPr>
              <a:t>İnsanlarla aranıza en az 2-3 adım mesafe koymalısınız.</a:t>
            </a:r>
          </a:p>
          <a:p>
            <a:pPr algn="l">
              <a:buFont typeface="Wingdings" panose="05000000000000000000" pitchFamily="2" charset="2"/>
              <a:buChar char="Ø"/>
            </a:pPr>
            <a:endParaRPr lang="tr-TR" i="0" u="none" strike="noStrike" baseline="0" dirty="0">
              <a:solidFill>
                <a:srgbClr val="007B54"/>
              </a:solidFill>
            </a:endParaRPr>
          </a:p>
          <a:p>
            <a:pPr algn="l">
              <a:buFont typeface="Wingdings" panose="05000000000000000000" pitchFamily="2" charset="2"/>
              <a:buChar char="Ø"/>
            </a:pPr>
            <a:r>
              <a:rPr lang="tr-TR" i="0" u="none" strike="noStrike" baseline="0" dirty="0">
                <a:solidFill>
                  <a:srgbClr val="000000"/>
                </a:solidFill>
              </a:rPr>
              <a:t>Beslenmenize dikkat etmelisiniz. Günlük su tüketiminize dikkat etmelisiniz.</a:t>
            </a:r>
          </a:p>
          <a:p>
            <a:pPr marL="0" indent="0" algn="l">
              <a:buNone/>
            </a:pPr>
            <a:endParaRPr lang="tr-TR" i="0" u="none" strike="noStrike" baseline="0" dirty="0">
              <a:solidFill>
                <a:srgbClr val="000000"/>
              </a:solidFill>
            </a:endParaRPr>
          </a:p>
          <a:p>
            <a:pPr algn="l">
              <a:buFont typeface="Wingdings" panose="05000000000000000000" pitchFamily="2" charset="2"/>
              <a:buChar char="Ø"/>
            </a:pPr>
            <a:r>
              <a:rPr lang="tr-TR" i="0" u="none" strike="noStrike" baseline="0" dirty="0">
                <a:solidFill>
                  <a:srgbClr val="000000"/>
                </a:solidFill>
              </a:rPr>
              <a:t>Fiziksel aktivitelerde bulunmalısınız. </a:t>
            </a:r>
            <a:r>
              <a:rPr lang="tr-TR" dirty="0">
                <a:solidFill>
                  <a:srgbClr val="000000"/>
                </a:solidFill>
              </a:rPr>
              <a:t>Dü</a:t>
            </a:r>
            <a:r>
              <a:rPr lang="tr-TR" i="0" u="none" strike="noStrike" baseline="0" dirty="0">
                <a:solidFill>
                  <a:srgbClr val="000000"/>
                </a:solidFill>
              </a:rPr>
              <a:t>zenli olarak egzersiz yapmalısınız.</a:t>
            </a:r>
          </a:p>
          <a:p>
            <a:pPr marL="0" indent="0" algn="l">
              <a:buNone/>
            </a:pPr>
            <a:endParaRPr lang="tr-TR" i="0" u="none" strike="noStrike" baseline="0" dirty="0">
              <a:solidFill>
                <a:srgbClr val="000000"/>
              </a:solidFill>
            </a:endParaRPr>
          </a:p>
          <a:p>
            <a:pPr algn="l">
              <a:buFont typeface="Wingdings" panose="05000000000000000000" pitchFamily="2" charset="2"/>
              <a:buChar char="Ø"/>
            </a:pPr>
            <a:r>
              <a:rPr lang="tr-TR" i="0" u="none" strike="noStrike" baseline="0" dirty="0">
                <a:solidFill>
                  <a:srgbClr val="000000"/>
                </a:solidFill>
              </a:rPr>
              <a:t>Uyku düzeninizi korumalısınız. Yeterli ve kaliteli uyku, vücudun bağışıklık</a:t>
            </a:r>
          </a:p>
          <a:p>
            <a:pPr marL="0" indent="0" algn="l">
              <a:buNone/>
            </a:pPr>
            <a:r>
              <a:rPr lang="tr-TR" i="0" u="none" strike="noStrike" baseline="0" dirty="0">
                <a:solidFill>
                  <a:srgbClr val="000000"/>
                </a:solidFill>
              </a:rPr>
              <a:t> sistemini destekleyerek virüsler ile mücadeleyi</a:t>
            </a:r>
            <a:r>
              <a:rPr lang="tr-TR" dirty="0">
                <a:solidFill>
                  <a:srgbClr val="000000"/>
                </a:solidFill>
              </a:rPr>
              <a:t> </a:t>
            </a:r>
            <a:r>
              <a:rPr lang="tr-TR" i="0" u="none" strike="noStrike" baseline="0" dirty="0">
                <a:solidFill>
                  <a:srgbClr val="000000"/>
                </a:solidFill>
              </a:rPr>
              <a:t>kolaylaştırabilir.</a:t>
            </a:r>
          </a:p>
          <a:p>
            <a:endParaRPr lang="tr-TR" dirty="0"/>
          </a:p>
        </p:txBody>
      </p:sp>
    </p:spTree>
    <p:extLst>
      <p:ext uri="{BB962C8B-B14F-4D97-AF65-F5344CB8AC3E}">
        <p14:creationId xmlns="" xmlns:p14="http://schemas.microsoft.com/office/powerpoint/2010/main" val="3888009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8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422FB55-E605-4DC8-A787-BF0C2FF9E7EE}"/>
              </a:ext>
            </a:extLst>
          </p:cNvPr>
          <p:cNvSpPr>
            <a:spLocks noGrp="1"/>
          </p:cNvSpPr>
          <p:nvPr>
            <p:ph type="title"/>
          </p:nvPr>
        </p:nvSpPr>
        <p:spPr>
          <a:xfrm rot="10800000" flipV="1">
            <a:off x="178412" y="713677"/>
            <a:ext cx="11496907" cy="1449659"/>
          </a:xfrm>
        </p:spPr>
        <p:txBody>
          <a:bodyPr>
            <a:noAutofit/>
          </a:bodyPr>
          <a:lstStyle/>
          <a:p>
            <a:pPr algn="ctr"/>
            <a:r>
              <a:rPr lang="tr-TR" sz="4000" b="1" dirty="0">
                <a:solidFill>
                  <a:srgbClr val="C00000"/>
                </a:solidFill>
                <a:latin typeface="Candara" panose="020E0502030303020204" pitchFamily="34" charset="0"/>
              </a:rPr>
              <a:t>SALGIN SÜRECİNİN DUYGU, DÜŞÜNCE VE </a:t>
            </a:r>
            <a:br>
              <a:rPr lang="tr-TR" sz="4000" b="1" dirty="0">
                <a:solidFill>
                  <a:srgbClr val="C00000"/>
                </a:solidFill>
                <a:latin typeface="Candara" panose="020E0502030303020204" pitchFamily="34" charset="0"/>
              </a:rPr>
            </a:br>
            <a:r>
              <a:rPr lang="tr-TR" sz="4000" b="1" dirty="0">
                <a:solidFill>
                  <a:srgbClr val="C00000"/>
                </a:solidFill>
                <a:latin typeface="Candara" panose="020E0502030303020204" pitchFamily="34" charset="0"/>
              </a:rPr>
              <a:t>DAVRANIŞ ÜZERİNDEKİ ETKİLERİ</a:t>
            </a:r>
            <a:r>
              <a:rPr lang="tr-TR" sz="4000" dirty="0">
                <a:solidFill>
                  <a:srgbClr val="C00000"/>
                </a:solidFill>
              </a:rPr>
              <a:t/>
            </a:r>
            <a:br>
              <a:rPr lang="tr-TR" sz="4000" dirty="0">
                <a:solidFill>
                  <a:srgbClr val="C00000"/>
                </a:solidFill>
              </a:rPr>
            </a:br>
            <a:r>
              <a:rPr lang="tr-TR" sz="2800" dirty="0"/>
              <a:t> </a:t>
            </a:r>
          </a:p>
        </p:txBody>
      </p:sp>
      <p:sp>
        <p:nvSpPr>
          <p:cNvPr id="3" name="İçerik Yer Tutucusu 2">
            <a:extLst>
              <a:ext uri="{FF2B5EF4-FFF2-40B4-BE49-F238E27FC236}">
                <a16:creationId xmlns="" xmlns:a16="http://schemas.microsoft.com/office/drawing/2014/main" id="{8A6CEE80-EA12-4F03-A635-722842CFF89C}"/>
              </a:ext>
            </a:extLst>
          </p:cNvPr>
          <p:cNvSpPr>
            <a:spLocks noGrp="1"/>
          </p:cNvSpPr>
          <p:nvPr>
            <p:ph idx="1"/>
          </p:nvPr>
        </p:nvSpPr>
        <p:spPr>
          <a:xfrm>
            <a:off x="758283" y="1940313"/>
            <a:ext cx="10816683" cy="4204012"/>
          </a:xfrm>
        </p:spPr>
        <p:txBody>
          <a:bodyPr>
            <a:normAutofit/>
          </a:bodyPr>
          <a:lstStyle/>
          <a:p>
            <a:pPr marL="0" indent="0">
              <a:buNone/>
            </a:pPr>
            <a:endParaRPr lang="tr-TR" dirty="0"/>
          </a:p>
          <a:p>
            <a:pPr marL="0" indent="0">
              <a:buNone/>
            </a:pPr>
            <a:r>
              <a:rPr lang="tr-TR" sz="3200" dirty="0"/>
              <a:t>Salgın bizi fizyolojik olarak etkilemekle birlikte psikolojik olarak da çok fazla etkilemiş durumdadır. Sürecin belirsizliği , günlük rutinlerimizin bozulması, sağlığımızdan duyduğumuz endişe hepimizde </a:t>
            </a:r>
            <a:r>
              <a:rPr lang="tr-TR" sz="3200" dirty="0">
                <a:solidFill>
                  <a:schemeClr val="accent1">
                    <a:lumMod val="50000"/>
                  </a:schemeClr>
                </a:solidFill>
              </a:rPr>
              <a:t>kaygı, stres ve depresyon</a:t>
            </a:r>
            <a:r>
              <a:rPr lang="tr-TR" sz="3200" dirty="0"/>
              <a:t> gibi bazı psikolojik tepkilere neden olmuştur. Kaygı ve stres gibi duygular aslında günlük hayatımızın da bir parçası olmasına rağmen bu süreçte daha da fazla hale gelmiştir.</a:t>
            </a:r>
          </a:p>
        </p:txBody>
      </p:sp>
    </p:spTree>
    <p:extLst>
      <p:ext uri="{BB962C8B-B14F-4D97-AF65-F5344CB8AC3E}">
        <p14:creationId xmlns="" xmlns:p14="http://schemas.microsoft.com/office/powerpoint/2010/main" val="1349774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Resim 6">
            <a:extLst>
              <a:ext uri="{FF2B5EF4-FFF2-40B4-BE49-F238E27FC236}">
                <a16:creationId xmlns="" xmlns:a16="http://schemas.microsoft.com/office/drawing/2014/main" id="{A7CB18EF-434E-4362-A317-8EB69353EE21}"/>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492084" y="4167769"/>
            <a:ext cx="3699916" cy="2690231"/>
          </a:xfrm>
          <a:prstGeom prst="rect">
            <a:avLst/>
          </a:prstGeom>
          <a:ln>
            <a:noFill/>
          </a:ln>
          <a:effectLst>
            <a:softEdge rad="112500"/>
          </a:effectLst>
        </p:spPr>
      </p:pic>
      <p:sp>
        <p:nvSpPr>
          <p:cNvPr id="3" name="İçerik Yer Tutucusu 2">
            <a:extLst>
              <a:ext uri="{FF2B5EF4-FFF2-40B4-BE49-F238E27FC236}">
                <a16:creationId xmlns="" xmlns:a16="http://schemas.microsoft.com/office/drawing/2014/main" id="{E0DD99D3-AACB-41DA-84E3-EF3F10FD9D9B}"/>
              </a:ext>
            </a:extLst>
          </p:cNvPr>
          <p:cNvSpPr>
            <a:spLocks noGrp="1"/>
          </p:cNvSpPr>
          <p:nvPr>
            <p:ph sz="half" idx="1"/>
          </p:nvPr>
        </p:nvSpPr>
        <p:spPr>
          <a:xfrm>
            <a:off x="176270" y="568712"/>
            <a:ext cx="12015730" cy="6166625"/>
          </a:xfrm>
        </p:spPr>
        <p:txBody>
          <a:bodyPr>
            <a:normAutofit fontScale="92500" lnSpcReduction="10000"/>
          </a:bodyPr>
          <a:lstStyle/>
          <a:p>
            <a:pPr marL="0" indent="0">
              <a:buNone/>
            </a:pPr>
            <a:r>
              <a:rPr lang="tr-TR" sz="3000" b="1" dirty="0">
                <a:solidFill>
                  <a:schemeClr val="accent2">
                    <a:lumMod val="75000"/>
                  </a:schemeClr>
                </a:solidFill>
                <a:latin typeface="Candara" panose="020E0502030303020204" pitchFamily="34" charset="0"/>
              </a:rPr>
              <a:t>Kaygı, stres ve depresyonun kişilerde meydana getirdiği bazı belirtiler:</a:t>
            </a:r>
          </a:p>
          <a:p>
            <a:pPr marL="0" indent="0">
              <a:buNone/>
            </a:pPr>
            <a:endParaRPr lang="tr-TR" sz="3000" dirty="0">
              <a:solidFill>
                <a:schemeClr val="accent2">
                  <a:lumMod val="75000"/>
                </a:schemeClr>
              </a:solidFill>
            </a:endParaRPr>
          </a:p>
          <a:p>
            <a:pPr marL="0" indent="0">
              <a:buNone/>
            </a:pPr>
            <a:r>
              <a:rPr lang="tr-TR" sz="2700" b="1" dirty="0">
                <a:solidFill>
                  <a:srgbClr val="002060"/>
                </a:solidFill>
              </a:rPr>
              <a:t>Fiziksel Belirtiler</a:t>
            </a:r>
          </a:p>
          <a:p>
            <a:pPr>
              <a:buFont typeface="Wingdings" panose="05000000000000000000" pitchFamily="2" charset="2"/>
              <a:buChar char="Ø"/>
            </a:pPr>
            <a:r>
              <a:rPr lang="tr-TR" sz="2600" b="0" i="0" u="none" strike="noStrike" baseline="0" dirty="0">
                <a:solidFill>
                  <a:srgbClr val="000000"/>
                </a:solidFill>
              </a:rPr>
              <a:t>Baş ağrısı, boyun ağrısı,</a:t>
            </a:r>
          </a:p>
          <a:p>
            <a:pPr algn="l">
              <a:buFont typeface="Wingdings" panose="05000000000000000000" pitchFamily="2" charset="2"/>
              <a:buChar char="Ø"/>
            </a:pPr>
            <a:r>
              <a:rPr lang="tr-TR" sz="2600" dirty="0">
                <a:solidFill>
                  <a:srgbClr val="000000"/>
                </a:solidFill>
              </a:rPr>
              <a:t>S</a:t>
            </a:r>
            <a:r>
              <a:rPr lang="tr-TR" sz="2600" b="0" i="0" u="none" strike="noStrike" baseline="0" dirty="0">
                <a:solidFill>
                  <a:srgbClr val="000000"/>
                </a:solidFill>
              </a:rPr>
              <a:t>indirim sistemi ile ilgili problemler</a:t>
            </a:r>
          </a:p>
          <a:p>
            <a:pPr algn="l">
              <a:buFont typeface="Wingdings" panose="05000000000000000000" pitchFamily="2" charset="2"/>
              <a:buChar char="Ø"/>
            </a:pPr>
            <a:r>
              <a:rPr lang="tr-TR" sz="2600" b="0" i="0" u="none" strike="noStrike" baseline="0" dirty="0">
                <a:solidFill>
                  <a:srgbClr val="000000"/>
                </a:solidFill>
              </a:rPr>
              <a:t>Uyku sorunları</a:t>
            </a:r>
          </a:p>
          <a:p>
            <a:pPr algn="l">
              <a:buFont typeface="Wingdings" panose="05000000000000000000" pitchFamily="2" charset="2"/>
              <a:buChar char="Ø"/>
            </a:pPr>
            <a:r>
              <a:rPr lang="tr-TR" sz="2600" b="0" i="0" u="none" strike="noStrike" baseline="0" dirty="0">
                <a:solidFill>
                  <a:srgbClr val="000000"/>
                </a:solidFill>
              </a:rPr>
              <a:t>İştah kaybı ya da aşırı yeme</a:t>
            </a:r>
          </a:p>
          <a:p>
            <a:pPr algn="l">
              <a:buFont typeface="Wingdings" panose="05000000000000000000" pitchFamily="2" charset="2"/>
              <a:buChar char="Ø"/>
            </a:pPr>
            <a:r>
              <a:rPr lang="tr-TR" sz="2600" b="0" i="0" u="none" strike="noStrike" baseline="0" dirty="0">
                <a:solidFill>
                  <a:schemeClr val="tx1">
                    <a:lumMod val="95000"/>
                    <a:lumOff val="5000"/>
                  </a:schemeClr>
                </a:solidFill>
              </a:rPr>
              <a:t>E</a:t>
            </a:r>
            <a:r>
              <a:rPr lang="tr-TR" sz="2600" b="0" i="0" u="none" strike="noStrike" baseline="0" dirty="0">
                <a:solidFill>
                  <a:srgbClr val="000000"/>
                </a:solidFill>
              </a:rPr>
              <a:t>nerjinin azalması, yorgunluk vb.</a:t>
            </a:r>
          </a:p>
          <a:p>
            <a:pPr algn="l">
              <a:buFont typeface="Wingdings" panose="05000000000000000000" pitchFamily="2" charset="2"/>
              <a:buChar char="Ø"/>
            </a:pPr>
            <a:endParaRPr lang="tr-TR" sz="2200" b="0" i="0" u="none" strike="noStrike" baseline="0" dirty="0">
              <a:solidFill>
                <a:srgbClr val="000000"/>
              </a:solidFill>
              <a:latin typeface="ArnoPro-Caption"/>
            </a:endParaRPr>
          </a:p>
          <a:p>
            <a:pPr marL="0" indent="0" algn="l">
              <a:buNone/>
            </a:pPr>
            <a:r>
              <a:rPr lang="tr-TR" sz="2700" b="1" dirty="0">
                <a:solidFill>
                  <a:srgbClr val="002060"/>
                </a:solidFill>
              </a:rPr>
              <a:t>Psikolojik ve Duygusal Belirtiler</a:t>
            </a:r>
          </a:p>
          <a:p>
            <a:pPr marL="0" indent="0" algn="l">
              <a:buNone/>
            </a:pPr>
            <a:endParaRPr lang="tr-TR" sz="2500" b="1" dirty="0">
              <a:solidFill>
                <a:srgbClr val="002060"/>
              </a:solidFill>
            </a:endParaRPr>
          </a:p>
          <a:p>
            <a:pPr algn="l">
              <a:buFont typeface="Wingdings" panose="05000000000000000000" pitchFamily="2" charset="2"/>
              <a:buChar char="Ø"/>
            </a:pPr>
            <a:r>
              <a:rPr lang="tr-TR" sz="2600" b="0" i="0" u="none" strike="noStrike" baseline="0" dirty="0"/>
              <a:t>Güvensizlik, üzüntü, kızgınlık, cesaretsizlik hissi vb.</a:t>
            </a:r>
          </a:p>
          <a:p>
            <a:pPr algn="l">
              <a:buFont typeface="Wingdings" panose="05000000000000000000" pitchFamily="2" charset="2"/>
              <a:buChar char="Ø"/>
            </a:pPr>
            <a:r>
              <a:rPr lang="tr-TR" sz="2600" b="0" i="0" u="none" strike="noStrike" baseline="0" dirty="0"/>
              <a:t>Günlük olay ya da durumların olumsuz yönlerine odaklanma</a:t>
            </a:r>
          </a:p>
          <a:p>
            <a:pPr algn="l">
              <a:buFont typeface="Wingdings" panose="05000000000000000000" pitchFamily="2" charset="2"/>
              <a:buChar char="Ø"/>
            </a:pPr>
            <a:r>
              <a:rPr lang="tr-TR" sz="2600" dirty="0"/>
              <a:t>K</a:t>
            </a:r>
            <a:r>
              <a:rPr lang="tr-TR" sz="2600" b="0" i="0" u="none" strike="noStrike" baseline="0" dirty="0"/>
              <a:t>endini endişeli, yenik ve güçsüz</a:t>
            </a:r>
            <a:r>
              <a:rPr lang="tr-TR" sz="2600" dirty="0"/>
              <a:t> </a:t>
            </a:r>
            <a:r>
              <a:rPr lang="tr-TR" sz="2600" b="0" i="0" u="none" strike="noStrike" baseline="0" dirty="0"/>
              <a:t>hissetme</a:t>
            </a:r>
            <a:endParaRPr lang="tr-TR" sz="2600" b="1" dirty="0">
              <a:solidFill>
                <a:srgbClr val="002060"/>
              </a:solidFill>
            </a:endParaRPr>
          </a:p>
        </p:txBody>
      </p:sp>
      <p:sp>
        <p:nvSpPr>
          <p:cNvPr id="5" name="İçerik Yer Tutucusu 4">
            <a:extLst>
              <a:ext uri="{FF2B5EF4-FFF2-40B4-BE49-F238E27FC236}">
                <a16:creationId xmlns="" xmlns:a16="http://schemas.microsoft.com/office/drawing/2014/main" id="{06680873-83A4-4C92-810B-10849ADD12FA}"/>
              </a:ext>
            </a:extLst>
          </p:cNvPr>
          <p:cNvSpPr>
            <a:spLocks noGrp="1"/>
          </p:cNvSpPr>
          <p:nvPr>
            <p:ph sz="half" idx="2"/>
          </p:nvPr>
        </p:nvSpPr>
        <p:spPr>
          <a:xfrm>
            <a:off x="7817005" y="1271239"/>
            <a:ext cx="4374995" cy="5018049"/>
          </a:xfrm>
        </p:spPr>
        <p:txBody>
          <a:bodyPr>
            <a:normAutofit fontScale="92500" lnSpcReduction="10000"/>
          </a:bodyPr>
          <a:lstStyle/>
          <a:p>
            <a:pPr marL="0" indent="0">
              <a:buNone/>
            </a:pPr>
            <a:r>
              <a:rPr lang="tr-TR" sz="2700" b="1" dirty="0">
                <a:solidFill>
                  <a:srgbClr val="002060"/>
                </a:solidFill>
              </a:rPr>
              <a:t>Davranışsal Belirtiler</a:t>
            </a:r>
          </a:p>
          <a:p>
            <a:pPr>
              <a:buFont typeface="Wingdings" panose="05000000000000000000" pitchFamily="2" charset="2"/>
              <a:buChar char="Ø"/>
            </a:pPr>
            <a:r>
              <a:rPr lang="tr-TR" sz="2600" dirty="0">
                <a:solidFill>
                  <a:schemeClr val="tx1">
                    <a:lumMod val="95000"/>
                    <a:lumOff val="5000"/>
                  </a:schemeClr>
                </a:solidFill>
              </a:rPr>
              <a:t>Konsantre olamama</a:t>
            </a:r>
          </a:p>
          <a:p>
            <a:pPr>
              <a:buFont typeface="Wingdings" panose="05000000000000000000" pitchFamily="2" charset="2"/>
              <a:buChar char="Ø"/>
            </a:pPr>
            <a:r>
              <a:rPr lang="tr-TR" sz="2600" dirty="0">
                <a:solidFill>
                  <a:schemeClr val="tx1">
                    <a:lumMod val="95000"/>
                    <a:lumOff val="5000"/>
                  </a:schemeClr>
                </a:solidFill>
              </a:rPr>
              <a:t> Aşırı duyarlılık, saldırganlık</a:t>
            </a:r>
          </a:p>
          <a:p>
            <a:pPr>
              <a:buFont typeface="Wingdings" panose="05000000000000000000" pitchFamily="2" charset="2"/>
              <a:buChar char="Ø"/>
            </a:pPr>
            <a:r>
              <a:rPr lang="tr-TR" sz="2600" dirty="0">
                <a:solidFill>
                  <a:schemeClr val="tx1">
                    <a:lumMod val="95000"/>
                    <a:lumOff val="5000"/>
                  </a:schemeClr>
                </a:solidFill>
              </a:rPr>
              <a:t> Ağlama</a:t>
            </a:r>
          </a:p>
          <a:p>
            <a:pPr>
              <a:buFont typeface="Wingdings" panose="05000000000000000000" pitchFamily="2" charset="2"/>
              <a:buChar char="Ø"/>
            </a:pPr>
            <a:r>
              <a:rPr lang="tr-TR" sz="2600" dirty="0">
                <a:solidFill>
                  <a:schemeClr val="tx1">
                    <a:lumMod val="95000"/>
                    <a:lumOff val="5000"/>
                  </a:schemeClr>
                </a:solidFill>
              </a:rPr>
              <a:t>İçine kapanma, kendini tecrit etme</a:t>
            </a:r>
          </a:p>
          <a:p>
            <a:pPr>
              <a:buFont typeface="Wingdings" panose="05000000000000000000" pitchFamily="2" charset="2"/>
              <a:buChar char="Ø"/>
            </a:pPr>
            <a:r>
              <a:rPr lang="tr-TR" sz="2600" dirty="0">
                <a:solidFill>
                  <a:schemeClr val="tx1">
                    <a:lumMod val="95000"/>
                    <a:lumOff val="5000"/>
                  </a:schemeClr>
                </a:solidFill>
              </a:rPr>
              <a:t> Karar almada zorlanma vb.</a:t>
            </a:r>
          </a:p>
        </p:txBody>
      </p:sp>
    </p:spTree>
    <p:extLst>
      <p:ext uri="{BB962C8B-B14F-4D97-AF65-F5344CB8AC3E}">
        <p14:creationId xmlns="" xmlns:p14="http://schemas.microsoft.com/office/powerpoint/2010/main" val="240177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1907</Words>
  <Application>Microsoft Office PowerPoint</Application>
  <PresentationFormat>Özel</PresentationFormat>
  <Paragraphs>182</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Office Teması</vt:lpstr>
      <vt:lpstr>COVİD-19 SALGINI SONRASI  OKULA UYUM</vt:lpstr>
      <vt:lpstr>Covid-19(Koronavirüs) Nedir?</vt:lpstr>
      <vt:lpstr>Slayt 3</vt:lpstr>
      <vt:lpstr>Kimler Risk Altındadır?</vt:lpstr>
      <vt:lpstr>  Kendinizi ve başkalarını korumak için en iyi yol bu virüsten korunmaktır.  Bunun için:</vt:lpstr>
      <vt:lpstr>Slayt 6</vt:lpstr>
      <vt:lpstr>Slayt 7</vt:lpstr>
      <vt:lpstr>SALGIN SÜRECİNİN DUYGU, DÜŞÜNCE VE  DAVRANIŞ ÜZERİNDEKİ ETKİLERİ  </vt:lpstr>
      <vt:lpstr>Slayt 9</vt:lpstr>
      <vt:lpstr>Stres, Kaygı ve Depresyonla Baş Edebilmek  İçin Neler Yapabilirsiniz?</vt:lpstr>
      <vt:lpstr>Salgının Çocuklar ve Gençler Üzerindeki Etkileri</vt:lpstr>
      <vt:lpstr>Slayt 12</vt:lpstr>
      <vt:lpstr>Slayt 13</vt:lpstr>
      <vt:lpstr>Slayt 14</vt:lpstr>
      <vt:lpstr>Slayt 15</vt:lpstr>
      <vt:lpstr>Bu Tepkileri Gözlemlediğimizde Neler Yapmalıyız?</vt:lpstr>
      <vt:lpstr>Slayt 17</vt:lpstr>
      <vt:lpstr>Slayt 18</vt:lpstr>
      <vt:lpstr>Slayt 19</vt:lpstr>
      <vt:lpstr>Salgın Süreci ve Sonrasında Okulda Yapılması Gerekenler </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SALGINI SONRASI OKULA UYUM</dc:title>
  <dc:creator>refikadoganay99@gmail.com</dc:creator>
  <cp:lastModifiedBy>cASPER</cp:lastModifiedBy>
  <cp:revision>59</cp:revision>
  <dcterms:created xsi:type="dcterms:W3CDTF">2021-02-14T12:34:11Z</dcterms:created>
  <dcterms:modified xsi:type="dcterms:W3CDTF">2021-03-02T08:18:37Z</dcterms:modified>
</cp:coreProperties>
</file>