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77" r:id="rId2"/>
    <p:sldId id="280" r:id="rId3"/>
    <p:sldId id="256" r:id="rId4"/>
    <p:sldId id="257" r:id="rId5"/>
    <p:sldId id="258" r:id="rId6"/>
    <p:sldId id="259" r:id="rId7"/>
    <p:sldId id="263" r:id="rId8"/>
    <p:sldId id="264" r:id="rId9"/>
    <p:sldId id="265" r:id="rId10"/>
    <p:sldId id="266" r:id="rId11"/>
    <p:sldId id="268" r:id="rId12"/>
    <p:sldId id="269" r:id="rId13"/>
    <p:sldId id="270" r:id="rId14"/>
    <p:sldId id="278" r:id="rId15"/>
    <p:sldId id="271" r:id="rId16"/>
    <p:sldId id="279"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357610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1620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004B2-F3AC-40D4-8F27-E58A0B59B97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007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2887433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004B2-F3AC-40D4-8F27-E58A0B59B97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0675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3995150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1099551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93935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282550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66C0A2E-F2D2-4A58-AE8B-6AF055F57518}" type="datetimeFigureOut">
              <a:rPr lang="tr-TR" smtClean="0"/>
              <a:t>28.01.2021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368635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341159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66C0A2E-F2D2-4A58-AE8B-6AF055F57518}" type="datetimeFigureOut">
              <a:rPr lang="tr-TR" smtClean="0"/>
              <a:t>28.01.2021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106845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66C0A2E-F2D2-4A58-AE8B-6AF055F57518}" type="datetimeFigureOut">
              <a:rPr lang="tr-TR" smtClean="0"/>
              <a:t>28.01.2021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225350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C0A2E-F2D2-4A58-AE8B-6AF055F57518}" type="datetimeFigureOut">
              <a:rPr lang="tr-TR" smtClean="0"/>
              <a:t>28.01.2021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259835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139360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66C0A2E-F2D2-4A58-AE8B-6AF055F57518}" type="datetimeFigureOut">
              <a:rPr lang="tr-TR" smtClean="0"/>
              <a:t>28.01.2021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004B2-F3AC-40D4-8F27-E58A0B59B979}" type="slidenum">
              <a:rPr lang="tr-TR" smtClean="0"/>
              <a:t>‹#›</a:t>
            </a:fld>
            <a:endParaRPr lang="tr-TR"/>
          </a:p>
        </p:txBody>
      </p:sp>
    </p:spTree>
    <p:extLst>
      <p:ext uri="{BB962C8B-B14F-4D97-AF65-F5344CB8AC3E}">
        <p14:creationId xmlns:p14="http://schemas.microsoft.com/office/powerpoint/2010/main" val="29774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6C0A2E-F2D2-4A58-AE8B-6AF055F57518}" type="datetimeFigureOut">
              <a:rPr lang="tr-TR" smtClean="0"/>
              <a:t>28.01.2021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6004B2-F3AC-40D4-8F27-E58A0B59B979}" type="slidenum">
              <a:rPr lang="tr-TR" smtClean="0"/>
              <a:t>‹#›</a:t>
            </a:fld>
            <a:endParaRPr lang="tr-TR"/>
          </a:p>
        </p:txBody>
      </p:sp>
    </p:spTree>
    <p:extLst>
      <p:ext uri="{BB962C8B-B14F-4D97-AF65-F5344CB8AC3E}">
        <p14:creationId xmlns:p14="http://schemas.microsoft.com/office/powerpoint/2010/main" val="228595979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F42D9EFE-2C0D-4A88-A95B-4FB34001575D}"/>
              </a:ext>
            </a:extLst>
          </p:cNvPr>
          <p:cNvSpPr>
            <a:spLocks noGrp="1"/>
          </p:cNvSpPr>
          <p:nvPr>
            <p:ph type="subTitle" idx="1"/>
          </p:nvPr>
        </p:nvSpPr>
        <p:spPr>
          <a:xfrm>
            <a:off x="677333" y="361244"/>
            <a:ext cx="9990667" cy="5195494"/>
          </a:xfrm>
        </p:spPr>
        <p:txBody>
          <a:bodyPr/>
          <a:lstStyle/>
          <a:p>
            <a:endParaRPr lang="tr-TR" dirty="0"/>
          </a:p>
          <a:p>
            <a:pPr algn="ctr"/>
            <a:endParaRPr lang="tr-TR" sz="4800" dirty="0"/>
          </a:p>
          <a:p>
            <a:pPr algn="ctr"/>
            <a:endParaRPr lang="tr-TR" sz="4800" dirty="0"/>
          </a:p>
          <a:p>
            <a:pPr algn="ctr"/>
            <a:endParaRPr lang="tr-TR" sz="3200" dirty="0"/>
          </a:p>
          <a:p>
            <a:pPr algn="ctr"/>
            <a:r>
              <a:rPr lang="tr-TR" sz="3200" dirty="0"/>
              <a:t>Yüksekova Rehberlik ve Araştırma Merkezi</a:t>
            </a:r>
            <a:endParaRPr lang="tr-TR" dirty="0"/>
          </a:p>
          <a:p>
            <a:pPr algn="ctr"/>
            <a:endParaRPr lang="tr-TR" sz="1100" dirty="0"/>
          </a:p>
          <a:p>
            <a:pPr algn="ctr"/>
            <a:endParaRPr lang="tr-TR" sz="1600" dirty="0"/>
          </a:p>
          <a:p>
            <a:pPr algn="ctr"/>
            <a:r>
              <a:rPr lang="tr-TR" sz="1600" dirty="0">
                <a:solidFill>
                  <a:srgbClr val="FF0000"/>
                </a:solidFill>
              </a:rPr>
              <a:t>Halil GENÇ</a:t>
            </a:r>
          </a:p>
        </p:txBody>
      </p:sp>
      <p:pic>
        <p:nvPicPr>
          <p:cNvPr id="6" name="Resim 5">
            <a:extLst>
              <a:ext uri="{FF2B5EF4-FFF2-40B4-BE49-F238E27FC236}">
                <a16:creationId xmlns:a16="http://schemas.microsoft.com/office/drawing/2014/main" id="{29D49591-33C6-43AA-B68D-2C3591C21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1423" y="575733"/>
            <a:ext cx="3065680" cy="2190045"/>
          </a:xfrm>
          <a:prstGeom prst="rect">
            <a:avLst/>
          </a:prstGeom>
        </p:spPr>
      </p:pic>
    </p:spTree>
    <p:extLst>
      <p:ext uri="{BB962C8B-B14F-4D97-AF65-F5344CB8AC3E}">
        <p14:creationId xmlns:p14="http://schemas.microsoft.com/office/powerpoint/2010/main" val="500740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A6CE12-D6BE-4311-BAF2-A5674B4BFC6D}"/>
              </a:ext>
            </a:extLst>
          </p:cNvPr>
          <p:cNvSpPr>
            <a:spLocks noGrp="1"/>
          </p:cNvSpPr>
          <p:nvPr>
            <p:ph type="title"/>
          </p:nvPr>
        </p:nvSpPr>
        <p:spPr>
          <a:xfrm>
            <a:off x="685800" y="764373"/>
            <a:ext cx="10820400" cy="1293028"/>
          </a:xfrm>
        </p:spPr>
        <p:txBody>
          <a:bodyPr>
            <a:normAutofit fontScale="90000"/>
          </a:bodyPr>
          <a:lstStyle/>
          <a:p>
            <a:pPr algn="ctr"/>
            <a:br>
              <a:rPr lang="tr-TR" dirty="0">
                <a:effectLst>
                  <a:outerShdw blurRad="38100" dist="19050" dir="2700000" algn="tl">
                    <a:schemeClr val="dk1">
                      <a:alpha val="40000"/>
                    </a:schemeClr>
                  </a:outerShdw>
                </a:effectLst>
              </a:rPr>
            </a:br>
            <a:r>
              <a:rPr lang="tr-TR" dirty="0">
                <a:effectLst>
                  <a:outerShdw blurRad="38100" dist="19050" dir="2700000" algn="tl">
                    <a:schemeClr val="dk1">
                      <a:alpha val="40000"/>
                    </a:schemeClr>
                  </a:outerShdw>
                </a:effectLst>
              </a:rPr>
              <a:t>      </a:t>
            </a:r>
            <a:r>
              <a:rPr lang="tr-TR" dirty="0" err="1">
                <a:solidFill>
                  <a:srgbClr val="FF0000"/>
                </a:solidFill>
                <a:effectLst>
                  <a:outerShdw blurRad="38100" dist="19050" dir="2700000" algn="tl">
                    <a:schemeClr val="dk1">
                      <a:alpha val="40000"/>
                    </a:schemeClr>
                  </a:outerShdw>
                </a:effectLst>
              </a:rPr>
              <a:t>BEP’in</a:t>
            </a:r>
            <a:r>
              <a:rPr lang="tr-TR" dirty="0">
                <a:solidFill>
                  <a:srgbClr val="FF0000"/>
                </a:solidFill>
                <a:effectLst>
                  <a:outerShdw blurRad="38100" dist="19050" dir="2700000" algn="tl">
                    <a:schemeClr val="dk1">
                      <a:alpha val="40000"/>
                    </a:schemeClr>
                  </a:outerShdw>
                </a:effectLst>
              </a:rPr>
              <a:t> Yasal Dayanakları ;</a:t>
            </a:r>
            <a:br>
              <a:rPr lang="tr-TR" dirty="0">
                <a:solidFill>
                  <a:srgbClr val="FF0000"/>
                </a:solidFill>
              </a:rPr>
            </a:br>
            <a:endParaRPr lang="tr-TR" dirty="0">
              <a:solidFill>
                <a:srgbClr val="FF0000"/>
              </a:solidFill>
            </a:endParaRPr>
          </a:p>
        </p:txBody>
      </p:sp>
      <p:sp>
        <p:nvSpPr>
          <p:cNvPr id="3" name="İçerik Yer Tutucusu 2">
            <a:extLst>
              <a:ext uri="{FF2B5EF4-FFF2-40B4-BE49-F238E27FC236}">
                <a16:creationId xmlns:a16="http://schemas.microsoft.com/office/drawing/2014/main" id="{651C12F1-980E-4FDC-827F-0B44F0A345AE}"/>
              </a:ext>
            </a:extLst>
          </p:cNvPr>
          <p:cNvSpPr>
            <a:spLocks noGrp="1"/>
          </p:cNvSpPr>
          <p:nvPr>
            <p:ph idx="1"/>
          </p:nvPr>
        </p:nvSpPr>
        <p:spPr/>
        <p:txBody>
          <a:bodyPr/>
          <a:lstStyle/>
          <a:p>
            <a:pPr algn="just">
              <a:buFont typeface="Wingdings" panose="05000000000000000000" pitchFamily="2" charset="2"/>
              <a:buChar char="Ø"/>
            </a:pPr>
            <a:r>
              <a:rPr lang="tr-TR" dirty="0">
                <a:effectLst>
                  <a:outerShdw blurRad="38100" dist="19050" dir="2700000" algn="tl">
                    <a:schemeClr val="dk1">
                      <a:alpha val="40000"/>
                    </a:schemeClr>
                  </a:outerShdw>
                </a:effectLst>
              </a:rPr>
              <a:t>1997 Yılında yürürlüğe giren 573 sayılı Özel Eğitim Hakkında Kanun Hükmünde Kararname,</a:t>
            </a:r>
          </a:p>
          <a:p>
            <a:pPr algn="just">
              <a:buFont typeface="Wingdings" panose="05000000000000000000" pitchFamily="2" charset="2"/>
              <a:buChar char="Ø"/>
            </a:pPr>
            <a:r>
              <a:rPr lang="tr-TR" dirty="0"/>
              <a:t>2018 Özel Eğitim Hizmetleri Yönetmeliğini 20.mad</a:t>
            </a:r>
          </a:p>
        </p:txBody>
      </p:sp>
    </p:spTree>
    <p:extLst>
      <p:ext uri="{BB962C8B-B14F-4D97-AF65-F5344CB8AC3E}">
        <p14:creationId xmlns:p14="http://schemas.microsoft.com/office/powerpoint/2010/main" val="360057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571F1D-8772-460E-AD0D-B2E4B6DE3F60}"/>
              </a:ext>
            </a:extLst>
          </p:cNvPr>
          <p:cNvSpPr>
            <a:spLocks noGrp="1"/>
          </p:cNvSpPr>
          <p:nvPr>
            <p:ph type="title"/>
          </p:nvPr>
        </p:nvSpPr>
        <p:spPr>
          <a:xfrm>
            <a:off x="838200" y="365126"/>
            <a:ext cx="10515600" cy="1140118"/>
          </a:xfrm>
        </p:spPr>
        <p:txBody>
          <a:bodyPr>
            <a:normAutofit fontScale="90000"/>
          </a:bodyPr>
          <a:lstStyle/>
          <a:p>
            <a:pPr algn="ctr"/>
            <a:br>
              <a:rPr lang="tr-TR" dirty="0">
                <a:effectLst>
                  <a:outerShdw blurRad="38100" dist="19050" dir="2700000" algn="tl">
                    <a:schemeClr val="dk1">
                      <a:alpha val="40000"/>
                    </a:schemeClr>
                  </a:outerShdw>
                </a:effectLst>
              </a:rPr>
            </a:br>
            <a:r>
              <a:rPr lang="tr-TR" dirty="0">
                <a:solidFill>
                  <a:srgbClr val="FF0000"/>
                </a:solidFill>
                <a:effectLst>
                  <a:outerShdw blurRad="38100" dist="19050" dir="2700000" algn="tl">
                    <a:schemeClr val="dk1">
                      <a:alpha val="40000"/>
                    </a:schemeClr>
                  </a:outerShdw>
                </a:effectLst>
              </a:rPr>
              <a:t>BEP Geliştirme Birimi ;</a:t>
            </a:r>
            <a:br>
              <a:rPr lang="tr-TR" dirty="0">
                <a:solidFill>
                  <a:srgbClr val="FF0000"/>
                </a:solidFill>
              </a:rPr>
            </a:br>
            <a:endParaRPr lang="tr-TR" dirty="0">
              <a:solidFill>
                <a:srgbClr val="FF0000"/>
              </a:solidFill>
            </a:endParaRPr>
          </a:p>
        </p:txBody>
      </p:sp>
      <p:pic>
        <p:nvPicPr>
          <p:cNvPr id="4" name="İçerik Yer Tutucusu 3">
            <a:extLst>
              <a:ext uri="{FF2B5EF4-FFF2-40B4-BE49-F238E27FC236}">
                <a16:creationId xmlns:a16="http://schemas.microsoft.com/office/drawing/2014/main" id="{6A1772FC-0376-4B07-ACCA-BC2E575F6A79}"/>
              </a:ext>
            </a:extLst>
          </p:cNvPr>
          <p:cNvPicPr>
            <a:picLocks noGrp="1" noChangeAspect="1"/>
          </p:cNvPicPr>
          <p:nvPr>
            <p:ph idx="1"/>
          </p:nvPr>
        </p:nvPicPr>
        <p:blipFill>
          <a:blip r:embed="rId2"/>
          <a:stretch>
            <a:fillRect/>
          </a:stretch>
        </p:blipFill>
        <p:spPr>
          <a:xfrm>
            <a:off x="4754618" y="2501641"/>
            <a:ext cx="4584589" cy="3042168"/>
          </a:xfrm>
          <a:prstGeom prst="rect">
            <a:avLst/>
          </a:prstGeom>
        </p:spPr>
      </p:pic>
    </p:spTree>
    <p:extLst>
      <p:ext uri="{BB962C8B-B14F-4D97-AF65-F5344CB8AC3E}">
        <p14:creationId xmlns:p14="http://schemas.microsoft.com/office/powerpoint/2010/main" val="99432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EEF03D-94FA-4254-925E-2CA4DC4AF766}"/>
              </a:ext>
            </a:extLst>
          </p:cNvPr>
          <p:cNvSpPr>
            <a:spLocks noGrp="1"/>
          </p:cNvSpPr>
          <p:nvPr>
            <p:ph idx="1"/>
          </p:nvPr>
        </p:nvSpPr>
        <p:spPr>
          <a:xfrm>
            <a:off x="838200" y="928468"/>
            <a:ext cx="10515600" cy="5248495"/>
          </a:xfrm>
        </p:spPr>
        <p:txBody>
          <a:bodyPr/>
          <a:lstStyle/>
          <a:p>
            <a:pPr marL="906780">
              <a:lnSpc>
                <a:spcPct val="115000"/>
              </a:lnSpc>
            </a:pPr>
            <a:r>
              <a:rPr lang="tr-T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Bireyselleştirilmiş eğitim programı geliştirme birimi</a:t>
            </a:r>
            <a:endParaRPr lang="tr-T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BEP geliştirme birimi okul müdürü veya müdürün görevlendireceği bir müdür yardımcısının başkanlığında;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Okul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psikolojİk</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danışman/rehberlik öğretmeni,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Öğrencinin sınıf öğretmeni,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Öğrencinin dersine gören branş öğretmenleri,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Veli,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Öğrenciden oluşur.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r>
              <a:rPr lang="tr-TR" sz="1800" dirty="0">
                <a:effectLst/>
                <a:latin typeface="Times New Roman" panose="02020603050405020304" pitchFamily="18" charset="0"/>
                <a:ea typeface="Calibri" panose="020F0502020204030204" pitchFamily="34" charset="0"/>
              </a:rPr>
              <a:t>Gerektiğinde RAM’da Özel Eğitim Değerlendirme Kurulunda görev yapan bir öğretmenin görüşüne de başvurulabilir</a:t>
            </a:r>
            <a:endParaRPr lang="tr-TR" dirty="0"/>
          </a:p>
        </p:txBody>
      </p:sp>
    </p:spTree>
    <p:extLst>
      <p:ext uri="{BB962C8B-B14F-4D97-AF65-F5344CB8AC3E}">
        <p14:creationId xmlns:p14="http://schemas.microsoft.com/office/powerpoint/2010/main" val="96411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132260-2119-4EE7-8FA2-2DC10602B2F2}"/>
              </a:ext>
            </a:extLst>
          </p:cNvPr>
          <p:cNvSpPr>
            <a:spLocks noGrp="1"/>
          </p:cNvSpPr>
          <p:nvPr>
            <p:ph type="title"/>
          </p:nvPr>
        </p:nvSpPr>
        <p:spPr>
          <a:xfrm>
            <a:off x="685800" y="764373"/>
            <a:ext cx="10820400" cy="1293028"/>
          </a:xfrm>
        </p:spPr>
        <p:txBody>
          <a:bodyPr>
            <a:normAutofit fontScale="90000"/>
          </a:bodyPr>
          <a:lstStyle/>
          <a:p>
            <a:pPr algn="ctr"/>
            <a:br>
              <a:rPr lang="tr-TR" dirty="0">
                <a:effectLst>
                  <a:outerShdw blurRad="38100" dist="19050" dir="2700000" algn="tl">
                    <a:schemeClr val="dk1">
                      <a:alpha val="40000"/>
                    </a:schemeClr>
                  </a:outerShdw>
                </a:effectLst>
              </a:rPr>
            </a:br>
            <a:r>
              <a:rPr lang="tr-TR" dirty="0">
                <a:solidFill>
                  <a:srgbClr val="FF0000"/>
                </a:solidFill>
                <a:effectLst>
                  <a:outerShdw blurRad="38100" dist="19050" dir="2700000" algn="tl">
                    <a:schemeClr val="dk1">
                      <a:alpha val="40000"/>
                    </a:schemeClr>
                  </a:outerShdw>
                </a:effectLst>
              </a:rPr>
              <a:t>BEP Neleri İçerir ;</a:t>
            </a:r>
            <a:br>
              <a:rPr lang="tr-TR" dirty="0">
                <a:solidFill>
                  <a:srgbClr val="FF0000"/>
                </a:solidFill>
              </a:rPr>
            </a:br>
            <a:endParaRPr lang="tr-TR" dirty="0">
              <a:solidFill>
                <a:srgbClr val="FF0000"/>
              </a:solidFill>
            </a:endParaRPr>
          </a:p>
        </p:txBody>
      </p:sp>
      <p:pic>
        <p:nvPicPr>
          <p:cNvPr id="7" name="İçerik Yer Tutucusu 6">
            <a:extLst>
              <a:ext uri="{FF2B5EF4-FFF2-40B4-BE49-F238E27FC236}">
                <a16:creationId xmlns:a16="http://schemas.microsoft.com/office/drawing/2014/main" id="{3411F873-1527-457B-85D0-89617ADCDB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9563" y="3332162"/>
            <a:ext cx="3314700" cy="1381125"/>
          </a:xfrm>
        </p:spPr>
      </p:pic>
    </p:spTree>
    <p:extLst>
      <p:ext uri="{BB962C8B-B14F-4D97-AF65-F5344CB8AC3E}">
        <p14:creationId xmlns:p14="http://schemas.microsoft.com/office/powerpoint/2010/main" val="3621101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120219-177E-432B-8B69-0280BC47EBE1}"/>
              </a:ext>
            </a:extLst>
          </p:cNvPr>
          <p:cNvSpPr>
            <a:spLocks noGrp="1"/>
          </p:cNvSpPr>
          <p:nvPr>
            <p:ph idx="1"/>
          </p:nvPr>
        </p:nvSpPr>
        <p:spPr>
          <a:xfrm>
            <a:off x="685800" y="1420838"/>
            <a:ext cx="10820400" cy="4797848"/>
          </a:xfrm>
        </p:spPr>
        <p:txBody>
          <a:bodyPr/>
          <a:lstStyle/>
          <a:p>
            <a:pPr marL="0" indent="0" algn="just">
              <a:lnSpc>
                <a:spcPct val="115000"/>
              </a:lnSpc>
              <a:spcAft>
                <a:spcPts val="100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1.Öğrencinin güncel yani var olan performans düzeyi.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2.Öğrenciye bir dönem veya yıl sonunda kazandırılacak uzun dönemli hedefler. (yıllık hedefler)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3.Öğrencinin belirlenen performans düzeyi ile ulaşılmak istenen uzun dönemli hedefler arasında yer alan ölçülebilir ara basamaklardan oluşan kısa dönemli hedefler.(haftalık/aylık hedefler)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4.Belirlenen hedeflere ulaşmada kullanılacak öğretim yöntemleri ve materyaller.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5.Kısa dönemli hedeflere ulaşmak için başlama ve bitiş tarihleri.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1800" dirty="0">
                <a:effectLst/>
                <a:latin typeface="Times New Roman" panose="02020603050405020304" pitchFamily="18" charset="0"/>
                <a:ea typeface="Calibri" panose="020F0502020204030204" pitchFamily="34" charset="0"/>
              </a:rPr>
              <a:t>6.Belirlenen hedeflere ulaşılıp ulaşılmadığını belirlemek için kullanılacak değerlendirme yöntemi ve ölçütleri</a:t>
            </a:r>
            <a:endParaRPr lang="tr-TR" dirty="0"/>
          </a:p>
        </p:txBody>
      </p:sp>
    </p:spTree>
    <p:extLst>
      <p:ext uri="{BB962C8B-B14F-4D97-AF65-F5344CB8AC3E}">
        <p14:creationId xmlns:p14="http://schemas.microsoft.com/office/powerpoint/2010/main" val="261626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74579F-DCA8-4374-B5BE-0DED57B48FEC}"/>
              </a:ext>
            </a:extLst>
          </p:cNvPr>
          <p:cNvSpPr>
            <a:spLocks noGrp="1"/>
          </p:cNvSpPr>
          <p:nvPr>
            <p:ph type="title"/>
          </p:nvPr>
        </p:nvSpPr>
        <p:spPr>
          <a:xfrm>
            <a:off x="838200" y="764373"/>
            <a:ext cx="10668000" cy="1293028"/>
          </a:xfrm>
        </p:spPr>
        <p:txBody>
          <a:bodyPr>
            <a:normAutofit fontScale="90000"/>
          </a:bodyPr>
          <a:lstStyle/>
          <a:p>
            <a:pPr algn="ctr"/>
            <a:r>
              <a:rPr lang="tr-TR" dirty="0">
                <a:effectLst>
                  <a:outerShdw blurRad="38100" dist="19050" dir="2700000" algn="tl">
                    <a:schemeClr val="dk1">
                      <a:alpha val="40000"/>
                    </a:schemeClr>
                  </a:outerShdw>
                </a:effectLst>
              </a:rPr>
              <a:t> </a:t>
            </a:r>
            <a:br>
              <a:rPr lang="tr-TR" dirty="0">
                <a:effectLst>
                  <a:outerShdw blurRad="38100" dist="19050" dir="2700000" algn="tl">
                    <a:schemeClr val="dk1">
                      <a:alpha val="40000"/>
                    </a:schemeClr>
                  </a:outerShdw>
                </a:effectLst>
              </a:rPr>
            </a:br>
            <a:r>
              <a:rPr lang="tr-TR" dirty="0">
                <a:solidFill>
                  <a:srgbClr val="FF0000"/>
                </a:solidFill>
                <a:effectLst>
                  <a:outerShdw blurRad="38100" dist="19050" dir="2700000" algn="tl">
                    <a:schemeClr val="dk1">
                      <a:alpha val="40000"/>
                    </a:schemeClr>
                  </a:outerShdw>
                </a:effectLst>
              </a:rPr>
              <a:t> </a:t>
            </a:r>
            <a:r>
              <a:rPr lang="tr-TR" dirty="0" err="1">
                <a:solidFill>
                  <a:srgbClr val="FF0000"/>
                </a:solidFill>
                <a:effectLst>
                  <a:outerShdw blurRad="38100" dist="19050" dir="2700000" algn="tl">
                    <a:schemeClr val="dk1">
                      <a:alpha val="40000"/>
                    </a:schemeClr>
                  </a:outerShdw>
                </a:effectLst>
              </a:rPr>
              <a:t>BEP’in</a:t>
            </a:r>
            <a:r>
              <a:rPr lang="tr-TR" dirty="0">
                <a:solidFill>
                  <a:srgbClr val="FF0000"/>
                </a:solidFill>
                <a:effectLst>
                  <a:outerShdw blurRad="38100" dist="19050" dir="2700000" algn="tl">
                    <a:schemeClr val="dk1">
                      <a:alpha val="40000"/>
                    </a:schemeClr>
                  </a:outerShdw>
                </a:effectLst>
              </a:rPr>
              <a:t> Temel Amacı ;</a:t>
            </a:r>
            <a:br>
              <a:rPr lang="tr-TR" dirty="0">
                <a:solidFill>
                  <a:srgbClr val="FF0000"/>
                </a:solidFill>
              </a:rPr>
            </a:br>
            <a:endParaRPr lang="tr-TR" dirty="0">
              <a:solidFill>
                <a:srgbClr val="FF0000"/>
              </a:solidFill>
            </a:endParaRPr>
          </a:p>
        </p:txBody>
      </p:sp>
      <p:sp>
        <p:nvSpPr>
          <p:cNvPr id="3" name="İçerik Yer Tutucusu 2">
            <a:extLst>
              <a:ext uri="{FF2B5EF4-FFF2-40B4-BE49-F238E27FC236}">
                <a16:creationId xmlns:a16="http://schemas.microsoft.com/office/drawing/2014/main" id="{3D7FDC12-72DA-4C74-A681-103644E233E5}"/>
              </a:ext>
            </a:extLst>
          </p:cNvPr>
          <p:cNvSpPr>
            <a:spLocks noGrp="1"/>
          </p:cNvSpPr>
          <p:nvPr>
            <p:ph idx="1"/>
          </p:nvPr>
        </p:nvSpPr>
        <p:spPr>
          <a:xfrm>
            <a:off x="838200" y="1969477"/>
            <a:ext cx="10515600" cy="4207486"/>
          </a:xfrm>
        </p:spPr>
        <p:txBody>
          <a:bodyPr/>
          <a:lstStyle/>
          <a:p>
            <a:pPr lvl="0"/>
            <a:r>
              <a:rPr lang="tr-TR" dirty="0">
                <a:effectLst>
                  <a:outerShdw blurRad="38100" dist="19050" dir="2700000" algn="tl">
                    <a:schemeClr val="dk1">
                      <a:alpha val="40000"/>
                    </a:schemeClr>
                  </a:outerShdw>
                </a:effectLst>
              </a:rPr>
              <a:t>Özel gereksinimli öğrencilere en üst düzeyde yararlanabilecekleri eğitim fırsatlarını sunmaktır.</a:t>
            </a:r>
            <a:endParaRPr lang="tr-TR" dirty="0"/>
          </a:p>
          <a:p>
            <a:pPr lvl="0"/>
            <a:r>
              <a:rPr lang="tr-TR" dirty="0">
                <a:effectLst>
                  <a:outerShdw blurRad="38100" dist="19050" dir="2700000" algn="tl">
                    <a:schemeClr val="dk1">
                      <a:alpha val="40000"/>
                    </a:schemeClr>
                  </a:outerShdw>
                </a:effectLst>
              </a:rPr>
              <a:t>BEP, bireyi topluma uyumlu ve yararlı hale getirmeyi amaçlar.</a:t>
            </a:r>
            <a:endParaRPr lang="tr-TR" dirty="0"/>
          </a:p>
          <a:p>
            <a:pPr lvl="0"/>
            <a:r>
              <a:rPr lang="tr-TR" dirty="0">
                <a:effectLst>
                  <a:outerShdw blurRad="38100" dist="19050" dir="2700000" algn="tl">
                    <a:schemeClr val="dk1">
                      <a:alpha val="40000"/>
                    </a:schemeClr>
                  </a:outerShdw>
                </a:effectLst>
              </a:rPr>
              <a:t>BEP ile, öğrenci davranış kazanmaya başlar.</a:t>
            </a:r>
            <a:endParaRPr lang="tr-TR" dirty="0"/>
          </a:p>
          <a:p>
            <a:pPr lvl="0"/>
            <a:r>
              <a:rPr lang="tr-TR" dirty="0">
                <a:effectLst>
                  <a:outerShdw blurRad="38100" dist="19050" dir="2700000" algn="tl">
                    <a:schemeClr val="dk1">
                      <a:alpha val="40000"/>
                    </a:schemeClr>
                  </a:outerShdw>
                </a:effectLst>
              </a:rPr>
              <a:t>BEP ile, öğrenci kendi performansını en üst düzeye çıkarır.</a:t>
            </a:r>
            <a:endParaRPr lang="tr-TR" dirty="0"/>
          </a:p>
          <a:p>
            <a:pPr marL="0" indent="0">
              <a:buNone/>
            </a:pPr>
            <a:endParaRPr lang="tr-TR" dirty="0"/>
          </a:p>
        </p:txBody>
      </p:sp>
    </p:spTree>
    <p:extLst>
      <p:ext uri="{BB962C8B-B14F-4D97-AF65-F5344CB8AC3E}">
        <p14:creationId xmlns:p14="http://schemas.microsoft.com/office/powerpoint/2010/main" val="258676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161F02-BB16-405D-A8A1-80D5B29DA336}"/>
              </a:ext>
            </a:extLst>
          </p:cNvPr>
          <p:cNvSpPr>
            <a:spLocks noGrp="1"/>
          </p:cNvSpPr>
          <p:nvPr>
            <p:ph type="title"/>
          </p:nvPr>
        </p:nvSpPr>
        <p:spPr>
          <a:xfrm>
            <a:off x="2615503" y="570818"/>
            <a:ext cx="8911687" cy="1280890"/>
          </a:xfrm>
        </p:spPr>
        <p:txBody>
          <a:bodyPr>
            <a:normAutofit/>
          </a:bodyPr>
          <a:lstStyle/>
          <a:p>
            <a:br>
              <a:rPr lang="tr-TR" sz="3200" dirty="0">
                <a:solidFill>
                  <a:srgbClr val="FF0000"/>
                </a:solidFill>
              </a:rPr>
            </a:br>
            <a:r>
              <a:rPr lang="tr-TR" sz="3200" dirty="0">
                <a:solidFill>
                  <a:srgbClr val="FF0000"/>
                </a:solidFill>
              </a:rPr>
              <a:t>          BEP’İN YARARLARI</a:t>
            </a:r>
          </a:p>
        </p:txBody>
      </p:sp>
      <p:pic>
        <p:nvPicPr>
          <p:cNvPr id="4" name="İçerik Yer Tutucusu 3">
            <a:extLst>
              <a:ext uri="{FF2B5EF4-FFF2-40B4-BE49-F238E27FC236}">
                <a16:creationId xmlns:a16="http://schemas.microsoft.com/office/drawing/2014/main" id="{FCF388D2-6E6A-4C0F-AEF6-268BB6DDBCCE}"/>
              </a:ext>
            </a:extLst>
          </p:cNvPr>
          <p:cNvPicPr>
            <a:picLocks noGrp="1" noChangeAspect="1"/>
          </p:cNvPicPr>
          <p:nvPr>
            <p:ph idx="1"/>
          </p:nvPr>
        </p:nvPicPr>
        <p:blipFill>
          <a:blip r:embed="rId2"/>
          <a:stretch>
            <a:fillRect/>
          </a:stretch>
        </p:blipFill>
        <p:spPr>
          <a:xfrm>
            <a:off x="2844800" y="2060045"/>
            <a:ext cx="6538913" cy="3248025"/>
          </a:xfrm>
          <a:prstGeom prst="rect">
            <a:avLst/>
          </a:prstGeom>
        </p:spPr>
      </p:pic>
    </p:spTree>
    <p:extLst>
      <p:ext uri="{BB962C8B-B14F-4D97-AF65-F5344CB8AC3E}">
        <p14:creationId xmlns:p14="http://schemas.microsoft.com/office/powerpoint/2010/main" val="2149549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5D6DCE8-269F-45BF-9922-375F38AEE91C}"/>
              </a:ext>
            </a:extLst>
          </p:cNvPr>
          <p:cNvSpPr>
            <a:spLocks noGrp="1"/>
          </p:cNvSpPr>
          <p:nvPr>
            <p:ph type="title"/>
          </p:nvPr>
        </p:nvSpPr>
        <p:spPr>
          <a:xfrm>
            <a:off x="858129" y="764373"/>
            <a:ext cx="10648071" cy="1293028"/>
          </a:xfrm>
        </p:spPr>
        <p:txBody>
          <a:bodyPr>
            <a:normAutofit/>
          </a:bodyPr>
          <a:lstStyle/>
          <a:p>
            <a:pPr algn="ctr"/>
            <a:r>
              <a:rPr lang="tr-TR" dirty="0">
                <a:solidFill>
                  <a:srgbClr val="FF0000"/>
                </a:solidFill>
              </a:rPr>
              <a:t> </a:t>
            </a:r>
            <a:r>
              <a:rPr lang="tr-TR" dirty="0">
                <a:solidFill>
                  <a:srgbClr val="FF0000"/>
                </a:solidFill>
                <a:effectLst>
                  <a:outerShdw blurRad="38100" dist="19050" dir="2700000" algn="tl">
                    <a:schemeClr val="dk1">
                      <a:alpha val="40000"/>
                    </a:schemeClr>
                  </a:outerShdw>
                </a:effectLst>
              </a:rPr>
              <a:t>Öğrenci açısından BEP;</a:t>
            </a:r>
            <a:br>
              <a:rPr lang="tr-TR" dirty="0">
                <a:solidFill>
                  <a:srgbClr val="FF0000"/>
                </a:solidFill>
              </a:rPr>
            </a:br>
            <a:endParaRPr lang="tr-TR" dirty="0">
              <a:solidFill>
                <a:srgbClr val="FF0000"/>
              </a:solidFill>
            </a:endParaRPr>
          </a:p>
        </p:txBody>
      </p:sp>
      <p:sp>
        <p:nvSpPr>
          <p:cNvPr id="3" name="İçerik Yer Tutucusu 2">
            <a:extLst>
              <a:ext uri="{FF2B5EF4-FFF2-40B4-BE49-F238E27FC236}">
                <a16:creationId xmlns:a16="http://schemas.microsoft.com/office/drawing/2014/main" id="{3009B055-1AAE-4F93-9D09-BCF33F323F6B}"/>
              </a:ext>
            </a:extLst>
          </p:cNvPr>
          <p:cNvSpPr>
            <a:spLocks noGrp="1"/>
          </p:cNvSpPr>
          <p:nvPr>
            <p:ph idx="1"/>
          </p:nvPr>
        </p:nvSpPr>
        <p:spPr/>
        <p:txBody>
          <a:bodyPr/>
          <a:lstStyle/>
          <a:p>
            <a:pPr>
              <a:buFont typeface="Wingdings" panose="05000000000000000000" pitchFamily="2" charset="2"/>
              <a:buChar char="Ø"/>
            </a:pPr>
            <a:r>
              <a:rPr lang="tr-TR" dirty="0">
                <a:effectLst>
                  <a:outerShdw blurRad="38100" dist="19050" dir="2700000" algn="tl">
                    <a:schemeClr val="dk1">
                      <a:alpha val="40000"/>
                    </a:schemeClr>
                  </a:outerShdw>
                </a:effectLst>
              </a:rPr>
              <a:t>   Öğrenci için bireysel bir program hazırlanır.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Öğrenciye göre amaçlar belirlenir.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Öğrencinin çalışmaları bir düzene girer.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BEP sayesinde öğrencide ilerlemeler görülür.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Öğrenciye motivasyon sağlamış oluruz.</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Engelinden kaynaklanan farklı ihtiyaçları belirlenir</a:t>
            </a:r>
            <a:endParaRPr lang="tr-TR" dirty="0"/>
          </a:p>
        </p:txBody>
      </p:sp>
    </p:spTree>
    <p:extLst>
      <p:ext uri="{BB962C8B-B14F-4D97-AF65-F5344CB8AC3E}">
        <p14:creationId xmlns:p14="http://schemas.microsoft.com/office/powerpoint/2010/main" val="215126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E5BB4B-FB7F-42F1-A2FE-C9A8D67125C3}"/>
              </a:ext>
            </a:extLst>
          </p:cNvPr>
          <p:cNvSpPr>
            <a:spLocks noGrp="1"/>
          </p:cNvSpPr>
          <p:nvPr>
            <p:ph idx="1"/>
          </p:nvPr>
        </p:nvSpPr>
        <p:spPr>
          <a:xfrm>
            <a:off x="838200" y="1378634"/>
            <a:ext cx="10515600" cy="4798329"/>
          </a:xfrm>
        </p:spPr>
        <p:txBody>
          <a:bodyPr/>
          <a:lstStyle/>
          <a:p>
            <a:r>
              <a:rPr lang="tr-TR" dirty="0">
                <a:effectLst>
                  <a:outerShdw blurRad="38100" dist="19050" dir="2700000" algn="tl">
                    <a:schemeClr val="dk1">
                      <a:alpha val="40000"/>
                    </a:schemeClr>
                  </a:outerShdw>
                </a:effectLst>
              </a:rPr>
              <a:t> Eğitiminde becerilerinin geliştirilmesi sağlanır.</a:t>
            </a:r>
            <a:endParaRPr lang="tr-TR" dirty="0"/>
          </a:p>
          <a:p>
            <a:r>
              <a:rPr lang="tr-TR" dirty="0">
                <a:effectLst>
                  <a:outerShdw blurRad="38100" dist="19050" dir="2700000" algn="tl">
                    <a:schemeClr val="dk1">
                      <a:alpha val="40000"/>
                    </a:schemeClr>
                  </a:outerShdw>
                </a:effectLst>
              </a:rPr>
              <a:t> Öğretiminde farklı düzenlemeler yapılır.</a:t>
            </a:r>
            <a:endParaRPr lang="tr-TR" dirty="0"/>
          </a:p>
          <a:p>
            <a:r>
              <a:rPr lang="tr-TR" dirty="0">
                <a:effectLst>
                  <a:outerShdw blurRad="38100" dist="19050" dir="2700000" algn="tl">
                    <a:schemeClr val="dk1">
                      <a:alpha val="40000"/>
                    </a:schemeClr>
                  </a:outerShdw>
                </a:effectLst>
              </a:rPr>
              <a:t>BEP ile öğrenci davranış kazanmaya başlar.</a:t>
            </a:r>
            <a:endParaRPr lang="tr-TR" dirty="0"/>
          </a:p>
          <a:p>
            <a:r>
              <a:rPr lang="tr-TR" dirty="0">
                <a:effectLst>
                  <a:outerShdw blurRad="38100" dist="19050" dir="2700000" algn="tl">
                    <a:schemeClr val="dk1">
                      <a:alpha val="40000"/>
                    </a:schemeClr>
                  </a:outerShdw>
                </a:effectLst>
              </a:rPr>
              <a:t> Kendi performansını en üst düzeye çıkarır.</a:t>
            </a:r>
            <a:endParaRPr lang="tr-TR" dirty="0"/>
          </a:p>
          <a:p>
            <a:r>
              <a:rPr lang="tr-TR" dirty="0">
                <a:effectLst>
                  <a:outerShdw blurRad="38100" dist="19050" dir="2700000" algn="tl">
                    <a:schemeClr val="dk1">
                      <a:alpha val="40000"/>
                    </a:schemeClr>
                  </a:outerShdw>
                </a:effectLst>
              </a:rPr>
              <a:t>BEP bireyi bağımsız yaşama hazırlar.</a:t>
            </a:r>
            <a:endParaRPr lang="tr-TR" dirty="0"/>
          </a:p>
          <a:p>
            <a:endParaRPr lang="tr-TR" dirty="0"/>
          </a:p>
        </p:txBody>
      </p:sp>
    </p:spTree>
    <p:extLst>
      <p:ext uri="{BB962C8B-B14F-4D97-AF65-F5344CB8AC3E}">
        <p14:creationId xmlns:p14="http://schemas.microsoft.com/office/powerpoint/2010/main" val="334803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DC8CFD-6579-41AA-B050-9495E0FC6DBD}"/>
              </a:ext>
            </a:extLst>
          </p:cNvPr>
          <p:cNvSpPr>
            <a:spLocks noGrp="1"/>
          </p:cNvSpPr>
          <p:nvPr>
            <p:ph type="title"/>
          </p:nvPr>
        </p:nvSpPr>
        <p:spPr>
          <a:xfrm>
            <a:off x="685800" y="764373"/>
            <a:ext cx="10820400" cy="1293028"/>
          </a:xfrm>
        </p:spPr>
        <p:txBody>
          <a:bodyPr/>
          <a:lstStyle/>
          <a:p>
            <a:pPr algn="ctr"/>
            <a:r>
              <a:rPr lang="tr-TR" dirty="0">
                <a:solidFill>
                  <a:srgbClr val="FF0000"/>
                </a:solidFill>
                <a:effectLst>
                  <a:outerShdw blurRad="38100" dist="19050" dir="2700000" algn="tl">
                    <a:schemeClr val="dk1">
                      <a:alpha val="40000"/>
                    </a:schemeClr>
                  </a:outerShdw>
                </a:effectLst>
              </a:rPr>
              <a:t>Öğretmen açısından BEP;</a:t>
            </a:r>
            <a:endParaRPr lang="tr-TR" dirty="0">
              <a:solidFill>
                <a:srgbClr val="FF0000"/>
              </a:solidFill>
            </a:endParaRPr>
          </a:p>
        </p:txBody>
      </p:sp>
      <p:sp>
        <p:nvSpPr>
          <p:cNvPr id="3" name="İçerik Yer Tutucusu 2">
            <a:extLst>
              <a:ext uri="{FF2B5EF4-FFF2-40B4-BE49-F238E27FC236}">
                <a16:creationId xmlns:a16="http://schemas.microsoft.com/office/drawing/2014/main" id="{4EB1C660-2A2D-4F27-975F-9D69929D40B9}"/>
              </a:ext>
            </a:extLst>
          </p:cNvPr>
          <p:cNvSpPr>
            <a:spLocks noGrp="1"/>
          </p:cNvSpPr>
          <p:nvPr>
            <p:ph idx="1"/>
          </p:nvPr>
        </p:nvSpPr>
        <p:spPr/>
        <p:txBody>
          <a:bodyPr/>
          <a:lstStyle/>
          <a:p>
            <a:pPr>
              <a:buFont typeface="Wingdings" panose="05000000000000000000" pitchFamily="2" charset="2"/>
              <a:buChar char="Ø"/>
            </a:pPr>
            <a:r>
              <a:rPr lang="tr-TR" dirty="0">
                <a:effectLst>
                  <a:outerShdw blurRad="38100" dist="19050" dir="2700000" algn="tl">
                    <a:schemeClr val="dk1">
                      <a:alpha val="40000"/>
                    </a:schemeClr>
                  </a:outerShdw>
                </a:effectLst>
              </a:rPr>
              <a:t>Öğretime nereden başlayıp sırasıyla neyin, nasıl, ne süreyle öğretileceği konusunda öğretmeni yönlendirir.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Öğretmen için bir plan ve kılavuz görevi görür.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Ölçme-değerlendirme daha kolay olur.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Çocuğun hedeflenen amaçlar doğrultusunda ilerlemesini görür.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Sınıf öğretmeninin alternatif geliştirmesini sağlar.</a:t>
            </a:r>
            <a:endParaRPr lang="tr-TR" dirty="0"/>
          </a:p>
          <a:p>
            <a:pPr marL="0" indent="0" algn="just">
              <a:buNone/>
            </a:pPr>
            <a:endParaRPr lang="tr-TR" dirty="0"/>
          </a:p>
        </p:txBody>
      </p:sp>
    </p:spTree>
    <p:extLst>
      <p:ext uri="{BB962C8B-B14F-4D97-AF65-F5344CB8AC3E}">
        <p14:creationId xmlns:p14="http://schemas.microsoft.com/office/powerpoint/2010/main" val="426851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DA9E2D-F28D-495C-8405-3E1500878739}"/>
              </a:ext>
            </a:extLst>
          </p:cNvPr>
          <p:cNvSpPr>
            <a:spLocks noGrp="1"/>
          </p:cNvSpPr>
          <p:nvPr>
            <p:ph type="title"/>
          </p:nvPr>
        </p:nvSpPr>
        <p:spPr/>
        <p:txBody>
          <a:bodyPr>
            <a:normAutofit/>
          </a:bodyPr>
          <a:lstStyle/>
          <a:p>
            <a:pPr algn="ctr"/>
            <a:r>
              <a:rPr lang="tr-TR" sz="2800" dirty="0">
                <a:latin typeface="Arial" panose="020B0604020202020204" pitchFamily="34" charset="0"/>
                <a:cs typeface="Arial" panose="020B0604020202020204" pitchFamily="34" charset="0"/>
              </a:rPr>
              <a:t>Bireyselleştirilmiş eğitim programı</a:t>
            </a:r>
          </a:p>
        </p:txBody>
      </p:sp>
      <p:pic>
        <p:nvPicPr>
          <p:cNvPr id="9" name="İçerik Yer Tutucusu 8">
            <a:extLst>
              <a:ext uri="{FF2B5EF4-FFF2-40B4-BE49-F238E27FC236}">
                <a16:creationId xmlns:a16="http://schemas.microsoft.com/office/drawing/2014/main" id="{7FA7D7D2-7F20-4FF7-B7D2-C349420EDA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5397" y="1905000"/>
            <a:ext cx="7653359" cy="3433283"/>
          </a:xfrm>
        </p:spPr>
      </p:pic>
    </p:spTree>
    <p:extLst>
      <p:ext uri="{BB962C8B-B14F-4D97-AF65-F5344CB8AC3E}">
        <p14:creationId xmlns:p14="http://schemas.microsoft.com/office/powerpoint/2010/main" val="2626245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351914-E943-4D64-B268-09F87B36A0F5}"/>
              </a:ext>
            </a:extLst>
          </p:cNvPr>
          <p:cNvSpPr>
            <a:spLocks noGrp="1"/>
          </p:cNvSpPr>
          <p:nvPr>
            <p:ph type="title"/>
          </p:nvPr>
        </p:nvSpPr>
        <p:spPr>
          <a:xfrm>
            <a:off x="1041009" y="764373"/>
            <a:ext cx="10465191" cy="1293028"/>
          </a:xfrm>
        </p:spPr>
        <p:txBody>
          <a:bodyPr>
            <a:normAutofit/>
          </a:bodyPr>
          <a:lstStyle/>
          <a:p>
            <a:pPr algn="ctr"/>
            <a:r>
              <a:rPr lang="tr-TR" dirty="0">
                <a:solidFill>
                  <a:srgbClr val="FF0000"/>
                </a:solidFill>
              </a:rPr>
              <a:t> </a:t>
            </a:r>
            <a:r>
              <a:rPr lang="tr-TR" dirty="0">
                <a:solidFill>
                  <a:srgbClr val="FF0000"/>
                </a:solidFill>
                <a:effectLst>
                  <a:outerShdw blurRad="38100" dist="19050" dir="2700000" algn="tl">
                    <a:schemeClr val="dk1">
                      <a:alpha val="40000"/>
                    </a:schemeClr>
                  </a:outerShdw>
                </a:effectLst>
              </a:rPr>
              <a:t>Anne-Baba açısından BEP;</a:t>
            </a:r>
            <a:endParaRPr lang="tr-TR" dirty="0">
              <a:solidFill>
                <a:srgbClr val="FF0000"/>
              </a:solidFill>
            </a:endParaRPr>
          </a:p>
        </p:txBody>
      </p:sp>
      <p:sp>
        <p:nvSpPr>
          <p:cNvPr id="3" name="İçerik Yer Tutucusu 2">
            <a:extLst>
              <a:ext uri="{FF2B5EF4-FFF2-40B4-BE49-F238E27FC236}">
                <a16:creationId xmlns:a16="http://schemas.microsoft.com/office/drawing/2014/main" id="{5F0EAC52-387E-4D83-B56F-A581F0786BFC}"/>
              </a:ext>
            </a:extLst>
          </p:cNvPr>
          <p:cNvSpPr>
            <a:spLocks noGrp="1"/>
          </p:cNvSpPr>
          <p:nvPr>
            <p:ph idx="1"/>
          </p:nvPr>
        </p:nvSpPr>
        <p:spPr>
          <a:xfrm>
            <a:off x="838200" y="1825625"/>
            <a:ext cx="10515600" cy="3745181"/>
          </a:xfrm>
        </p:spPr>
        <p:txBody>
          <a:bodyPr/>
          <a:lstStyle/>
          <a:p>
            <a:endParaRPr lang="tr-TR" dirty="0">
              <a:effectLst>
                <a:outerShdw blurRad="38100" dist="19050" dir="2700000" algn="tl">
                  <a:schemeClr val="dk1">
                    <a:alpha val="40000"/>
                  </a:schemeClr>
                </a:outerShdw>
              </a:effectLst>
            </a:endParaRPr>
          </a:p>
          <a:p>
            <a:pPr>
              <a:buFont typeface="Wingdings" panose="05000000000000000000" pitchFamily="2" charset="2"/>
              <a:buChar char="Ø"/>
            </a:pPr>
            <a:r>
              <a:rPr lang="tr-TR" dirty="0">
                <a:effectLst>
                  <a:outerShdw blurRad="38100" dist="19050" dir="2700000" algn="tl">
                    <a:schemeClr val="dk1">
                      <a:alpha val="40000"/>
                    </a:schemeClr>
                  </a:outerShdw>
                </a:effectLst>
              </a:rPr>
              <a:t>Aile çocuk hakkında bilgi sahibi olur.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Önceden kazanacağı davranışları bilir.</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Okul ile anne-baba arasındaki görüş farklılıkları ortadan kalkar.</a:t>
            </a:r>
          </a:p>
          <a:p>
            <a:pPr>
              <a:buFont typeface="Wingdings" panose="05000000000000000000" pitchFamily="2" charset="2"/>
              <a:buChar char="Ø"/>
            </a:pPr>
            <a:r>
              <a:rPr lang="tr-TR" dirty="0">
                <a:effectLst>
                  <a:outerShdw blurRad="38100" dist="19050" dir="2700000" algn="tl">
                    <a:schemeClr val="dk1">
                      <a:alpha val="40000"/>
                    </a:schemeClr>
                  </a:outerShdw>
                </a:effectLst>
              </a:rPr>
              <a:t>Ailenin  kaygı, stresi azalır.</a:t>
            </a:r>
            <a:endParaRPr lang="tr-TR" dirty="0"/>
          </a:p>
          <a:p>
            <a:pPr marL="0" indent="0">
              <a:buNone/>
            </a:pPr>
            <a:endParaRPr lang="tr-TR" dirty="0"/>
          </a:p>
        </p:txBody>
      </p:sp>
    </p:spTree>
    <p:extLst>
      <p:ext uri="{BB962C8B-B14F-4D97-AF65-F5344CB8AC3E}">
        <p14:creationId xmlns:p14="http://schemas.microsoft.com/office/powerpoint/2010/main" val="417769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654480-7E37-4366-8944-CF99FCB12D35}"/>
              </a:ext>
            </a:extLst>
          </p:cNvPr>
          <p:cNvSpPr>
            <a:spLocks noGrp="1"/>
          </p:cNvSpPr>
          <p:nvPr>
            <p:ph idx="1"/>
          </p:nvPr>
        </p:nvSpPr>
        <p:spPr>
          <a:xfrm>
            <a:off x="430237" y="801859"/>
            <a:ext cx="10515600" cy="5389172"/>
          </a:xfrm>
        </p:spPr>
        <p:txBody>
          <a:bodyPr/>
          <a:lstStyle/>
          <a:p>
            <a:pPr marL="0" indent="0" algn="ctr">
              <a:buNone/>
            </a:pPr>
            <a:r>
              <a:rPr lang="tr-TR" dirty="0"/>
              <a:t>    </a:t>
            </a:r>
          </a:p>
          <a:p>
            <a:pPr marL="0" indent="0" algn="ctr">
              <a:buNone/>
            </a:pPr>
            <a:r>
              <a:rPr lang="tr-TR" sz="4400" dirty="0"/>
              <a:t> </a:t>
            </a:r>
          </a:p>
          <a:p>
            <a:pPr marL="0" indent="0" algn="ctr">
              <a:buNone/>
            </a:pPr>
            <a:endParaRPr lang="tr-TR" sz="4400" dirty="0"/>
          </a:p>
          <a:p>
            <a:pPr marL="0" indent="0" algn="ctr">
              <a:buNone/>
            </a:pPr>
            <a:r>
              <a:rPr lang="tr-TR" sz="2400" dirty="0">
                <a:solidFill>
                  <a:srgbClr val="FF0000"/>
                </a:solidFill>
              </a:rPr>
              <a:t>TEŞEKKÜRLER.</a:t>
            </a:r>
            <a:endParaRPr lang="tr-TR" sz="1050" dirty="0">
              <a:solidFill>
                <a:srgbClr val="FF0000"/>
              </a:solidFill>
            </a:endParaRPr>
          </a:p>
        </p:txBody>
      </p:sp>
      <p:pic>
        <p:nvPicPr>
          <p:cNvPr id="1026" name="Picture 2" descr="Euro Flora Dekoratif Yapay Lale 48 Cm - Yapay Lale | Herdekora.com">
            <a:extLst>
              <a:ext uri="{FF2B5EF4-FFF2-40B4-BE49-F238E27FC236}">
                <a16:creationId xmlns:a16="http://schemas.microsoft.com/office/drawing/2014/main" id="{9A084697-FC1A-459E-9945-A16E0C2EC2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91438">
            <a:off x="3005795" y="2254308"/>
            <a:ext cx="1080911" cy="3416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7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845B90-97AB-4E38-BDF8-8B88707243A4}"/>
              </a:ext>
            </a:extLst>
          </p:cNvPr>
          <p:cNvSpPr>
            <a:spLocks noGrp="1"/>
          </p:cNvSpPr>
          <p:nvPr>
            <p:ph type="ctrTitle"/>
          </p:nvPr>
        </p:nvSpPr>
        <p:spPr>
          <a:xfrm>
            <a:off x="1055077" y="942535"/>
            <a:ext cx="10396025" cy="2082018"/>
          </a:xfrm>
        </p:spPr>
        <p:txBody>
          <a:bodyPr>
            <a:normAutofit/>
          </a:bodyPr>
          <a:lstStyle/>
          <a:p>
            <a:pPr algn="ctr"/>
            <a:r>
              <a:rPr lang="tr-TR" sz="4800" dirty="0">
                <a:effectLst>
                  <a:outerShdw blurRad="38100" dist="19050" dir="2700000" algn="tl">
                    <a:schemeClr val="dk1">
                      <a:alpha val="40000"/>
                    </a:schemeClr>
                  </a:outerShdw>
                </a:effectLst>
              </a:rPr>
              <a:t>  </a:t>
            </a:r>
            <a:r>
              <a:rPr lang="tr-TR" sz="4800" dirty="0">
                <a:solidFill>
                  <a:srgbClr val="FF0000"/>
                </a:solidFill>
                <a:effectLst>
                  <a:outerShdw blurRad="38100" dist="19050" dir="2700000" algn="tl">
                    <a:schemeClr val="dk1">
                      <a:alpha val="40000"/>
                    </a:schemeClr>
                  </a:outerShdw>
                </a:effectLst>
              </a:rPr>
              <a:t>BEP</a:t>
            </a:r>
            <a:br>
              <a:rPr lang="tr-TR" sz="1000" dirty="0">
                <a:solidFill>
                  <a:srgbClr val="FF0000"/>
                </a:solidFill>
              </a:rPr>
            </a:br>
            <a:r>
              <a:rPr lang="tr-TR" sz="1000" dirty="0">
                <a:solidFill>
                  <a:srgbClr val="FF0000"/>
                </a:solidFill>
              </a:rPr>
              <a:t>                  </a:t>
            </a:r>
            <a:r>
              <a:rPr lang="tr-TR" sz="3200" dirty="0">
                <a:solidFill>
                  <a:srgbClr val="FF0000"/>
                </a:solidFill>
                <a:effectLst>
                  <a:outerShdw blurRad="38100" dist="19050" dir="2700000" algn="tl">
                    <a:schemeClr val="dk1">
                      <a:alpha val="40000"/>
                    </a:schemeClr>
                  </a:outerShdw>
                </a:effectLst>
              </a:rPr>
              <a:t>Bireyselleştirilmiş Eğitim Programı</a:t>
            </a:r>
            <a:r>
              <a:rPr lang="tr-TR" sz="900" dirty="0">
                <a:solidFill>
                  <a:srgbClr val="FF0000"/>
                </a:solidFill>
                <a:effectLst>
                  <a:outerShdw blurRad="38100" dist="19050" dir="2700000" algn="tl">
                    <a:schemeClr val="dk1">
                      <a:alpha val="40000"/>
                    </a:schemeClr>
                  </a:outerShdw>
                </a:effectLst>
              </a:rPr>
              <a:t> </a:t>
            </a:r>
            <a:br>
              <a:rPr lang="tr-TR" sz="1000" dirty="0">
                <a:solidFill>
                  <a:srgbClr val="FF0000"/>
                </a:solidFill>
              </a:rPr>
            </a:br>
            <a:endParaRPr lang="tr-TR" sz="1000" dirty="0">
              <a:solidFill>
                <a:srgbClr val="FF0000"/>
              </a:solidFill>
            </a:endParaRPr>
          </a:p>
        </p:txBody>
      </p:sp>
      <p:sp>
        <p:nvSpPr>
          <p:cNvPr id="3" name="Alt Başlık 2">
            <a:extLst>
              <a:ext uri="{FF2B5EF4-FFF2-40B4-BE49-F238E27FC236}">
                <a16:creationId xmlns:a16="http://schemas.microsoft.com/office/drawing/2014/main" id="{E3F6DBBE-33A6-42A5-94D8-CCF42BD17446}"/>
              </a:ext>
            </a:extLst>
          </p:cNvPr>
          <p:cNvSpPr>
            <a:spLocks noGrp="1"/>
          </p:cNvSpPr>
          <p:nvPr>
            <p:ph type="subTitle" idx="1"/>
          </p:nvPr>
        </p:nvSpPr>
        <p:spPr>
          <a:xfrm>
            <a:off x="1524000" y="3953022"/>
            <a:ext cx="9144000" cy="1744392"/>
          </a:xfrm>
        </p:spPr>
        <p:txBody>
          <a:bodyPr/>
          <a:lstStyle/>
          <a:p>
            <a:r>
              <a:rPr lang="tr-TR" dirty="0">
                <a:effectLst>
                  <a:outerShdw blurRad="38100" dist="19050" dir="2700000" algn="tl">
                    <a:schemeClr val="dk1">
                      <a:alpha val="40000"/>
                    </a:schemeClr>
                  </a:outerShdw>
                </a:effectLst>
              </a:rPr>
              <a:t>Bireyselleştirilmiş Eğitim Programı üç temel kavramı içermektedir. Bunlar bireyselleştirme, eğitim programı ve planlamadır</a:t>
            </a:r>
            <a:endParaRPr lang="tr-TR" dirty="0"/>
          </a:p>
          <a:p>
            <a:endParaRPr lang="tr-TR" dirty="0"/>
          </a:p>
        </p:txBody>
      </p:sp>
    </p:spTree>
    <p:extLst>
      <p:ext uri="{BB962C8B-B14F-4D97-AF65-F5344CB8AC3E}">
        <p14:creationId xmlns:p14="http://schemas.microsoft.com/office/powerpoint/2010/main" val="111586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845A861-0E05-4CD6-AD36-B995B8C863E1}"/>
              </a:ext>
            </a:extLst>
          </p:cNvPr>
          <p:cNvSpPr>
            <a:spLocks noGrp="1"/>
          </p:cNvSpPr>
          <p:nvPr>
            <p:ph idx="1"/>
          </p:nvPr>
        </p:nvSpPr>
        <p:spPr/>
        <p:txBody>
          <a:bodyPr/>
          <a:lstStyle/>
          <a:p>
            <a:r>
              <a:rPr lang="tr-TR" dirty="0">
                <a:effectLst>
                  <a:outerShdw blurRad="38100" dist="19050" dir="2700000" algn="tl">
                    <a:schemeClr val="dk1">
                      <a:alpha val="40000"/>
                    </a:schemeClr>
                  </a:outerShdw>
                </a:effectLst>
              </a:rPr>
              <a:t>Bireyselleştirme: Bireyin eğitim ihtiyaçlarını dikkate almaktır.</a:t>
            </a:r>
            <a:endParaRPr lang="tr-TR" dirty="0"/>
          </a:p>
          <a:p>
            <a:pPr marL="0" indent="0">
              <a:buNone/>
            </a:pPr>
            <a:r>
              <a:rPr lang="tr-TR" dirty="0">
                <a:effectLst>
                  <a:outerShdw blurRad="38100" dist="19050" dir="2700000" algn="tl">
                    <a:schemeClr val="dk1">
                      <a:alpha val="40000"/>
                    </a:schemeClr>
                  </a:outerShdw>
                </a:effectLst>
              </a:rPr>
              <a:t> </a:t>
            </a:r>
            <a:endParaRPr lang="tr-TR" dirty="0"/>
          </a:p>
          <a:p>
            <a:r>
              <a:rPr lang="tr-TR" dirty="0">
                <a:effectLst>
                  <a:outerShdw blurRad="38100" dist="19050" dir="2700000" algn="tl">
                    <a:schemeClr val="dk1">
                      <a:alpha val="40000"/>
                    </a:schemeClr>
                  </a:outerShdw>
                </a:effectLst>
              </a:rPr>
              <a:t>Eğitim Programları: Birey ya da grubun eğitim ihtiyaçlarına cevap verecek olan amaçlar, içerik, öğrenme-öğretme süreçleri ve değerlendirmedir.</a:t>
            </a:r>
            <a:endParaRPr lang="tr-TR" dirty="0"/>
          </a:p>
          <a:p>
            <a:endParaRPr lang="tr-TR" dirty="0"/>
          </a:p>
          <a:p>
            <a:r>
              <a:rPr lang="tr-TR" dirty="0">
                <a:effectLst>
                  <a:outerShdw blurRad="38100" dist="19050" dir="2700000" algn="tl">
                    <a:schemeClr val="dk1">
                      <a:alpha val="40000"/>
                    </a:schemeClr>
                  </a:outerShdw>
                </a:effectLst>
              </a:rPr>
              <a:t>Planlama: Programı geliştirme ve uygulama sürecidir</a:t>
            </a:r>
            <a:endParaRPr lang="tr-TR" dirty="0"/>
          </a:p>
        </p:txBody>
      </p:sp>
    </p:spTree>
    <p:extLst>
      <p:ext uri="{BB962C8B-B14F-4D97-AF65-F5344CB8AC3E}">
        <p14:creationId xmlns:p14="http://schemas.microsoft.com/office/powerpoint/2010/main" val="45756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EA5382D-894C-4D41-882C-8A1C28C90F5F}"/>
              </a:ext>
            </a:extLst>
          </p:cNvPr>
          <p:cNvSpPr>
            <a:spLocks noGrp="1"/>
          </p:cNvSpPr>
          <p:nvPr>
            <p:ph idx="1"/>
          </p:nvPr>
        </p:nvSpPr>
        <p:spPr>
          <a:xfrm>
            <a:off x="838200" y="1378634"/>
            <a:ext cx="10515600" cy="4798329"/>
          </a:xfrm>
        </p:spPr>
        <p:txBody>
          <a:bodyPr/>
          <a:lstStyle/>
          <a:p>
            <a:pPr indent="0" algn="just">
              <a:lnSpc>
                <a:spcPct val="115000"/>
              </a:lnSpc>
              <a:spcAft>
                <a:spcPts val="1000"/>
              </a:spcAft>
              <a:buNone/>
            </a:pPr>
            <a:r>
              <a:rPr lang="tr-TR" dirty="0">
                <a:effectLst>
                  <a:outerShdw blurRad="38100" dist="19050" dir="2700000" algn="tl">
                    <a:schemeClr val="dk1">
                      <a:alpha val="40000"/>
                    </a:schemeClr>
                  </a:outerShdw>
                </a:effectLst>
              </a:rPr>
              <a:t>   BEP: </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özel gereksinimli öğrencinin zihinsel ,duygusal, sosyal, iletişim ve öz bakım gibi alanlarında yapabildiklerini dikkate alarak ,kazandırılacak davranışların/becerilerin/kazanımların neler olduğu, bu davranışların/becerilerin/kazanımların nerede, nasıl, kimler tarafından ,hangi yöntem ve ne kadar sürede kazandırılacağını ifade eden ,gerekli destek eğitim hizmetlerini içeren ,içinde aile ve öğrencinin de yer aldığı bir ekip tarafından hazırlanan yazılı bir özel eğitim programıdır.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840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8BD8F6-81A8-4F0A-AF02-4545C110D2D0}"/>
              </a:ext>
            </a:extLst>
          </p:cNvPr>
          <p:cNvSpPr>
            <a:spLocks noGrp="1"/>
          </p:cNvSpPr>
          <p:nvPr>
            <p:ph idx="1"/>
          </p:nvPr>
        </p:nvSpPr>
        <p:spPr>
          <a:xfrm>
            <a:off x="838200" y="970671"/>
            <a:ext cx="10515600" cy="5206292"/>
          </a:xfrm>
        </p:spPr>
        <p:txBody>
          <a:bodyPr/>
          <a:lstStyle/>
          <a:p>
            <a:endParaRPr lang="tr-TR" dirty="0"/>
          </a:p>
          <a:p>
            <a:pPr marL="0" indent="0" algn="just">
              <a:buNone/>
            </a:pPr>
            <a:r>
              <a:rPr lang="tr-TR" dirty="0">
                <a:effectLst>
                  <a:outerShdw blurRad="38100" dist="19050" dir="2700000" algn="tl">
                    <a:schemeClr val="dk1">
                      <a:alpha val="40000"/>
                    </a:schemeClr>
                  </a:outerShdw>
                </a:effectLst>
              </a:rPr>
              <a:t>BEP bir özel eğitim programıdır. Özel gereksinimli öğrenciye kazandırılacak davranışların neler olduğu, bunların nasıl, nerede, ne zaman kazandırılmasını planlayan </a:t>
            </a:r>
            <a:r>
              <a:rPr lang="tr-TR" dirty="0" err="1">
                <a:effectLst>
                  <a:outerShdw blurRad="38100" dist="19050" dir="2700000" algn="tl">
                    <a:schemeClr val="dk1">
                      <a:alpha val="40000"/>
                    </a:schemeClr>
                  </a:outerShdw>
                </a:effectLst>
              </a:rPr>
              <a:t>dökümandır</a:t>
            </a:r>
            <a:r>
              <a:rPr lang="tr-TR" dirty="0">
                <a:effectLst>
                  <a:outerShdw blurRad="38100" dist="19050" dir="2700000" algn="tl">
                    <a:schemeClr val="dk1">
                      <a:alpha val="40000"/>
                    </a:schemeClr>
                  </a:outerShdw>
                </a:effectLst>
              </a:rPr>
              <a:t>. </a:t>
            </a:r>
          </a:p>
          <a:p>
            <a:pPr marL="0" indent="0" algn="just">
              <a:buNone/>
            </a:pPr>
            <a:r>
              <a:rPr lang="tr-TR" dirty="0">
                <a:effectLst>
                  <a:outerShdw blurRad="38100" dist="19050" dir="2700000" algn="tl">
                    <a:schemeClr val="dk1">
                      <a:alpha val="40000"/>
                    </a:schemeClr>
                  </a:outerShdw>
                </a:effectLst>
              </a:rPr>
              <a:t>BEP yazılı bir </a:t>
            </a:r>
            <a:r>
              <a:rPr lang="tr-TR" dirty="0" err="1">
                <a:effectLst>
                  <a:outerShdw blurRad="38100" dist="19050" dir="2700000" algn="tl">
                    <a:schemeClr val="dk1">
                      <a:alpha val="40000"/>
                    </a:schemeClr>
                  </a:outerShdw>
                </a:effectLst>
              </a:rPr>
              <a:t>döküman</a:t>
            </a:r>
            <a:r>
              <a:rPr lang="tr-TR" dirty="0">
                <a:effectLst>
                  <a:outerShdw blurRad="38100" dist="19050" dir="2700000" algn="tl">
                    <a:schemeClr val="dk1">
                      <a:alpha val="40000"/>
                    </a:schemeClr>
                  </a:outerShdw>
                </a:effectLst>
              </a:rPr>
              <a:t> olduğu kadar aynı zamanda bir süreçtir. </a:t>
            </a:r>
          </a:p>
          <a:p>
            <a:pPr marL="0" indent="0" algn="just">
              <a:buNone/>
            </a:pPr>
            <a:r>
              <a:rPr lang="tr-TR" dirty="0">
                <a:effectLst>
                  <a:outerShdw blurRad="38100" dist="19050" dir="2700000" algn="tl">
                    <a:schemeClr val="dk1">
                      <a:alpha val="40000"/>
                    </a:schemeClr>
                  </a:outerShdw>
                </a:effectLst>
              </a:rPr>
              <a:t>Yazılı bir doküman olarak BEP öğrencinin şu anki performans düzeyini, uzun dönemli amaçları, kısa dönemli amaçları, öğretim sürecini, öğretim hizmetlerinin zamanını, kullanılacak araç-gereçleri ve değerlendirme ölçütlerini içerir.</a:t>
            </a:r>
            <a:endParaRPr lang="tr-TR" dirty="0"/>
          </a:p>
          <a:p>
            <a:endParaRPr lang="tr-TR" dirty="0"/>
          </a:p>
        </p:txBody>
      </p:sp>
    </p:spTree>
    <p:extLst>
      <p:ext uri="{BB962C8B-B14F-4D97-AF65-F5344CB8AC3E}">
        <p14:creationId xmlns:p14="http://schemas.microsoft.com/office/powerpoint/2010/main" val="21640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40031E-FCC7-4628-9679-D531DA569465}"/>
              </a:ext>
            </a:extLst>
          </p:cNvPr>
          <p:cNvSpPr>
            <a:spLocks noGrp="1"/>
          </p:cNvSpPr>
          <p:nvPr>
            <p:ph type="title"/>
          </p:nvPr>
        </p:nvSpPr>
        <p:spPr>
          <a:xfrm>
            <a:off x="838200" y="365125"/>
            <a:ext cx="10515600" cy="1196389"/>
          </a:xfrm>
        </p:spPr>
        <p:txBody>
          <a:bodyPr>
            <a:normAutofit fontScale="90000"/>
          </a:bodyPr>
          <a:lstStyle/>
          <a:p>
            <a:pPr algn="ctr"/>
            <a:r>
              <a:rPr lang="tr-TR" dirty="0">
                <a:effectLst>
                  <a:outerShdw blurRad="38100" dist="19050" dir="2700000" algn="tl">
                    <a:schemeClr val="dk1">
                      <a:alpha val="40000"/>
                    </a:schemeClr>
                  </a:outerShdw>
                </a:effectLst>
              </a:rPr>
              <a:t>                         </a:t>
            </a:r>
            <a:br>
              <a:rPr lang="tr-TR" dirty="0">
                <a:effectLst>
                  <a:outerShdw blurRad="38100" dist="19050" dir="2700000" algn="tl">
                    <a:schemeClr val="dk1">
                      <a:alpha val="40000"/>
                    </a:schemeClr>
                  </a:outerShdw>
                </a:effectLst>
              </a:rPr>
            </a:br>
            <a:r>
              <a:rPr lang="tr-TR" dirty="0">
                <a:solidFill>
                  <a:srgbClr val="FF0000"/>
                </a:solidFill>
                <a:effectLst>
                  <a:outerShdw blurRad="38100" dist="19050" dir="2700000" algn="tl">
                    <a:schemeClr val="dk1">
                      <a:alpha val="40000"/>
                    </a:schemeClr>
                  </a:outerShdw>
                </a:effectLst>
              </a:rPr>
              <a:t> Hangi öğrenciler için </a:t>
            </a:r>
            <a:r>
              <a:rPr lang="tr-TR" dirty="0" err="1">
                <a:solidFill>
                  <a:srgbClr val="FF0000"/>
                </a:solidFill>
                <a:effectLst>
                  <a:outerShdw blurRad="38100" dist="19050" dir="2700000" algn="tl">
                    <a:schemeClr val="dk1">
                      <a:alpha val="40000"/>
                    </a:schemeClr>
                  </a:outerShdw>
                </a:effectLst>
              </a:rPr>
              <a:t>bep</a:t>
            </a:r>
            <a:r>
              <a:rPr lang="tr-TR" dirty="0">
                <a:solidFill>
                  <a:srgbClr val="FF0000"/>
                </a:solidFill>
                <a:effectLst>
                  <a:outerShdw blurRad="38100" dist="19050" dir="2700000" algn="tl">
                    <a:schemeClr val="dk1">
                      <a:alpha val="40000"/>
                    </a:schemeClr>
                  </a:outerShdw>
                </a:effectLst>
              </a:rPr>
              <a:t> yapılmalı</a:t>
            </a:r>
            <a:br>
              <a:rPr lang="tr-TR" dirty="0"/>
            </a:br>
            <a:endParaRPr lang="tr-TR" dirty="0"/>
          </a:p>
        </p:txBody>
      </p:sp>
      <p:sp>
        <p:nvSpPr>
          <p:cNvPr id="3" name="İçerik Yer Tutucusu 2">
            <a:extLst>
              <a:ext uri="{FF2B5EF4-FFF2-40B4-BE49-F238E27FC236}">
                <a16:creationId xmlns:a16="http://schemas.microsoft.com/office/drawing/2014/main" id="{93FEA7B1-9BCD-4F6B-A92A-CD6AD1001940}"/>
              </a:ext>
            </a:extLst>
          </p:cNvPr>
          <p:cNvSpPr>
            <a:spLocks noGrp="1"/>
          </p:cNvSpPr>
          <p:nvPr>
            <p:ph idx="1"/>
          </p:nvPr>
        </p:nvSpPr>
        <p:spPr/>
        <p:txBody>
          <a:bodyPr/>
          <a:lstStyle/>
          <a:p>
            <a:pPr algn="just">
              <a:buFont typeface="Wingdings" panose="05000000000000000000" pitchFamily="2" charset="2"/>
              <a:buChar char="Ø"/>
            </a:pPr>
            <a:r>
              <a:rPr lang="tr-TR" dirty="0">
                <a:effectLst>
                  <a:outerShdw blurRad="38100" dist="19050" dir="2700000" algn="tl">
                    <a:schemeClr val="dk1">
                      <a:alpha val="40000"/>
                    </a:schemeClr>
                  </a:outerShdw>
                </a:effectLst>
              </a:rPr>
              <a:t> Aynı yaş grubundaki çocuklara sağlanan eğitim imkanlarından yararlanmasını engelleyen özel eğitim gereksinimi varsa,</a:t>
            </a:r>
            <a:endParaRPr lang="tr-TR" dirty="0"/>
          </a:p>
          <a:p>
            <a:pPr algn="just">
              <a:buFont typeface="Wingdings" panose="05000000000000000000" pitchFamily="2" charset="2"/>
              <a:buChar char="Ø"/>
            </a:pPr>
            <a:r>
              <a:rPr lang="tr-TR" dirty="0">
                <a:effectLst>
                  <a:outerShdw blurRad="38100" dist="19050" dir="2700000" algn="tl">
                    <a:schemeClr val="dk1">
                      <a:alpha val="40000"/>
                    </a:schemeClr>
                  </a:outerShdw>
                </a:effectLst>
              </a:rPr>
              <a:t> Engeli ya da yetersizliği eğitimsel performansını olumsuz etkiliyorsa,</a:t>
            </a:r>
            <a:endParaRPr lang="tr-TR" dirty="0"/>
          </a:p>
          <a:p>
            <a:pPr algn="just">
              <a:buFont typeface="Wingdings" panose="05000000000000000000" pitchFamily="2" charset="2"/>
              <a:buChar char="Ø"/>
            </a:pPr>
            <a:r>
              <a:rPr lang="tr-TR" dirty="0">
                <a:effectLst>
                  <a:outerShdw blurRad="38100" dist="19050" dir="2700000" algn="tl">
                    <a:schemeClr val="dk1">
                      <a:alpha val="40000"/>
                    </a:schemeClr>
                  </a:outerShdw>
                </a:effectLst>
              </a:rPr>
              <a:t> Gereksinimlerinin karşılanması için özel düzenlenmiş destek eğitimine gereksinim duyuluyorsa,</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Okulda sağlanan eğitim imkanlarından yararlanamıyorsa</a:t>
            </a:r>
            <a:endParaRPr lang="tr-TR" dirty="0"/>
          </a:p>
          <a:p>
            <a:pPr>
              <a:buFont typeface="Wingdings" panose="05000000000000000000" pitchFamily="2" charset="2"/>
              <a:buChar char="Ø"/>
            </a:pPr>
            <a:r>
              <a:rPr lang="tr-TR" dirty="0">
                <a:effectLst>
                  <a:outerShdw blurRad="38100" dist="19050" dir="2700000" algn="tl">
                    <a:schemeClr val="dk1">
                      <a:alpha val="40000"/>
                    </a:schemeClr>
                  </a:outerShdw>
                </a:effectLst>
              </a:rPr>
              <a:t> Akranlarından belirgin seviyede öğrenme güçlüğü yaşıyorsa,</a:t>
            </a:r>
            <a:endParaRPr lang="tr-TR" dirty="0"/>
          </a:p>
          <a:p>
            <a:pPr marL="0" indent="0" algn="just">
              <a:buNone/>
            </a:pPr>
            <a:endParaRPr lang="tr-TR" dirty="0"/>
          </a:p>
        </p:txBody>
      </p:sp>
    </p:spTree>
    <p:extLst>
      <p:ext uri="{BB962C8B-B14F-4D97-AF65-F5344CB8AC3E}">
        <p14:creationId xmlns:p14="http://schemas.microsoft.com/office/powerpoint/2010/main" val="385539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B5D56D-85CC-4F0B-957C-3B555236A8D8}"/>
              </a:ext>
            </a:extLst>
          </p:cNvPr>
          <p:cNvSpPr>
            <a:spLocks noGrp="1"/>
          </p:cNvSpPr>
          <p:nvPr>
            <p:ph type="title"/>
          </p:nvPr>
        </p:nvSpPr>
        <p:spPr>
          <a:xfrm>
            <a:off x="838200" y="365126"/>
            <a:ext cx="10515600" cy="1252660"/>
          </a:xfrm>
        </p:spPr>
        <p:txBody>
          <a:bodyPr>
            <a:normAutofit fontScale="90000"/>
          </a:bodyPr>
          <a:lstStyle/>
          <a:p>
            <a:pPr algn="ctr"/>
            <a:r>
              <a:rPr lang="tr-TR" dirty="0"/>
              <a:t>                  </a:t>
            </a:r>
            <a:br>
              <a:rPr lang="tr-TR" dirty="0"/>
            </a:br>
            <a:r>
              <a:rPr lang="tr-TR" dirty="0">
                <a:solidFill>
                  <a:srgbClr val="FF0000"/>
                </a:solidFill>
              </a:rPr>
              <a:t> </a:t>
            </a:r>
            <a:r>
              <a:rPr lang="tr-TR" dirty="0">
                <a:solidFill>
                  <a:srgbClr val="FF0000"/>
                </a:solidFill>
                <a:effectLst>
                  <a:outerShdw blurRad="38100" dist="19050" dir="2700000" algn="tl">
                    <a:schemeClr val="dk1">
                      <a:alpha val="40000"/>
                    </a:schemeClr>
                  </a:outerShdw>
                </a:effectLst>
              </a:rPr>
              <a:t>NEDEN BEP YAPILMALI</a:t>
            </a:r>
            <a:br>
              <a:rPr lang="tr-TR" dirty="0"/>
            </a:br>
            <a:endParaRPr lang="tr-TR" dirty="0"/>
          </a:p>
        </p:txBody>
      </p:sp>
      <p:sp>
        <p:nvSpPr>
          <p:cNvPr id="3" name="İçerik Yer Tutucusu 2">
            <a:extLst>
              <a:ext uri="{FF2B5EF4-FFF2-40B4-BE49-F238E27FC236}">
                <a16:creationId xmlns:a16="http://schemas.microsoft.com/office/drawing/2014/main" id="{BE262F31-BD96-4EC8-BD0F-130F5EBA1AA5}"/>
              </a:ext>
            </a:extLst>
          </p:cNvPr>
          <p:cNvSpPr>
            <a:spLocks noGrp="1"/>
          </p:cNvSpPr>
          <p:nvPr>
            <p:ph idx="1"/>
          </p:nvPr>
        </p:nvSpPr>
        <p:spPr/>
        <p:txBody>
          <a:bodyPr>
            <a:normAutofit/>
          </a:bodyPr>
          <a:lstStyle/>
          <a:p>
            <a:pPr lvl="0"/>
            <a:r>
              <a:rPr lang="tr-TR" dirty="0">
                <a:effectLst>
                  <a:outerShdw blurRad="38100" dist="19050" dir="2700000" algn="tl">
                    <a:schemeClr val="dk1">
                      <a:alpha val="40000"/>
                    </a:schemeClr>
                  </a:outerShdw>
                </a:effectLst>
              </a:rPr>
              <a:t>Özel gereksinimli öğrenci BEP sayesinde farklılığını tamamen hissetmez. BEP öğrencinin yetersizliğinden ötürü olan farklı gereksinimlerinin neler olduğunu belirtir.</a:t>
            </a:r>
            <a:endParaRPr lang="tr-TR" dirty="0"/>
          </a:p>
          <a:p>
            <a:pPr lvl="0"/>
            <a:r>
              <a:rPr lang="tr-TR" dirty="0">
                <a:effectLst>
                  <a:outerShdw blurRad="38100" dist="19050" dir="2700000" algn="tl">
                    <a:schemeClr val="dk1">
                      <a:alpha val="40000"/>
                    </a:schemeClr>
                  </a:outerShdw>
                </a:effectLst>
              </a:rPr>
              <a:t>BEP öğrenci açısından mantıklı ve adildir.</a:t>
            </a:r>
            <a:endParaRPr lang="tr-TR" dirty="0"/>
          </a:p>
          <a:p>
            <a:pPr lvl="0"/>
            <a:r>
              <a:rPr lang="tr-TR" dirty="0">
                <a:effectLst>
                  <a:outerShdw blurRad="38100" dist="19050" dir="2700000" algn="tl">
                    <a:schemeClr val="dk1">
                      <a:alpha val="40000"/>
                    </a:schemeClr>
                  </a:outerShdw>
                </a:effectLst>
              </a:rPr>
              <a:t>Özel gereksinimli çocuğun program dışına alınmadan diğer öğrencilerle bir arada oldukları ortamlarda yapılmalıdır. (Kaynaştırma)</a:t>
            </a:r>
            <a:endParaRPr lang="tr-TR" dirty="0"/>
          </a:p>
          <a:p>
            <a:pPr lvl="0"/>
            <a:r>
              <a:rPr lang="tr-TR" dirty="0">
                <a:effectLst>
                  <a:outerShdw blurRad="38100" dist="19050" dir="2700000" algn="tl">
                    <a:schemeClr val="dk1">
                      <a:alpha val="40000"/>
                    </a:schemeClr>
                  </a:outerShdw>
                </a:effectLst>
              </a:rPr>
              <a:t>Anne-babalar açısından; BEP planlamanın güvencesidir. Özel gereksinimli çocuklarının normal sınıf ortamlarında eğitim öğretim almaları aileleri manevi açıdan tatmin eder.</a:t>
            </a:r>
            <a:endParaRPr lang="tr-TR" dirty="0"/>
          </a:p>
          <a:p>
            <a:pPr lvl="0"/>
            <a:r>
              <a:rPr lang="tr-TR" dirty="0">
                <a:effectLst>
                  <a:outerShdw blurRad="38100" dist="19050" dir="2700000" algn="tl">
                    <a:schemeClr val="dk1">
                      <a:alpha val="40000"/>
                    </a:schemeClr>
                  </a:outerShdw>
                </a:effectLst>
              </a:rPr>
              <a:t>Öğretmenler açısından; BEP kolayca ulaşılabilen ve geçerliliği olan bir veridir. BEP günlük ders planının temelidir. Öğretmeni ve öğrenciyi hedef alarak beklenen sonuç üzerinde tutar.</a:t>
            </a:r>
            <a:endParaRPr lang="tr-TR" dirty="0"/>
          </a:p>
          <a:p>
            <a:pPr algn="just"/>
            <a:endParaRPr lang="tr-TR" dirty="0"/>
          </a:p>
        </p:txBody>
      </p:sp>
    </p:spTree>
    <p:extLst>
      <p:ext uri="{BB962C8B-B14F-4D97-AF65-F5344CB8AC3E}">
        <p14:creationId xmlns:p14="http://schemas.microsoft.com/office/powerpoint/2010/main" val="28496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C487AE-4A46-4DD2-A946-1D9D2BDE4644}"/>
              </a:ext>
            </a:extLst>
          </p:cNvPr>
          <p:cNvSpPr>
            <a:spLocks noGrp="1"/>
          </p:cNvSpPr>
          <p:nvPr>
            <p:ph idx="1"/>
          </p:nvPr>
        </p:nvSpPr>
        <p:spPr>
          <a:xfrm>
            <a:off x="838200" y="970671"/>
            <a:ext cx="10515600" cy="5206292"/>
          </a:xfrm>
        </p:spPr>
        <p:txBody>
          <a:bodyPr>
            <a:normAutofit/>
          </a:bodyPr>
          <a:lstStyle/>
          <a:p>
            <a:pPr lvl="0"/>
            <a:r>
              <a:rPr lang="tr-TR" dirty="0">
                <a:effectLst>
                  <a:outerShdw blurRad="38100" dist="19050" dir="2700000" algn="tl">
                    <a:schemeClr val="dk1">
                      <a:alpha val="40000"/>
                    </a:schemeClr>
                  </a:outerShdw>
                </a:effectLst>
              </a:rPr>
              <a:t>Öğrenci için bireysel bir program hazırlanır.</a:t>
            </a:r>
            <a:endParaRPr lang="tr-TR" dirty="0"/>
          </a:p>
          <a:p>
            <a:pPr lvl="0"/>
            <a:r>
              <a:rPr lang="tr-TR" dirty="0">
                <a:effectLst>
                  <a:outerShdw blurRad="38100" dist="19050" dir="2700000" algn="tl">
                    <a:schemeClr val="dk1">
                      <a:alpha val="40000"/>
                    </a:schemeClr>
                  </a:outerShdw>
                </a:effectLst>
              </a:rPr>
              <a:t>Öğrenciye göre özel amaçlar belirlenir.</a:t>
            </a:r>
            <a:endParaRPr lang="tr-TR" dirty="0"/>
          </a:p>
          <a:p>
            <a:pPr lvl="0"/>
            <a:r>
              <a:rPr lang="tr-TR" dirty="0">
                <a:effectLst>
                  <a:outerShdw blurRad="38100" dist="19050" dir="2700000" algn="tl">
                    <a:schemeClr val="dk1">
                      <a:alpha val="40000"/>
                    </a:schemeClr>
                  </a:outerShdw>
                </a:effectLst>
              </a:rPr>
              <a:t>Öğrencinin çalışmaları düzene girer.</a:t>
            </a:r>
            <a:endParaRPr lang="tr-TR" dirty="0"/>
          </a:p>
          <a:p>
            <a:pPr lvl="0"/>
            <a:r>
              <a:rPr lang="tr-TR" dirty="0">
                <a:effectLst>
                  <a:outerShdw blurRad="38100" dist="19050" dir="2700000" algn="tl">
                    <a:schemeClr val="dk1">
                      <a:alpha val="40000"/>
                    </a:schemeClr>
                  </a:outerShdw>
                </a:effectLst>
              </a:rPr>
              <a:t>Öğrencideki ilerlemeler görülür.</a:t>
            </a:r>
            <a:endParaRPr lang="tr-TR" dirty="0"/>
          </a:p>
          <a:p>
            <a:pPr lvl="0"/>
            <a:r>
              <a:rPr lang="tr-TR" dirty="0">
                <a:effectLst>
                  <a:outerShdw blurRad="38100" dist="19050" dir="2700000" algn="tl">
                    <a:schemeClr val="dk1">
                      <a:alpha val="40000"/>
                    </a:schemeClr>
                  </a:outerShdw>
                </a:effectLst>
              </a:rPr>
              <a:t>BEP ile öğrenci davranış kazanmaya başlar.</a:t>
            </a:r>
            <a:endParaRPr lang="tr-TR" dirty="0"/>
          </a:p>
          <a:p>
            <a:pPr lvl="0"/>
            <a:r>
              <a:rPr lang="tr-TR" dirty="0">
                <a:effectLst>
                  <a:outerShdw blurRad="38100" dist="19050" dir="2700000" algn="tl">
                    <a:schemeClr val="dk1">
                      <a:alpha val="40000"/>
                    </a:schemeClr>
                  </a:outerShdw>
                </a:effectLst>
              </a:rPr>
              <a:t>Kendi performansını en üst düzeye çıkarır.</a:t>
            </a:r>
            <a:endParaRPr lang="tr-TR" dirty="0"/>
          </a:p>
          <a:p>
            <a:pPr lvl="0"/>
            <a:r>
              <a:rPr lang="tr-TR" dirty="0">
                <a:effectLst>
                  <a:outerShdw blurRad="38100" dist="19050" dir="2700000" algn="tl">
                    <a:schemeClr val="dk1">
                      <a:alpha val="40000"/>
                    </a:schemeClr>
                  </a:outerShdw>
                </a:effectLst>
              </a:rPr>
              <a:t>BEP bireyi bağımsız yaşama hazırlar.</a:t>
            </a:r>
            <a:endParaRPr lang="tr-TR" dirty="0"/>
          </a:p>
          <a:p>
            <a:pPr lvl="0"/>
            <a:r>
              <a:rPr lang="tr-TR" dirty="0">
                <a:effectLst>
                  <a:outerShdw blurRad="38100" dist="19050" dir="2700000" algn="tl">
                    <a:schemeClr val="dk1">
                      <a:alpha val="40000"/>
                    </a:schemeClr>
                  </a:outerShdw>
                </a:effectLst>
              </a:rPr>
              <a:t>BEP öğrenciye özeldir.</a:t>
            </a:r>
            <a:endParaRPr lang="tr-TR" dirty="0"/>
          </a:p>
          <a:p>
            <a:r>
              <a:rPr lang="tr-TR" dirty="0">
                <a:effectLst>
                  <a:outerShdw blurRad="38100" dist="19050" dir="2700000" algn="tl">
                    <a:schemeClr val="dk1">
                      <a:alpha val="40000"/>
                    </a:schemeClr>
                  </a:outerShdw>
                </a:effectLst>
              </a:rPr>
              <a:t>Yasal olarak gerçekleştirmemiz gereken görevi yerine getirmiş oluruz.</a:t>
            </a:r>
            <a:endParaRPr lang="tr-TR" dirty="0"/>
          </a:p>
        </p:txBody>
      </p:sp>
    </p:spTree>
    <p:extLst>
      <p:ext uri="{BB962C8B-B14F-4D97-AF65-F5344CB8AC3E}">
        <p14:creationId xmlns:p14="http://schemas.microsoft.com/office/powerpoint/2010/main" val="35021172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TotalTime>
  <Words>828</Words>
  <Application>Microsoft Office PowerPoint</Application>
  <PresentationFormat>Geniş ekran</PresentationFormat>
  <Paragraphs>95</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Calibri Light</vt:lpstr>
      <vt:lpstr>Times New Roman</vt:lpstr>
      <vt:lpstr>Wingdings</vt:lpstr>
      <vt:lpstr>Wingdings 3</vt:lpstr>
      <vt:lpstr>Duman</vt:lpstr>
      <vt:lpstr>PowerPoint Sunusu</vt:lpstr>
      <vt:lpstr>Bireyselleştirilmiş eğitim programı</vt:lpstr>
      <vt:lpstr>  BEP                   Bireyselleştirilmiş Eğitim Programı  </vt:lpstr>
      <vt:lpstr>PowerPoint Sunusu</vt:lpstr>
      <vt:lpstr>PowerPoint Sunusu</vt:lpstr>
      <vt:lpstr>PowerPoint Sunusu</vt:lpstr>
      <vt:lpstr>                           Hangi öğrenciler için bep yapılmalı </vt:lpstr>
      <vt:lpstr>                    NEDEN BEP YAPILMALI </vt:lpstr>
      <vt:lpstr>PowerPoint Sunusu</vt:lpstr>
      <vt:lpstr>       BEP’in Yasal Dayanakları ; </vt:lpstr>
      <vt:lpstr> BEP Geliştirme Birimi ; </vt:lpstr>
      <vt:lpstr>PowerPoint Sunusu</vt:lpstr>
      <vt:lpstr> BEP Neleri İçerir ; </vt:lpstr>
      <vt:lpstr>PowerPoint Sunusu</vt:lpstr>
      <vt:lpstr>   BEP’in Temel Amacı ; </vt:lpstr>
      <vt:lpstr>           BEP’İN YARARLARI</vt:lpstr>
      <vt:lpstr> Öğrenci açısından BEP; </vt:lpstr>
      <vt:lpstr>PowerPoint Sunusu</vt:lpstr>
      <vt:lpstr>Öğretmen açısından BEP;</vt:lpstr>
      <vt:lpstr> Anne-Baba açısından BEP;</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 (Bireyselleştirilmiş Eğitim Programı) </dc:title>
  <dc:creator>HG</dc:creator>
  <cp:lastModifiedBy>C a s p e r</cp:lastModifiedBy>
  <cp:revision>18</cp:revision>
  <dcterms:created xsi:type="dcterms:W3CDTF">2017-09-08T19:28:56Z</dcterms:created>
  <dcterms:modified xsi:type="dcterms:W3CDTF">2021-01-28T10:55:12Z</dcterms:modified>
</cp:coreProperties>
</file>