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5143500" type="screen16x9"/>
  <p:notesSz cx="6858000" cy="9144000"/>
  <p:embeddedFontLst>
    <p:embeddedFont>
      <p:font typeface="Playfair Display" charset="-94"/>
      <p:regular r:id="rId27"/>
      <p:bold r:id="rId28"/>
      <p:italic r:id="rId29"/>
      <p:boldItalic r:id="rId30"/>
    </p:embeddedFont>
    <p:embeddedFont>
      <p:font typeface="Lato" charset="-94"/>
      <p:regular r:id="rId31"/>
      <p:bold r:id="rId32"/>
      <p:italic r:id="rId33"/>
      <p:boldItalic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147" d="100"/>
          <a:sy n="147" d="100"/>
        </p:scale>
        <p:origin x="-558" y="-9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7.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6.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b2f5eb99b4_0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b2f5eb99b4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b2f5eb99b4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b2f5eb99b4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b2f5eb99b4_1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b2f5eb99b4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b2f5eb99b4_0_1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b2f5eb99b4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b33830dbed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b33830dbe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b33830dbed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b33830dbe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b2f5eb99b4_0_10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b2f5eb99b4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b2f5eb99b4_0_1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b2f5eb99b4_0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b2f5eb99b4_0_1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b2f5eb99b4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b2f5eb99b4_0_1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b2f5eb99b4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b2f5eb99b4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b2f5eb99b4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b2f5eb99b4_0_1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b2f5eb99b4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b2f5eb99b4_0_1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b2f5eb99b4_0_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b2f5eb99b4_2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b2f5eb99b4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b2f5eb99b4_0_1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b2f5eb99b4_0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b2f5eb99b4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b2f5eb99b4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b2f5eb99b4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b2f5eb99b4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2f5eb99b4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b2f5eb99b4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b2f5eb99b4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b2f5eb99b4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b2f5eb99b4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b2f5eb99b4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b2f5eb99b4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b2f5eb99b4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b2f5eb99b4_0_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b2f5eb99b4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2992950" y="992700"/>
            <a:ext cx="3158100" cy="3158100"/>
          </a:xfrm>
          <a:prstGeom prst="rect">
            <a:avLst/>
          </a:prstGeom>
          <a:noFill/>
          <a:ln w="28575" cap="flat"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096250" y="1627200"/>
            <a:ext cx="2951400" cy="15843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a:endParaRPr/>
          </a:p>
        </p:txBody>
      </p:sp>
      <p:sp>
        <p:nvSpPr>
          <p:cNvPr id="13" name="Google Shape;13;p2"/>
          <p:cNvSpPr txBox="1">
            <a:spLocks noGrp="1"/>
          </p:cNvSpPr>
          <p:nvPr>
            <p:ph type="subTitle" idx="1"/>
          </p:nvPr>
        </p:nvSpPr>
        <p:spPr>
          <a:xfrm>
            <a:off x="3096363" y="3266930"/>
            <a:ext cx="2951400" cy="701400"/>
          </a:xfrm>
          <a:prstGeom prst="rect">
            <a:avLst/>
          </a:prstGeom>
        </p:spPr>
        <p:txBody>
          <a:bodyPr spcFirstLastPara="1" wrap="square" lIns="91425" tIns="91425" rIns="91425" bIns="91425" anchor="b" anchorCtr="0">
            <a:noAutofit/>
          </a:bodyPr>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9pPr>
          </a:lstStyle>
          <a:p>
            <a:endParaRPr/>
          </a:p>
        </p:txBody>
      </p:sp>
      <p:sp>
        <p:nvSpPr>
          <p:cNvPr id="14" name="Google Shape;14;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txBox="1">
            <a:spLocks noGrp="1"/>
          </p:cNvSpPr>
          <p:nvPr>
            <p:ph type="title" hasCustomPrompt="1"/>
          </p:nvPr>
        </p:nvSpPr>
        <p:spPr>
          <a:xfrm>
            <a:off x="311700" y="1233100"/>
            <a:ext cx="8520600" cy="1610100"/>
          </a:xfrm>
          <a:prstGeom prst="rect">
            <a:avLst/>
          </a:prstGeom>
        </p:spPr>
        <p:txBody>
          <a:bodyPr spcFirstLastPara="1" wrap="square" lIns="91425" tIns="91425" rIns="91425" bIns="91425" anchor="b" anchorCtr="0">
            <a:noAutofit/>
          </a:bodyPr>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a:spLocks noGrp="1"/>
          </p:cNvSpPr>
          <p:nvPr>
            <p:ph type="body" idx="1"/>
          </p:nvPr>
        </p:nvSpPr>
        <p:spPr>
          <a:xfrm>
            <a:off x="311700" y="29194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509550" y="1423875"/>
            <a:ext cx="8124900" cy="17982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17" name="Google Shape;17;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Google Shape;22;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5" name="Google Shape;25;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0" name="Google Shape;30;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91378"/>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2"/>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Font typeface="Lato"/>
              <a:buNone/>
              <a:defRPr sz="4800" b="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37" name="Google Shape;37;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1" name="Google Shape;41;p9"/>
          <p:cNvSpPr txBox="1">
            <a:spLocks noGrp="1"/>
          </p:cNvSpPr>
          <p:nvPr>
            <p:ph type="title"/>
          </p:nvPr>
        </p:nvSpPr>
        <p:spPr>
          <a:xfrm>
            <a:off x="265500" y="1107950"/>
            <a:ext cx="4045200" cy="16836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4" name="Google Shape;44;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7" name="Google Shape;47;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coral">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91350"/>
            <a:ext cx="8520600" cy="6261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marL="914400" lvl="1"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3096250" y="1057072"/>
            <a:ext cx="2951400" cy="1971473"/>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tr" dirty="0" smtClean="0">
                <a:latin typeface="Playfair Display"/>
                <a:ea typeface="Playfair Display"/>
                <a:cs typeface="Playfair Display"/>
                <a:sym typeface="Playfair Display"/>
              </a:rPr>
              <a:t>OTİZM </a:t>
            </a:r>
            <a:r>
              <a:rPr lang="tr" dirty="0">
                <a:latin typeface="Playfair Display"/>
                <a:ea typeface="Playfair Display"/>
                <a:cs typeface="Playfair Display"/>
                <a:sym typeface="Playfair Display"/>
              </a:rPr>
              <a:t>SPEKTRUM BOZUKLUĞU</a:t>
            </a:r>
            <a:endParaRPr>
              <a:latin typeface="Playfair Display"/>
              <a:ea typeface="Playfair Display"/>
              <a:cs typeface="Playfair Display"/>
              <a:sym typeface="Playfair Display"/>
            </a:endParaRPr>
          </a:p>
        </p:txBody>
      </p:sp>
      <p:sp>
        <p:nvSpPr>
          <p:cNvPr id="60" name="Google Shape;60;p13"/>
          <p:cNvSpPr txBox="1">
            <a:spLocks noGrp="1"/>
          </p:cNvSpPr>
          <p:nvPr>
            <p:ph type="subTitle" idx="1"/>
          </p:nvPr>
        </p:nvSpPr>
        <p:spPr>
          <a:xfrm>
            <a:off x="3096363" y="3266930"/>
            <a:ext cx="2951400" cy="701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tr" dirty="0" smtClean="0"/>
              <a:t>Özel Eğitim Öğretmeni</a:t>
            </a:r>
          </a:p>
          <a:p>
            <a:pPr marL="0" lvl="0" indent="0" algn="ctr" rtl="0">
              <a:spcBef>
                <a:spcPts val="0"/>
              </a:spcBef>
              <a:spcAft>
                <a:spcPts val="0"/>
              </a:spcAft>
              <a:buNone/>
            </a:pPr>
            <a:r>
              <a:rPr lang="tr" dirty="0" smtClean="0"/>
              <a:t>M</a:t>
            </a:r>
            <a:r>
              <a:rPr lang="tr" dirty="0"/>
              <a:t>. Lütfü </a:t>
            </a:r>
            <a:r>
              <a:rPr lang="tr" dirty="0" smtClean="0"/>
              <a:t>SEYFİOĞLU</a:t>
            </a:r>
          </a:p>
          <a:p>
            <a:pPr marL="0" lvl="0" indent="0" algn="ctr" rtl="0">
              <a:spcBef>
                <a:spcPts val="0"/>
              </a:spcBef>
              <a:spcAft>
                <a:spcPts val="0"/>
              </a:spcAft>
              <a:buNone/>
            </a:pPr>
            <a:r>
              <a:rPr lang="tr" dirty="0" smtClean="0"/>
              <a:t>YÜKSEKOVA RAM</a:t>
            </a:r>
            <a:endParaRPr/>
          </a:p>
        </p:txBody>
      </p:sp>
      <p:sp>
        <p:nvSpPr>
          <p:cNvPr id="61" name="Google Shape;61;p13"/>
          <p:cNvSpPr txBox="1"/>
          <p:nvPr/>
        </p:nvSpPr>
        <p:spPr>
          <a:xfrm>
            <a:off x="3236500" y="4431725"/>
            <a:ext cx="2811300" cy="564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tr" dirty="0">
                <a:latin typeface="Lato"/>
                <a:ea typeface="Lato"/>
                <a:cs typeface="Lato"/>
                <a:sym typeface="Lato"/>
              </a:rPr>
              <a:t>                          </a:t>
            </a:r>
            <a:r>
              <a:rPr lang="tr" sz="3000" b="1" dirty="0">
                <a:latin typeface="Playfair Display"/>
                <a:ea typeface="Playfair Display"/>
                <a:cs typeface="Playfair Display"/>
                <a:sym typeface="Playfair Display"/>
              </a:rPr>
              <a:t>2021</a:t>
            </a:r>
            <a:endParaRPr sz="3000" b="1">
              <a:latin typeface="Playfair Display"/>
              <a:ea typeface="Playfair Display"/>
              <a:cs typeface="Playfair Display"/>
              <a:sym typeface="Playfair Display"/>
            </a:endParaRPr>
          </a:p>
        </p:txBody>
      </p:sp>
      <p:pic>
        <p:nvPicPr>
          <p:cNvPr id="1026" name="Picture 2" descr="C:\Users\cASPER\Desktop\meb logo.png"/>
          <p:cNvPicPr>
            <a:picLocks noChangeAspect="1" noChangeArrowheads="1"/>
          </p:cNvPicPr>
          <p:nvPr/>
        </p:nvPicPr>
        <p:blipFill>
          <a:blip r:embed="rId3"/>
          <a:srcRect/>
          <a:stretch>
            <a:fillRect/>
          </a:stretch>
        </p:blipFill>
        <p:spPr bwMode="auto">
          <a:xfrm>
            <a:off x="7632969" y="0"/>
            <a:ext cx="1511031" cy="1511031"/>
          </a:xfrm>
          <a:prstGeom prst="rect">
            <a:avLst/>
          </a:prstGeom>
          <a:noFill/>
        </p:spPr>
      </p:pic>
      <p:pic>
        <p:nvPicPr>
          <p:cNvPr id="1027" name="Picture 3" descr="C:\Users\cASPER\Desktop\logo.jpg"/>
          <p:cNvPicPr>
            <a:picLocks noChangeAspect="1" noChangeArrowheads="1"/>
          </p:cNvPicPr>
          <p:nvPr/>
        </p:nvPicPr>
        <p:blipFill>
          <a:blip r:embed="rId4"/>
          <a:srcRect/>
          <a:stretch>
            <a:fillRect/>
          </a:stretch>
        </p:blipFill>
        <p:spPr bwMode="auto">
          <a:xfrm>
            <a:off x="0" y="0"/>
            <a:ext cx="1571756" cy="157175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114"/>
        <p:cNvGrpSpPr/>
        <p:nvPr/>
      </p:nvGrpSpPr>
      <p:grpSpPr>
        <a:xfrm>
          <a:off x="0" y="0"/>
          <a:ext cx="0" cy="0"/>
          <a:chOff x="0" y="0"/>
          <a:chExt cx="0" cy="0"/>
        </a:xfrm>
      </p:grpSpPr>
      <p:sp>
        <p:nvSpPr>
          <p:cNvPr id="115" name="Google Shape;115;p22"/>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Otizm Spektrum Bozukluğunda İletişim</a:t>
            </a:r>
            <a:endParaRPr/>
          </a:p>
        </p:txBody>
      </p:sp>
      <p:sp>
        <p:nvSpPr>
          <p:cNvPr id="116" name="Google Shape;116;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2200">
                <a:solidFill>
                  <a:srgbClr val="FFFFFF"/>
                </a:solidFill>
                <a:latin typeface="Playfair Display"/>
                <a:ea typeface="Playfair Display"/>
                <a:cs typeface="Playfair Display"/>
                <a:sym typeface="Playfair Display"/>
              </a:rPr>
              <a:t>Otizmi olan bireyler  günlük iletişim ihtiyaçlarını karşılayacak kadar doğal konuşma geliştirmez. Örneğin, bir deneyim hakkında yorum yapmak veya bir deneyimi paylaşmak için sürekli olarak nesnelere işaret etmekte başarısız olurlar. Otizmli çocuklar yaratıcı oyunlarda ve sembolleri dile çevirmede zorluk yaşayabilir. Otizmli çocukların istekte bulunma veya deneyimlerini paylaşma olasılıkları daha düşüktür. Basitçe başkalarının sözlerini tekrar eder</a:t>
            </a:r>
            <a:r>
              <a:rPr lang="tr" sz="1500">
                <a:solidFill>
                  <a:srgbClr val="FFFFFF"/>
                </a:solidFill>
                <a:latin typeface="Playfair Display"/>
                <a:ea typeface="Playfair Display"/>
                <a:cs typeface="Playfair Display"/>
                <a:sym typeface="Playfair Display"/>
              </a:rPr>
              <a:t>(Helen T. 2007)</a:t>
            </a:r>
            <a:r>
              <a:rPr lang="tr" sz="2200">
                <a:solidFill>
                  <a:srgbClr val="FFFFFF"/>
                </a:solidFill>
                <a:latin typeface="Playfair Display"/>
                <a:ea typeface="Playfair Display"/>
                <a:cs typeface="Playfair Display"/>
                <a:sym typeface="Playfair Display"/>
              </a:rPr>
              <a:t> ve ters zamirler kullanırlar.</a:t>
            </a:r>
            <a:endParaRPr sz="2200">
              <a:solidFill>
                <a:srgbClr val="FFFFFF"/>
              </a:solidFill>
              <a:latin typeface="Playfair Display"/>
              <a:ea typeface="Playfair Display"/>
              <a:cs typeface="Playfair Display"/>
              <a:sym typeface="Playfair Display"/>
            </a:endParaRPr>
          </a:p>
          <a:p>
            <a:pPr marL="0" lvl="0" indent="0" algn="l" rtl="0">
              <a:spcBef>
                <a:spcPts val="0"/>
              </a:spcBef>
              <a:spcAft>
                <a:spcPts val="1600"/>
              </a:spcAft>
              <a:buNone/>
            </a:pPr>
            <a:endParaRPr sz="2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120"/>
        <p:cNvGrpSpPr/>
        <p:nvPr/>
      </p:nvGrpSpPr>
      <p:grpSpPr>
        <a:xfrm>
          <a:off x="0" y="0"/>
          <a:ext cx="0" cy="0"/>
          <a:chOff x="0" y="0"/>
          <a:chExt cx="0" cy="0"/>
        </a:xfrm>
      </p:grpSpPr>
      <p:sp>
        <p:nvSpPr>
          <p:cNvPr id="121" name="Google Shape;121;p23"/>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Otizm Spektrum Bozukluğunda İletişim</a:t>
            </a:r>
            <a:endParaRPr/>
          </a:p>
          <a:p>
            <a:pPr marL="0" lvl="0" indent="0" algn="l" rtl="0">
              <a:spcBef>
                <a:spcPts val="0"/>
              </a:spcBef>
              <a:spcAft>
                <a:spcPts val="0"/>
              </a:spcAft>
              <a:buNone/>
            </a:pPr>
            <a:endParaRPr/>
          </a:p>
        </p:txBody>
      </p:sp>
      <p:sp>
        <p:nvSpPr>
          <p:cNvPr id="122" name="Google Shape;122;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93700" algn="l" rtl="0">
              <a:spcBef>
                <a:spcPts val="0"/>
              </a:spcBef>
              <a:spcAft>
                <a:spcPts val="0"/>
              </a:spcAft>
              <a:buClr>
                <a:srgbClr val="FFFFFF"/>
              </a:buClr>
              <a:buSzPts val="2600"/>
              <a:buFont typeface="Playfair Display"/>
              <a:buChar char="●"/>
            </a:pPr>
            <a:r>
              <a:rPr lang="tr" sz="2600">
                <a:solidFill>
                  <a:srgbClr val="FFFFFF"/>
                </a:solidFill>
                <a:latin typeface="Playfair Display"/>
                <a:ea typeface="Playfair Display"/>
                <a:cs typeface="Playfair Display"/>
                <a:sym typeface="Playfair Display"/>
              </a:rPr>
              <a:t>Dil gelişiminde gecikme.</a:t>
            </a:r>
            <a:endParaRPr sz="2600">
              <a:solidFill>
                <a:srgbClr val="FFFFFF"/>
              </a:solidFill>
              <a:latin typeface="Playfair Display"/>
              <a:ea typeface="Playfair Display"/>
              <a:cs typeface="Playfair Display"/>
              <a:sym typeface="Playfair Display"/>
            </a:endParaRPr>
          </a:p>
          <a:p>
            <a:pPr marL="457200" lvl="0" indent="-393700" algn="l" rtl="0">
              <a:spcBef>
                <a:spcPts val="0"/>
              </a:spcBef>
              <a:spcAft>
                <a:spcPts val="0"/>
              </a:spcAft>
              <a:buClr>
                <a:srgbClr val="FFFFFF"/>
              </a:buClr>
              <a:buSzPts val="2600"/>
              <a:buFont typeface="Playfair Display"/>
              <a:buChar char="●"/>
            </a:pPr>
            <a:r>
              <a:rPr lang="tr" sz="2600">
                <a:solidFill>
                  <a:srgbClr val="FFFFFF"/>
                </a:solidFill>
                <a:latin typeface="Playfair Display"/>
                <a:ea typeface="Playfair Display"/>
                <a:cs typeface="Playfair Display"/>
                <a:sym typeface="Playfair Display"/>
              </a:rPr>
              <a:t>Karşılıklı konuşmada zorluk.</a:t>
            </a:r>
            <a:endParaRPr sz="2600">
              <a:solidFill>
                <a:srgbClr val="FFFFFF"/>
              </a:solidFill>
              <a:latin typeface="Playfair Display"/>
              <a:ea typeface="Playfair Display"/>
              <a:cs typeface="Playfair Display"/>
              <a:sym typeface="Playfair Display"/>
            </a:endParaRPr>
          </a:p>
          <a:p>
            <a:pPr marL="457200" lvl="0" indent="-393700" algn="l" rtl="0">
              <a:spcBef>
                <a:spcPts val="0"/>
              </a:spcBef>
              <a:spcAft>
                <a:spcPts val="0"/>
              </a:spcAft>
              <a:buClr>
                <a:srgbClr val="FFFFFF"/>
              </a:buClr>
              <a:buSzPts val="2600"/>
              <a:buFont typeface="Playfair Display"/>
              <a:buChar char="●"/>
            </a:pPr>
            <a:r>
              <a:rPr lang="tr" sz="2600">
                <a:solidFill>
                  <a:srgbClr val="FFFFFF"/>
                </a:solidFill>
                <a:latin typeface="Playfair Display"/>
                <a:ea typeface="Playfair Display"/>
                <a:cs typeface="Playfair Display"/>
                <a:sym typeface="Playfair Display"/>
              </a:rPr>
              <a:t>Sıra dışı ya da yineleyici dil.</a:t>
            </a:r>
            <a:r>
              <a:rPr lang="tr" sz="1500">
                <a:solidFill>
                  <a:srgbClr val="FFFFFF"/>
                </a:solidFill>
                <a:latin typeface="Playfair Display"/>
                <a:ea typeface="Playfair Display"/>
                <a:cs typeface="Playfair Display"/>
                <a:sym typeface="Playfair Display"/>
              </a:rPr>
              <a:t>(</a:t>
            </a:r>
            <a:r>
              <a:rPr lang="tr" sz="1500" i="1">
                <a:solidFill>
                  <a:srgbClr val="FFFFFF"/>
                </a:solidFill>
                <a:latin typeface="Playfair Display"/>
                <a:ea typeface="Playfair Display"/>
                <a:cs typeface="Playfair Display"/>
                <a:sym typeface="Playfair Display"/>
              </a:rPr>
              <a:t>Elif T. 2012)</a:t>
            </a:r>
            <a:endParaRPr sz="1500">
              <a:solidFill>
                <a:srgbClr val="FFFFFF"/>
              </a:solidFill>
              <a:latin typeface="Playfair Display"/>
              <a:ea typeface="Playfair Display"/>
              <a:cs typeface="Playfair Display"/>
              <a:sym typeface="Playfair Display"/>
            </a:endParaRPr>
          </a:p>
          <a:p>
            <a:pPr marL="0" lvl="0" indent="0" algn="l" rtl="0">
              <a:spcBef>
                <a:spcPts val="0"/>
              </a:spcBef>
              <a:spcAft>
                <a:spcPts val="1600"/>
              </a:spcAft>
              <a:buNone/>
            </a:pPr>
            <a:endParaRPr sz="26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6"/>
        <p:cNvGrpSpPr/>
        <p:nvPr/>
      </p:nvGrpSpPr>
      <p:grpSpPr>
        <a:xfrm>
          <a:off x="0" y="0"/>
          <a:ext cx="0" cy="0"/>
          <a:chOff x="0" y="0"/>
          <a:chExt cx="0" cy="0"/>
        </a:xfrm>
      </p:grpSpPr>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130"/>
        <p:cNvGrpSpPr/>
        <p:nvPr/>
      </p:nvGrpSpPr>
      <p:grpSpPr>
        <a:xfrm>
          <a:off x="0" y="0"/>
          <a:ext cx="0" cy="0"/>
          <a:chOff x="0" y="0"/>
          <a:chExt cx="0" cy="0"/>
        </a:xfrm>
      </p:grpSpPr>
      <p:sp>
        <p:nvSpPr>
          <p:cNvPr id="131" name="Google Shape;131;p2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2300"/>
              <a:t>Otizm Spektrum Bozukluğunda Sınırlı/Yineleyici Davranışlar</a:t>
            </a:r>
            <a:endParaRPr sz="2300"/>
          </a:p>
        </p:txBody>
      </p:sp>
      <p:sp>
        <p:nvSpPr>
          <p:cNvPr id="132" name="Google Shape;132;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2200">
                <a:solidFill>
                  <a:srgbClr val="FFFFFF"/>
                </a:solidFill>
                <a:latin typeface="Playfair Display"/>
                <a:ea typeface="Playfair Display"/>
                <a:cs typeface="Playfair Display"/>
                <a:sym typeface="Playfair Display"/>
              </a:rPr>
              <a:t>Otizmli bireylerin davranışlarında tekrar ve belli bir düzen oluşturma eğilimi vardır.</a:t>
            </a:r>
            <a:endParaRPr sz="2200">
              <a:solidFill>
                <a:srgbClr val="FFFFFF"/>
              </a:solidFill>
              <a:latin typeface="Playfair Display"/>
              <a:ea typeface="Playfair Display"/>
              <a:cs typeface="Playfair Display"/>
              <a:sym typeface="Playfair Display"/>
            </a:endParaRPr>
          </a:p>
          <a:p>
            <a:pPr marL="0" lvl="0" indent="0" algn="l" rtl="0">
              <a:spcBef>
                <a:spcPts val="0"/>
              </a:spcBef>
              <a:spcAft>
                <a:spcPts val="0"/>
              </a:spcAft>
              <a:buNone/>
            </a:pPr>
            <a:endParaRPr sz="2200">
              <a:solidFill>
                <a:srgbClr val="FFFFFF"/>
              </a:solidFill>
              <a:latin typeface="Playfair Display"/>
              <a:ea typeface="Playfair Display"/>
              <a:cs typeface="Playfair Display"/>
              <a:sym typeface="Playfair Display"/>
            </a:endParaRPr>
          </a:p>
          <a:p>
            <a:pPr marL="457200" lvl="0" indent="-368300" algn="l" rtl="0">
              <a:spcBef>
                <a:spcPts val="0"/>
              </a:spcBef>
              <a:spcAft>
                <a:spcPts val="0"/>
              </a:spcAft>
              <a:buClr>
                <a:srgbClr val="FFFFFF"/>
              </a:buClr>
              <a:buSzPts val="2200"/>
              <a:buFont typeface="Playfair Display"/>
              <a:buChar char="●"/>
            </a:pPr>
            <a:r>
              <a:rPr lang="tr" sz="2200">
                <a:solidFill>
                  <a:srgbClr val="FFFFFF"/>
                </a:solidFill>
                <a:latin typeface="Playfair Display"/>
                <a:ea typeface="Playfair Display"/>
                <a:cs typeface="Playfair Display"/>
                <a:sym typeface="Playfair Display"/>
              </a:rPr>
              <a:t>Sınırlı alanda, yoğun ve sıra dışı ilgiler.</a:t>
            </a:r>
            <a:endParaRPr sz="2200">
              <a:solidFill>
                <a:srgbClr val="FFFFFF"/>
              </a:solidFill>
              <a:latin typeface="Playfair Display"/>
              <a:ea typeface="Playfair Display"/>
              <a:cs typeface="Playfair Display"/>
              <a:sym typeface="Playfair Display"/>
            </a:endParaRPr>
          </a:p>
          <a:p>
            <a:pPr marL="457200" lvl="0" indent="-368300" algn="l" rtl="0">
              <a:spcBef>
                <a:spcPts val="0"/>
              </a:spcBef>
              <a:spcAft>
                <a:spcPts val="0"/>
              </a:spcAft>
              <a:buClr>
                <a:srgbClr val="FFFFFF"/>
              </a:buClr>
              <a:buSzPts val="2200"/>
              <a:buFont typeface="Playfair Display"/>
              <a:buChar char="●"/>
            </a:pPr>
            <a:r>
              <a:rPr lang="tr" sz="2200">
                <a:solidFill>
                  <a:srgbClr val="FFFFFF"/>
                </a:solidFill>
                <a:latin typeface="Playfair Display"/>
                <a:ea typeface="Playfair Display"/>
                <a:cs typeface="Playfair Display"/>
                <a:sym typeface="Playfair Display"/>
              </a:rPr>
              <a:t>İşlevsel olmayan belli düzen ve rutinlere aşırı bağlılık.</a:t>
            </a:r>
            <a:endParaRPr sz="2200">
              <a:solidFill>
                <a:srgbClr val="FFFFFF"/>
              </a:solidFill>
              <a:latin typeface="Playfair Display"/>
              <a:ea typeface="Playfair Display"/>
              <a:cs typeface="Playfair Display"/>
              <a:sym typeface="Playfair Display"/>
            </a:endParaRPr>
          </a:p>
          <a:p>
            <a:pPr marL="457200" lvl="0" indent="-368300" algn="l" rtl="0">
              <a:spcBef>
                <a:spcPts val="0"/>
              </a:spcBef>
              <a:spcAft>
                <a:spcPts val="0"/>
              </a:spcAft>
              <a:buClr>
                <a:srgbClr val="FFFFFF"/>
              </a:buClr>
              <a:buSzPts val="2200"/>
              <a:buFont typeface="Playfair Display"/>
              <a:buChar char="●"/>
            </a:pPr>
            <a:r>
              <a:rPr lang="tr" sz="2200">
                <a:solidFill>
                  <a:srgbClr val="FFFFFF"/>
                </a:solidFill>
                <a:latin typeface="Playfair Display"/>
                <a:ea typeface="Playfair Display"/>
                <a:cs typeface="Playfair Display"/>
                <a:sym typeface="Playfair Display"/>
              </a:rPr>
              <a:t>Sıra dışı beden hareketleri sergilemek.</a:t>
            </a:r>
            <a:endParaRPr sz="2200">
              <a:solidFill>
                <a:srgbClr val="FFFFFF"/>
              </a:solidFill>
              <a:latin typeface="Playfair Display"/>
              <a:ea typeface="Playfair Display"/>
              <a:cs typeface="Playfair Display"/>
              <a:sym typeface="Playfair Display"/>
            </a:endParaRPr>
          </a:p>
          <a:p>
            <a:pPr marL="457200" lvl="0" indent="-368300" algn="l" rtl="0">
              <a:spcBef>
                <a:spcPts val="0"/>
              </a:spcBef>
              <a:spcAft>
                <a:spcPts val="0"/>
              </a:spcAft>
              <a:buClr>
                <a:srgbClr val="FFFFFF"/>
              </a:buClr>
              <a:buSzPts val="2200"/>
              <a:buFont typeface="Playfair Display"/>
              <a:buChar char="●"/>
            </a:pPr>
            <a:r>
              <a:rPr lang="tr" sz="2200">
                <a:solidFill>
                  <a:srgbClr val="FFFFFF"/>
                </a:solidFill>
                <a:latin typeface="Playfair Display"/>
                <a:ea typeface="Playfair Display"/>
                <a:cs typeface="Playfair Display"/>
                <a:sym typeface="Playfair Display"/>
              </a:rPr>
              <a:t>Nesnelerle ilgili sıra dışı ilgiler ve takıntılar.</a:t>
            </a:r>
            <a:r>
              <a:rPr lang="tr" sz="1500">
                <a:solidFill>
                  <a:srgbClr val="FFFFFF"/>
                </a:solidFill>
                <a:latin typeface="Playfair Display"/>
                <a:ea typeface="Playfair Display"/>
                <a:cs typeface="Playfair Display"/>
                <a:sym typeface="Playfair Display"/>
              </a:rPr>
              <a:t>(</a:t>
            </a:r>
            <a:r>
              <a:rPr lang="tr" sz="1500" i="1">
                <a:solidFill>
                  <a:srgbClr val="FFFFFF"/>
                </a:solidFill>
                <a:latin typeface="Playfair Display"/>
                <a:ea typeface="Playfair Display"/>
                <a:cs typeface="Playfair Display"/>
                <a:sym typeface="Playfair Display"/>
              </a:rPr>
              <a:t>Elif T. 2012)</a:t>
            </a:r>
            <a:endParaRPr sz="1500">
              <a:solidFill>
                <a:srgbClr val="FFFFFF"/>
              </a:solidFill>
              <a:latin typeface="Playfair Display"/>
              <a:ea typeface="Playfair Display"/>
              <a:cs typeface="Playfair Display"/>
              <a:sym typeface="Playfair Display"/>
            </a:endParaRPr>
          </a:p>
          <a:p>
            <a:pPr marL="0" lvl="0" indent="0" algn="l" rtl="0">
              <a:spcBef>
                <a:spcPts val="0"/>
              </a:spcBef>
              <a:spcAft>
                <a:spcPts val="1600"/>
              </a:spcAft>
              <a:buNone/>
            </a:pPr>
            <a:endParaRPr sz="2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136"/>
        <p:cNvGrpSpPr/>
        <p:nvPr/>
      </p:nvGrpSpPr>
      <p:grpSpPr>
        <a:xfrm>
          <a:off x="0" y="0"/>
          <a:ext cx="0" cy="0"/>
          <a:chOff x="0" y="0"/>
          <a:chExt cx="0" cy="0"/>
        </a:xfrm>
      </p:grpSpPr>
      <p:sp>
        <p:nvSpPr>
          <p:cNvPr id="137" name="Google Shape;137;p2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Otizm Spektrum Bozukluğunda Tarama</a:t>
            </a:r>
            <a:endParaRPr/>
          </a:p>
        </p:txBody>
      </p:sp>
      <p:sp>
        <p:nvSpPr>
          <p:cNvPr id="138" name="Google Shape;138;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600">
                <a:solidFill>
                  <a:srgbClr val="FFFFFF"/>
                </a:solidFill>
                <a:latin typeface="Playfair Display"/>
                <a:ea typeface="Playfair Display"/>
                <a:cs typeface="Playfair Display"/>
                <a:sym typeface="Playfair Display"/>
              </a:rPr>
              <a:t>Otizm spektrum bozukluğu olan çocukların ebeveynlerinin yaklaşık yarısı çocuklarının sıradışı davranışlarını 18 aylıktan itibaren, yaklaşık beşte dördü de yaklaşık 24 aylıktan itibaren fark ederler.</a:t>
            </a:r>
            <a:r>
              <a:rPr lang="tr" sz="1100" i="1">
                <a:solidFill>
                  <a:srgbClr val="FFFFFF"/>
                </a:solidFill>
                <a:latin typeface="Playfair Display"/>
                <a:ea typeface="Playfair Display"/>
                <a:cs typeface="Playfair Display"/>
                <a:sym typeface="Playfair Display"/>
              </a:rPr>
              <a:t>(Landa JR  2008) </a:t>
            </a:r>
            <a:r>
              <a:rPr lang="tr" sz="1600">
                <a:solidFill>
                  <a:srgbClr val="FFFFFF"/>
                </a:solidFill>
                <a:latin typeface="Playfair Display"/>
                <a:ea typeface="Playfair Display"/>
                <a:cs typeface="Playfair Display"/>
                <a:sym typeface="Playfair Display"/>
              </a:rPr>
              <a:t>Tedaviyi geciktirmek uzun süreli sonuçlarda etkili olacağından, aşağıdaki belirtilerden herhangi birini gösteren çocukların bir uzman tarafından zaman geçirmeden değerlendirilmesi gerekir:</a:t>
            </a:r>
            <a:endParaRPr sz="1600">
              <a:solidFill>
                <a:srgbClr val="FFFFFF"/>
              </a:solidFill>
              <a:latin typeface="Playfair Display"/>
              <a:ea typeface="Playfair Display"/>
              <a:cs typeface="Playfair Display"/>
              <a:sym typeface="Playfair Display"/>
            </a:endParaRPr>
          </a:p>
          <a:p>
            <a:pPr marL="0" lvl="0" indent="0" algn="l" rtl="0">
              <a:spcBef>
                <a:spcPts val="0"/>
              </a:spcBef>
              <a:spcAft>
                <a:spcPts val="0"/>
              </a:spcAft>
              <a:buNone/>
            </a:pPr>
            <a:endParaRPr sz="1600">
              <a:solidFill>
                <a:srgbClr val="FFFFFF"/>
              </a:solidFill>
              <a:latin typeface="Playfair Display"/>
              <a:ea typeface="Playfair Display"/>
              <a:cs typeface="Playfair Display"/>
              <a:sym typeface="Playfair Display"/>
            </a:endParaRPr>
          </a:p>
          <a:p>
            <a:pPr marL="457200" lvl="0" indent="-330200" algn="l" rtl="0">
              <a:spcBef>
                <a:spcPts val="0"/>
              </a:spcBef>
              <a:spcAft>
                <a:spcPts val="0"/>
              </a:spcAft>
              <a:buClr>
                <a:srgbClr val="FFFFFF"/>
              </a:buClr>
              <a:buSzPts val="1600"/>
              <a:buFont typeface="Playfair Display"/>
              <a:buChar char="●"/>
            </a:pPr>
            <a:r>
              <a:rPr lang="tr" sz="1600">
                <a:solidFill>
                  <a:srgbClr val="FFFFFF"/>
                </a:solidFill>
                <a:latin typeface="Playfair Display"/>
                <a:ea typeface="Playfair Display"/>
                <a:cs typeface="Playfair Display"/>
                <a:sym typeface="Playfair Display"/>
              </a:rPr>
              <a:t>12 aylık olduğunda çocuğun hiç gevelememesi.</a:t>
            </a:r>
            <a:endParaRPr sz="1600">
              <a:solidFill>
                <a:srgbClr val="FFFFFF"/>
              </a:solidFill>
              <a:latin typeface="Playfair Display"/>
              <a:ea typeface="Playfair Display"/>
              <a:cs typeface="Playfair Display"/>
              <a:sym typeface="Playfair Display"/>
            </a:endParaRPr>
          </a:p>
          <a:p>
            <a:pPr marL="457200" lvl="0" indent="-330200" algn="l" rtl="0">
              <a:spcBef>
                <a:spcPts val="0"/>
              </a:spcBef>
              <a:spcAft>
                <a:spcPts val="0"/>
              </a:spcAft>
              <a:buClr>
                <a:srgbClr val="FFFFFF"/>
              </a:buClr>
              <a:buSzPts val="1600"/>
              <a:buFont typeface="Playfair Display"/>
              <a:buChar char="●"/>
            </a:pPr>
            <a:r>
              <a:rPr lang="tr" sz="1600">
                <a:solidFill>
                  <a:srgbClr val="FFFFFF"/>
                </a:solidFill>
                <a:latin typeface="Playfair Display"/>
                <a:ea typeface="Playfair Display"/>
                <a:cs typeface="Playfair Display"/>
                <a:sym typeface="Playfair Display"/>
              </a:rPr>
              <a:t>12 aylık olduğunda çocuğun el işaretlerini kullanmaması.</a:t>
            </a:r>
            <a:endParaRPr sz="1600">
              <a:solidFill>
                <a:srgbClr val="FFFFFF"/>
              </a:solidFill>
              <a:latin typeface="Playfair Display"/>
              <a:ea typeface="Playfair Display"/>
              <a:cs typeface="Playfair Display"/>
              <a:sym typeface="Playfair Display"/>
            </a:endParaRPr>
          </a:p>
          <a:p>
            <a:pPr marL="457200" lvl="0" indent="-330200" algn="l" rtl="0">
              <a:spcBef>
                <a:spcPts val="0"/>
              </a:spcBef>
              <a:spcAft>
                <a:spcPts val="0"/>
              </a:spcAft>
              <a:buClr>
                <a:srgbClr val="FFFFFF"/>
              </a:buClr>
              <a:buSzPts val="1600"/>
              <a:buFont typeface="Playfair Display"/>
              <a:buChar char="●"/>
            </a:pPr>
            <a:r>
              <a:rPr lang="tr" sz="1600">
                <a:solidFill>
                  <a:srgbClr val="FFFFFF"/>
                </a:solidFill>
                <a:latin typeface="Playfair Display"/>
                <a:ea typeface="Playfair Display"/>
                <a:cs typeface="Playfair Display"/>
                <a:sym typeface="Playfair Display"/>
              </a:rPr>
              <a:t>16 aylık olduğunda çocuğun hiç konuşmaması.</a:t>
            </a:r>
            <a:endParaRPr sz="1600">
              <a:solidFill>
                <a:srgbClr val="FFFFFF"/>
              </a:solidFill>
              <a:latin typeface="Playfair Display"/>
              <a:ea typeface="Playfair Display"/>
              <a:cs typeface="Playfair Display"/>
              <a:sym typeface="Playfair Display"/>
            </a:endParaRPr>
          </a:p>
          <a:p>
            <a:pPr marL="457200" lvl="0" indent="-330200" algn="l" rtl="0">
              <a:spcBef>
                <a:spcPts val="0"/>
              </a:spcBef>
              <a:spcAft>
                <a:spcPts val="0"/>
              </a:spcAft>
              <a:buClr>
                <a:srgbClr val="FFFFFF"/>
              </a:buClr>
              <a:buSzPts val="1600"/>
              <a:buFont typeface="Playfair Display"/>
              <a:buChar char="●"/>
            </a:pPr>
            <a:r>
              <a:rPr lang="tr" sz="1600">
                <a:solidFill>
                  <a:srgbClr val="FFFFFF"/>
                </a:solidFill>
                <a:latin typeface="Playfair Display"/>
                <a:ea typeface="Playfair Display"/>
                <a:cs typeface="Playfair Display"/>
                <a:sym typeface="Playfair Display"/>
              </a:rPr>
              <a:t>24 aylık olduğunda çocuğun kendiliğinden iki kelimelik konuşma yapmaması.</a:t>
            </a:r>
            <a:endParaRPr sz="1600">
              <a:solidFill>
                <a:srgbClr val="FFFFFF"/>
              </a:solidFill>
              <a:latin typeface="Playfair Display"/>
              <a:ea typeface="Playfair Display"/>
              <a:cs typeface="Playfair Display"/>
              <a:sym typeface="Playfair Display"/>
            </a:endParaRPr>
          </a:p>
          <a:p>
            <a:pPr marL="457200" lvl="0" indent="-330200" algn="l" rtl="0">
              <a:spcBef>
                <a:spcPts val="0"/>
              </a:spcBef>
              <a:spcAft>
                <a:spcPts val="0"/>
              </a:spcAft>
              <a:buClr>
                <a:srgbClr val="FFFFFF"/>
              </a:buClr>
              <a:buSzPts val="1600"/>
              <a:buFont typeface="Playfair Display"/>
              <a:buChar char="●"/>
            </a:pPr>
            <a:r>
              <a:rPr lang="tr" sz="1600">
                <a:solidFill>
                  <a:srgbClr val="FFFFFF"/>
                </a:solidFill>
                <a:latin typeface="Playfair Display"/>
                <a:ea typeface="Playfair Display"/>
                <a:cs typeface="Playfair Display"/>
                <a:sym typeface="Playfair Display"/>
              </a:rPr>
              <a:t>Herhangi yaşta dil ya da sosyal becerilerden birinin herhangi birinin kaybı. </a:t>
            </a:r>
            <a:r>
              <a:rPr lang="tr" sz="1100" i="1">
                <a:solidFill>
                  <a:srgbClr val="FFFFFF"/>
                </a:solidFill>
                <a:latin typeface="Playfair Display"/>
                <a:ea typeface="Playfair Display"/>
                <a:cs typeface="Playfair Display"/>
                <a:sym typeface="Playfair Display"/>
              </a:rPr>
              <a:t>(Filipek JA 1999)</a:t>
            </a:r>
            <a:endParaRPr sz="1100">
              <a:solidFill>
                <a:srgbClr val="FFFFFF"/>
              </a:solidFill>
              <a:latin typeface="Playfair Display"/>
              <a:ea typeface="Playfair Display"/>
              <a:cs typeface="Playfair Display"/>
              <a:sym typeface="Playfair Display"/>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142"/>
        <p:cNvGrpSpPr/>
        <p:nvPr/>
      </p:nvGrpSpPr>
      <p:grpSpPr>
        <a:xfrm>
          <a:off x="0" y="0"/>
          <a:ext cx="0" cy="0"/>
          <a:chOff x="0" y="0"/>
          <a:chExt cx="0" cy="0"/>
        </a:xfrm>
      </p:grpSpPr>
      <p:sp>
        <p:nvSpPr>
          <p:cNvPr id="143" name="Google Shape;143;p27"/>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Otizm Spektrum Bozukluğunda Tanılama</a:t>
            </a:r>
            <a:endParaRPr/>
          </a:p>
        </p:txBody>
      </p:sp>
      <p:sp>
        <p:nvSpPr>
          <p:cNvPr id="144" name="Google Shape;144;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2200">
                <a:solidFill>
                  <a:srgbClr val="000000"/>
                </a:solidFill>
                <a:latin typeface="Arial"/>
                <a:ea typeface="Arial"/>
                <a:cs typeface="Arial"/>
                <a:sym typeface="Arial"/>
              </a:rPr>
              <a:t> </a:t>
            </a:r>
            <a:r>
              <a:rPr lang="tr" sz="2200">
                <a:solidFill>
                  <a:srgbClr val="FFFFFF"/>
                </a:solidFill>
                <a:latin typeface="Arial"/>
                <a:ea typeface="Arial"/>
                <a:cs typeface="Arial"/>
                <a:sym typeface="Arial"/>
              </a:rPr>
              <a:t>Otizm tanısı, nedenine ya da işleyişine göre değil, davranışlara göre yapılmaktadır. DSM-IV-TR’de (Mental Bozuklukların Tanısal ve Sayımsal El Kitabı) otizmin toplamda en az altı belirti gösterdiği tanımlanır; bu belirtilerin en az ikisi sosyal etkileşimde nitel bozukluk, en az bir tanesi iletişimde nitel bozukluk ve en az bir tanesi de sınırlı ve yineleyici davranış olmalıdır.</a:t>
            </a:r>
            <a:r>
              <a:rPr lang="tr" sz="1100" i="1">
                <a:solidFill>
                  <a:srgbClr val="FFFFFF"/>
                </a:solidFill>
                <a:latin typeface="Arial"/>
                <a:ea typeface="Arial"/>
                <a:cs typeface="Arial"/>
                <a:sym typeface="Arial"/>
              </a:rPr>
              <a:t>(WHO 2006)</a:t>
            </a:r>
            <a:endParaRPr sz="1100" i="1">
              <a:solidFill>
                <a:srgbClr val="FFFFFF"/>
              </a:solidFill>
              <a:latin typeface="Arial"/>
              <a:ea typeface="Arial"/>
              <a:cs typeface="Arial"/>
              <a:sym typeface="Arial"/>
            </a:endParaRPr>
          </a:p>
          <a:p>
            <a:pPr marL="0" lvl="0" indent="0" algn="l" rtl="0">
              <a:spcBef>
                <a:spcPts val="0"/>
              </a:spcBef>
              <a:spcAft>
                <a:spcPts val="1600"/>
              </a:spcAft>
              <a:buNone/>
            </a:pPr>
            <a:endParaRPr sz="16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148"/>
        <p:cNvGrpSpPr/>
        <p:nvPr/>
      </p:nvGrpSpPr>
      <p:grpSpPr>
        <a:xfrm>
          <a:off x="0" y="0"/>
          <a:ext cx="0" cy="0"/>
          <a:chOff x="0" y="0"/>
          <a:chExt cx="0" cy="0"/>
        </a:xfrm>
      </p:grpSpPr>
      <p:sp>
        <p:nvSpPr>
          <p:cNvPr id="149" name="Google Shape;149;p28"/>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2950"/>
              <a:t>Otizm Spektrum Bozukluğunun Alt Kategorileri</a:t>
            </a:r>
            <a:endParaRPr sz="2950"/>
          </a:p>
        </p:txBody>
      </p:sp>
      <p:sp>
        <p:nvSpPr>
          <p:cNvPr id="150" name="Google Shape;150;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2200">
                <a:solidFill>
                  <a:srgbClr val="FFFFFF"/>
                </a:solidFill>
                <a:latin typeface="Playfair Display"/>
                <a:ea typeface="Playfair Display"/>
                <a:cs typeface="Playfair Display"/>
                <a:sym typeface="Playfair Display"/>
              </a:rPr>
              <a:t>Amerikan Psikiyatri Birliği ve Dünya Sağlık Örgütüne göre otizm spektrum bozukluğu beş ayrı kategoriye ayrılmıştır. </a:t>
            </a:r>
            <a:endParaRPr sz="2200">
              <a:solidFill>
                <a:srgbClr val="FFFFFF"/>
              </a:solidFill>
              <a:latin typeface="Playfair Display"/>
              <a:ea typeface="Playfair Display"/>
              <a:cs typeface="Playfair Display"/>
              <a:sym typeface="Playfair Display"/>
            </a:endParaRPr>
          </a:p>
          <a:p>
            <a:pPr marL="0" lvl="0" indent="0" algn="l" rtl="0">
              <a:spcBef>
                <a:spcPts val="0"/>
              </a:spcBef>
              <a:spcAft>
                <a:spcPts val="0"/>
              </a:spcAft>
              <a:buNone/>
            </a:pPr>
            <a:endParaRPr sz="2200">
              <a:solidFill>
                <a:srgbClr val="FFFFFF"/>
              </a:solidFill>
              <a:latin typeface="Playfair Display"/>
              <a:ea typeface="Playfair Display"/>
              <a:cs typeface="Playfair Display"/>
              <a:sym typeface="Playfair Display"/>
            </a:endParaRPr>
          </a:p>
          <a:p>
            <a:pPr marL="457200" lvl="0" indent="-368300" algn="l" rtl="0">
              <a:spcBef>
                <a:spcPts val="0"/>
              </a:spcBef>
              <a:spcAft>
                <a:spcPts val="0"/>
              </a:spcAft>
              <a:buClr>
                <a:srgbClr val="FFFFFF"/>
              </a:buClr>
              <a:buSzPts val="2200"/>
              <a:buFont typeface="Playfair Display"/>
              <a:buChar char="●"/>
            </a:pPr>
            <a:r>
              <a:rPr lang="tr" sz="2200">
                <a:solidFill>
                  <a:srgbClr val="FFFFFF"/>
                </a:solidFill>
                <a:latin typeface="Playfair Display"/>
                <a:ea typeface="Playfair Display"/>
                <a:cs typeface="Playfair Display"/>
                <a:sym typeface="Playfair Display"/>
              </a:rPr>
              <a:t>“Klasik” Otizm</a:t>
            </a:r>
            <a:endParaRPr sz="2200">
              <a:solidFill>
                <a:srgbClr val="FFFFFF"/>
              </a:solidFill>
              <a:latin typeface="Playfair Display"/>
              <a:ea typeface="Playfair Display"/>
              <a:cs typeface="Playfair Display"/>
              <a:sym typeface="Playfair Display"/>
            </a:endParaRPr>
          </a:p>
          <a:p>
            <a:pPr marL="457200" lvl="0" indent="-368300" algn="l" rtl="0">
              <a:spcBef>
                <a:spcPts val="0"/>
              </a:spcBef>
              <a:spcAft>
                <a:spcPts val="0"/>
              </a:spcAft>
              <a:buClr>
                <a:srgbClr val="FFFFFF"/>
              </a:buClr>
              <a:buSzPts val="2200"/>
              <a:buFont typeface="Playfair Display"/>
              <a:buChar char="●"/>
            </a:pPr>
            <a:r>
              <a:rPr lang="tr" sz="2200">
                <a:solidFill>
                  <a:srgbClr val="FFFFFF"/>
                </a:solidFill>
                <a:latin typeface="Playfair Display"/>
                <a:ea typeface="Playfair Display"/>
                <a:cs typeface="Playfair Display"/>
                <a:sym typeface="Playfair Display"/>
              </a:rPr>
              <a:t>Asperger Sendromu</a:t>
            </a:r>
            <a:endParaRPr sz="2200">
              <a:solidFill>
                <a:srgbClr val="FFFFFF"/>
              </a:solidFill>
              <a:latin typeface="Playfair Display"/>
              <a:ea typeface="Playfair Display"/>
              <a:cs typeface="Playfair Display"/>
              <a:sym typeface="Playfair Display"/>
            </a:endParaRPr>
          </a:p>
          <a:p>
            <a:pPr marL="457200" lvl="0" indent="-368300" algn="l" rtl="0">
              <a:spcBef>
                <a:spcPts val="0"/>
              </a:spcBef>
              <a:spcAft>
                <a:spcPts val="0"/>
              </a:spcAft>
              <a:buClr>
                <a:srgbClr val="FFFFFF"/>
              </a:buClr>
              <a:buSzPts val="2200"/>
              <a:buFont typeface="Playfair Display"/>
              <a:buChar char="●"/>
            </a:pPr>
            <a:r>
              <a:rPr lang="tr" sz="2200">
                <a:solidFill>
                  <a:srgbClr val="FFFFFF"/>
                </a:solidFill>
                <a:latin typeface="Playfair Display"/>
                <a:ea typeface="Playfair Display"/>
                <a:cs typeface="Playfair Display"/>
                <a:sym typeface="Playfair Display"/>
              </a:rPr>
              <a:t>Atipik Otizm</a:t>
            </a:r>
            <a:endParaRPr sz="2200">
              <a:solidFill>
                <a:srgbClr val="FFFFFF"/>
              </a:solidFill>
              <a:latin typeface="Playfair Display"/>
              <a:ea typeface="Playfair Display"/>
              <a:cs typeface="Playfair Display"/>
              <a:sym typeface="Playfair Display"/>
            </a:endParaRPr>
          </a:p>
          <a:p>
            <a:pPr marL="457200" lvl="0" indent="-368300" algn="l" rtl="0">
              <a:spcBef>
                <a:spcPts val="0"/>
              </a:spcBef>
              <a:spcAft>
                <a:spcPts val="0"/>
              </a:spcAft>
              <a:buClr>
                <a:srgbClr val="FFFFFF"/>
              </a:buClr>
              <a:buSzPts val="2200"/>
              <a:buFont typeface="Playfair Display"/>
              <a:buChar char="●"/>
            </a:pPr>
            <a:r>
              <a:rPr lang="tr" sz="2200">
                <a:solidFill>
                  <a:srgbClr val="FFFFFF"/>
                </a:solidFill>
                <a:latin typeface="Playfair Display"/>
                <a:ea typeface="Playfair Display"/>
                <a:cs typeface="Playfair Display"/>
                <a:sym typeface="Playfair Display"/>
              </a:rPr>
              <a:t>Çocukluk Dezentegratif Bozukluğu</a:t>
            </a:r>
            <a:endParaRPr sz="2200">
              <a:solidFill>
                <a:srgbClr val="FFFFFF"/>
              </a:solidFill>
              <a:latin typeface="Playfair Display"/>
              <a:ea typeface="Playfair Display"/>
              <a:cs typeface="Playfair Display"/>
              <a:sym typeface="Playfair Display"/>
            </a:endParaRPr>
          </a:p>
          <a:p>
            <a:pPr marL="457200" lvl="0" indent="-368300" algn="l" rtl="0">
              <a:spcBef>
                <a:spcPts val="0"/>
              </a:spcBef>
              <a:spcAft>
                <a:spcPts val="0"/>
              </a:spcAft>
              <a:buClr>
                <a:srgbClr val="FFFFFF"/>
              </a:buClr>
              <a:buSzPts val="2200"/>
              <a:buFont typeface="Playfair Display"/>
              <a:buChar char="●"/>
            </a:pPr>
            <a:r>
              <a:rPr lang="tr" sz="2200">
                <a:solidFill>
                  <a:srgbClr val="FFFFFF"/>
                </a:solidFill>
                <a:latin typeface="Playfair Display"/>
                <a:ea typeface="Playfair Display"/>
                <a:cs typeface="Playfair Display"/>
                <a:sym typeface="Playfair Display"/>
              </a:rPr>
              <a:t>Rett Sendromu</a:t>
            </a:r>
            <a:r>
              <a:rPr lang="tr" sz="1500">
                <a:solidFill>
                  <a:srgbClr val="FFFFFF"/>
                </a:solidFill>
                <a:latin typeface="Playfair Display"/>
                <a:ea typeface="Playfair Display"/>
                <a:cs typeface="Playfair Display"/>
                <a:sym typeface="Playfair Display"/>
              </a:rPr>
              <a:t>(</a:t>
            </a:r>
            <a:r>
              <a:rPr lang="tr" sz="1500" i="1">
                <a:solidFill>
                  <a:srgbClr val="FFFFFF"/>
                </a:solidFill>
                <a:latin typeface="Playfair Display"/>
                <a:ea typeface="Playfair Display"/>
                <a:cs typeface="Playfair Display"/>
                <a:sym typeface="Playfair Display"/>
              </a:rPr>
              <a:t>Elif T. 2012)</a:t>
            </a:r>
            <a:endParaRPr sz="1500">
              <a:solidFill>
                <a:srgbClr val="FFFFFF"/>
              </a:solidFill>
              <a:latin typeface="Playfair Display"/>
              <a:ea typeface="Playfair Display"/>
              <a:cs typeface="Playfair Display"/>
              <a:sym typeface="Playfair Display"/>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154"/>
        <p:cNvGrpSpPr/>
        <p:nvPr/>
      </p:nvGrpSpPr>
      <p:grpSpPr>
        <a:xfrm>
          <a:off x="0" y="0"/>
          <a:ext cx="0" cy="0"/>
          <a:chOff x="0" y="0"/>
          <a:chExt cx="0" cy="0"/>
        </a:xfrm>
      </p:grpSpPr>
      <p:sp>
        <p:nvSpPr>
          <p:cNvPr id="155" name="Google Shape;155;p29"/>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Asperger Sendromu</a:t>
            </a:r>
            <a:endParaRPr/>
          </a:p>
        </p:txBody>
      </p:sp>
      <p:sp>
        <p:nvSpPr>
          <p:cNvPr id="156" name="Google Shape;156;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2200">
                <a:solidFill>
                  <a:srgbClr val="000000"/>
                </a:solidFill>
                <a:latin typeface="Arial"/>
                <a:ea typeface="Arial"/>
                <a:cs typeface="Arial"/>
                <a:sym typeface="Arial"/>
              </a:rPr>
              <a:t> </a:t>
            </a:r>
            <a:r>
              <a:rPr lang="tr" sz="2200">
                <a:solidFill>
                  <a:srgbClr val="FFFFFF"/>
                </a:solidFill>
                <a:latin typeface="Playfair Display"/>
                <a:ea typeface="Playfair Display"/>
                <a:cs typeface="Playfair Display"/>
                <a:sym typeface="Playfair Display"/>
              </a:rPr>
              <a:t>Asperger sendromunun klasik otizmden farkı iletişim sorunları arasında bir belirtiye rastlanmamasıdır. Asperger sendromu tanısına sahip kişiler sosyal etkileşimde sorunlar ilgi ve davranışlarında sınırlılıklar yaşamaktadır. Başka bireylerle empati kurma yetenekleri zayıftır.</a:t>
            </a:r>
            <a:r>
              <a:rPr lang="tr" sz="1500">
                <a:solidFill>
                  <a:srgbClr val="FFFFFF"/>
                </a:solidFill>
                <a:latin typeface="Playfair Display"/>
                <a:ea typeface="Playfair Display"/>
                <a:cs typeface="Playfair Display"/>
                <a:sym typeface="Playfair Display"/>
              </a:rPr>
              <a:t>(</a:t>
            </a:r>
            <a:r>
              <a:rPr lang="tr" sz="1500" i="1">
                <a:solidFill>
                  <a:srgbClr val="FFFFFF"/>
                </a:solidFill>
                <a:latin typeface="Playfair Display"/>
                <a:ea typeface="Playfair Display"/>
                <a:cs typeface="Playfair Display"/>
                <a:sym typeface="Playfair Display"/>
              </a:rPr>
              <a:t>Elif T. 2012)</a:t>
            </a:r>
            <a:endParaRPr sz="1500" i="1">
              <a:solidFill>
                <a:srgbClr val="FFFFFF"/>
              </a:solidFill>
              <a:latin typeface="Playfair Display"/>
              <a:ea typeface="Playfair Display"/>
              <a:cs typeface="Playfair Display"/>
              <a:sym typeface="Playfair Display"/>
            </a:endParaRPr>
          </a:p>
          <a:p>
            <a:pPr marL="0" lvl="0" indent="0" algn="l" rtl="0">
              <a:spcBef>
                <a:spcPts val="0"/>
              </a:spcBef>
              <a:spcAft>
                <a:spcPts val="1600"/>
              </a:spcAft>
              <a:buNone/>
            </a:pPr>
            <a:endParaRPr sz="22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160"/>
        <p:cNvGrpSpPr/>
        <p:nvPr/>
      </p:nvGrpSpPr>
      <p:grpSpPr>
        <a:xfrm>
          <a:off x="0" y="0"/>
          <a:ext cx="0" cy="0"/>
          <a:chOff x="0" y="0"/>
          <a:chExt cx="0" cy="0"/>
        </a:xfrm>
      </p:grpSpPr>
      <p:sp>
        <p:nvSpPr>
          <p:cNvPr id="161" name="Google Shape;161;p30"/>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900"/>
              <a:t>Atipik Otizm(Başka Türlü Sınıflandırılamayan Yaygın Gelişimsel Bozukluk)</a:t>
            </a:r>
            <a:endParaRPr sz="1900"/>
          </a:p>
        </p:txBody>
      </p:sp>
      <p:sp>
        <p:nvSpPr>
          <p:cNvPr id="162" name="Google Shape;162;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2200">
                <a:solidFill>
                  <a:srgbClr val="000000"/>
                </a:solidFill>
                <a:latin typeface="Arial"/>
                <a:ea typeface="Arial"/>
                <a:cs typeface="Arial"/>
                <a:sym typeface="Arial"/>
              </a:rPr>
              <a:t> </a:t>
            </a:r>
            <a:r>
              <a:rPr lang="tr" sz="2200">
                <a:solidFill>
                  <a:srgbClr val="FFFFFF"/>
                </a:solidFill>
                <a:latin typeface="Playfair Display"/>
                <a:ea typeface="Playfair Display"/>
                <a:cs typeface="Playfair Display"/>
                <a:sym typeface="Playfair Display"/>
              </a:rPr>
              <a:t>Atipik otizm, otizmin bazı belirtilerinin görülüp bazılarının görülmediği kuşkulu durumlarda konulan tanıdır. Hafif otizm belirtileri veya yüksek işlevli otizm özelliği gösterme durumunda atipik otizm tanısı konulmaktadır.</a:t>
            </a:r>
            <a:r>
              <a:rPr lang="tr" sz="1500">
                <a:solidFill>
                  <a:srgbClr val="FFFFFF"/>
                </a:solidFill>
                <a:latin typeface="Playfair Display"/>
                <a:ea typeface="Playfair Display"/>
                <a:cs typeface="Playfair Display"/>
                <a:sym typeface="Playfair Display"/>
              </a:rPr>
              <a:t>(</a:t>
            </a:r>
            <a:r>
              <a:rPr lang="tr" sz="1500" i="1">
                <a:solidFill>
                  <a:srgbClr val="FFFFFF"/>
                </a:solidFill>
                <a:latin typeface="Playfair Display"/>
                <a:ea typeface="Playfair Display"/>
                <a:cs typeface="Playfair Display"/>
                <a:sym typeface="Playfair Display"/>
              </a:rPr>
              <a:t>Elif T. 2012)</a:t>
            </a:r>
            <a:endParaRPr sz="1500">
              <a:solidFill>
                <a:srgbClr val="FFFFFF"/>
              </a:solidFill>
              <a:latin typeface="Playfair Display"/>
              <a:ea typeface="Playfair Display"/>
              <a:cs typeface="Playfair Display"/>
              <a:sym typeface="Playfair Display"/>
            </a:endParaRPr>
          </a:p>
          <a:p>
            <a:pPr marL="0" lvl="0" indent="0" algn="l" rtl="0">
              <a:spcBef>
                <a:spcPts val="0"/>
              </a:spcBef>
              <a:spcAft>
                <a:spcPts val="1600"/>
              </a:spcAft>
              <a:buNone/>
            </a:pPr>
            <a:endParaRPr sz="22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166"/>
        <p:cNvGrpSpPr/>
        <p:nvPr/>
      </p:nvGrpSpPr>
      <p:grpSpPr>
        <a:xfrm>
          <a:off x="0" y="0"/>
          <a:ext cx="0" cy="0"/>
          <a:chOff x="0" y="0"/>
          <a:chExt cx="0" cy="0"/>
        </a:xfrm>
      </p:grpSpPr>
      <p:sp>
        <p:nvSpPr>
          <p:cNvPr id="167" name="Google Shape;167;p31"/>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Çocukluk Dezentegratif Bozukluğu</a:t>
            </a:r>
            <a:endParaRPr/>
          </a:p>
        </p:txBody>
      </p:sp>
      <p:sp>
        <p:nvSpPr>
          <p:cNvPr id="168" name="Google Shape;168;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2200" dirty="0">
                <a:solidFill>
                  <a:srgbClr val="FFFFFF"/>
                </a:solidFill>
                <a:latin typeface="Playfair Display"/>
                <a:ea typeface="Playfair Display"/>
                <a:cs typeface="Playfair Display"/>
                <a:sym typeface="Playfair Display"/>
              </a:rPr>
              <a:t>Çocukluk dezentegratif bozukluğu, iki yaşından sonra başlamakta ve bozukluğun başlamasıyla önceden </a:t>
            </a:r>
            <a:r>
              <a:rPr lang="tr" sz="2200" dirty="0" smtClean="0">
                <a:solidFill>
                  <a:srgbClr val="FFFFFF"/>
                </a:solidFill>
                <a:latin typeface="Playfair Display"/>
                <a:ea typeface="Playfair Display"/>
                <a:cs typeface="Playfair Display"/>
                <a:sym typeface="Playfair Display"/>
              </a:rPr>
              <a:t>edinilmiş </a:t>
            </a:r>
            <a:r>
              <a:rPr lang="tr" sz="2200" dirty="0">
                <a:solidFill>
                  <a:srgbClr val="FFFFFF"/>
                </a:solidFill>
                <a:latin typeface="Playfair Display"/>
                <a:ea typeface="Playfair Display"/>
                <a:cs typeface="Playfair Display"/>
                <a:sym typeface="Playfair Display"/>
              </a:rPr>
              <a:t>beceriler hızla yitirilmektedir. Bu çocuklar birkaç yıl içerisinde ileri düzey otizm tanısına sahip çocuklara çok benzer hale gelmektedir. Büyük bir çoğunluğu erkeklerde gözükür ve rastlama oranı çok seyrektir.</a:t>
            </a:r>
            <a:r>
              <a:rPr lang="tr" sz="1500" dirty="0">
                <a:solidFill>
                  <a:srgbClr val="FFFFFF"/>
                </a:solidFill>
                <a:latin typeface="Playfair Display"/>
                <a:ea typeface="Playfair Display"/>
                <a:cs typeface="Playfair Display"/>
                <a:sym typeface="Playfair Display"/>
              </a:rPr>
              <a:t>(</a:t>
            </a:r>
            <a:r>
              <a:rPr lang="tr" sz="1500" i="1" dirty="0">
                <a:solidFill>
                  <a:srgbClr val="FFFFFF"/>
                </a:solidFill>
                <a:latin typeface="Playfair Display"/>
                <a:ea typeface="Playfair Display"/>
                <a:cs typeface="Playfair Display"/>
                <a:sym typeface="Playfair Display"/>
              </a:rPr>
              <a:t>Elif T. 2012)</a:t>
            </a:r>
            <a:endParaRPr sz="1500">
              <a:solidFill>
                <a:srgbClr val="FFFFFF"/>
              </a:solidFill>
              <a:latin typeface="Playfair Display"/>
              <a:ea typeface="Playfair Display"/>
              <a:cs typeface="Playfair Display"/>
              <a:sym typeface="Playfair Display"/>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65"/>
        <p:cNvGrpSpPr/>
        <p:nvPr/>
      </p:nvGrpSpPr>
      <p:grpSpPr>
        <a:xfrm>
          <a:off x="0" y="0"/>
          <a:ext cx="0" cy="0"/>
          <a:chOff x="0" y="0"/>
          <a:chExt cx="0" cy="0"/>
        </a:xfrm>
      </p:grpSpPr>
      <p:sp>
        <p:nvSpPr>
          <p:cNvPr id="66" name="Google Shape;66;p1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Otizm Spektrum Bozukluğu</a:t>
            </a:r>
            <a:endParaRPr/>
          </a:p>
        </p:txBody>
      </p:sp>
      <p:sp>
        <p:nvSpPr>
          <p:cNvPr id="67" name="Google Shape;67;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2600" dirty="0">
                <a:solidFill>
                  <a:srgbClr val="FFFFFF"/>
                </a:solidFill>
                <a:latin typeface="Playfair Display"/>
                <a:ea typeface="Playfair Display"/>
                <a:cs typeface="Playfair Display"/>
                <a:sym typeface="Playfair Display"/>
              </a:rPr>
              <a:t>Otizm spektrum bozukluğu, sosyal iletişim ve tekrarlayan davranışlarda belirli bir bozulma, yüksek oranda kısıtlanmış ilgi alanları ve / veya yaşamın erken dönemlerinden itibaren duyusal davranışlarda bozulma olan bireyleri tanımlamak için kullanılan bir tanıdır ve birden çok </a:t>
            </a:r>
            <a:r>
              <a:rPr lang="tr" sz="2600" dirty="0" smtClean="0">
                <a:solidFill>
                  <a:srgbClr val="FFFFFF"/>
                </a:solidFill>
                <a:latin typeface="Playfair Display"/>
                <a:ea typeface="Playfair Display"/>
                <a:cs typeface="Playfair Display"/>
                <a:sym typeface="Playfair Display"/>
              </a:rPr>
              <a:t>çeşidi </a:t>
            </a:r>
            <a:r>
              <a:rPr lang="tr" sz="2600" dirty="0">
                <a:solidFill>
                  <a:srgbClr val="FFFFFF"/>
                </a:solidFill>
                <a:latin typeface="Playfair Display"/>
                <a:ea typeface="Playfair Display"/>
                <a:cs typeface="Playfair Display"/>
                <a:sym typeface="Playfair Display"/>
              </a:rPr>
              <a:t>vardır.</a:t>
            </a:r>
            <a:endParaRPr sz="2600">
              <a:solidFill>
                <a:srgbClr val="FFFFFF"/>
              </a:solidFill>
              <a:latin typeface="Playfair Display"/>
              <a:ea typeface="Playfair Display"/>
              <a:cs typeface="Playfair Display"/>
              <a:sym typeface="Playfair Display"/>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172"/>
        <p:cNvGrpSpPr/>
        <p:nvPr/>
      </p:nvGrpSpPr>
      <p:grpSpPr>
        <a:xfrm>
          <a:off x="0" y="0"/>
          <a:ext cx="0" cy="0"/>
          <a:chOff x="0" y="0"/>
          <a:chExt cx="0" cy="0"/>
        </a:xfrm>
      </p:grpSpPr>
      <p:sp>
        <p:nvSpPr>
          <p:cNvPr id="173" name="Google Shape;173;p32"/>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Rett Sendromu</a:t>
            </a:r>
            <a:endParaRPr/>
          </a:p>
        </p:txBody>
      </p:sp>
      <p:sp>
        <p:nvSpPr>
          <p:cNvPr id="174" name="Google Shape;174;p3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2200">
                <a:solidFill>
                  <a:srgbClr val="000000"/>
                </a:solidFill>
                <a:latin typeface="Arial"/>
                <a:ea typeface="Arial"/>
                <a:cs typeface="Arial"/>
                <a:sym typeface="Arial"/>
              </a:rPr>
              <a:t> </a:t>
            </a:r>
            <a:r>
              <a:rPr lang="tr" sz="2200">
                <a:solidFill>
                  <a:srgbClr val="FFFFFF"/>
                </a:solidFill>
                <a:latin typeface="Playfair Display"/>
                <a:ea typeface="Playfair Display"/>
                <a:cs typeface="Playfair Display"/>
                <a:sym typeface="Playfair Display"/>
              </a:rPr>
              <a:t>Rett sendromu, 6-18 aylar arasında ortaya çıkan giderek kötüleyen ender rastlanan bir bozukluktur. Neredeyse yalnızca kızlarda görülür. Tipik olarak; başın büyümesinde yavaşlama, elleri kullanmada zorluk, takıntılı el hareketleri gözlemlenmektedir.</a:t>
            </a:r>
            <a:r>
              <a:rPr lang="tr" sz="1500">
                <a:solidFill>
                  <a:srgbClr val="FFFFFF"/>
                </a:solidFill>
                <a:latin typeface="Playfair Display"/>
                <a:ea typeface="Playfair Display"/>
                <a:cs typeface="Playfair Display"/>
                <a:sym typeface="Playfair Display"/>
              </a:rPr>
              <a:t>(</a:t>
            </a:r>
            <a:r>
              <a:rPr lang="tr" sz="1500" i="1">
                <a:solidFill>
                  <a:srgbClr val="FFFFFF"/>
                </a:solidFill>
                <a:latin typeface="Playfair Display"/>
                <a:ea typeface="Playfair Display"/>
                <a:cs typeface="Playfair Display"/>
                <a:sym typeface="Playfair Display"/>
              </a:rPr>
              <a:t>Elif T. 2012)</a:t>
            </a:r>
            <a:endParaRPr sz="1500">
              <a:solidFill>
                <a:srgbClr val="FFFFFF"/>
              </a:solidFill>
              <a:latin typeface="Playfair Display"/>
              <a:ea typeface="Playfair Display"/>
              <a:cs typeface="Playfair Display"/>
              <a:sym typeface="Playfair Display"/>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178"/>
        <p:cNvGrpSpPr/>
        <p:nvPr/>
      </p:nvGrpSpPr>
      <p:grpSpPr>
        <a:xfrm>
          <a:off x="0" y="0"/>
          <a:ext cx="0" cy="0"/>
          <a:chOff x="0" y="0"/>
          <a:chExt cx="0" cy="0"/>
        </a:xfrm>
      </p:grpSpPr>
      <p:sp>
        <p:nvSpPr>
          <p:cNvPr id="179" name="Google Shape;179;p33"/>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Yüksek İşlevli Otizm</a:t>
            </a:r>
            <a:endParaRPr/>
          </a:p>
        </p:txBody>
      </p:sp>
      <p:sp>
        <p:nvSpPr>
          <p:cNvPr id="180" name="Google Shape;180;p33"/>
          <p:cNvSpPr txBox="1">
            <a:spLocks noGrp="1"/>
          </p:cNvSpPr>
          <p:nvPr>
            <p:ph type="body" idx="1"/>
          </p:nvPr>
        </p:nvSpPr>
        <p:spPr>
          <a:xfrm>
            <a:off x="376136" y="1152475"/>
            <a:ext cx="8456164"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2200" dirty="0">
                <a:solidFill>
                  <a:srgbClr val="FFFFFF"/>
                </a:solidFill>
                <a:latin typeface="Playfair Display"/>
                <a:ea typeface="Playfair Display"/>
                <a:cs typeface="Playfair Display"/>
                <a:sym typeface="Playfair Display"/>
              </a:rPr>
              <a:t>Yüksek işlevli otizm, hastanın hiçbir zihinsel engel göstermediği , ancak iletişim , duygu tanıma ve ifade ve sosyal etkileşimde eksiklikler gösterebileceği bir otizm sınıflandırmasıdır. Yüksek işlevli otizm Amerikan Psikoloji Birliği veya Dünya Sağlık Örgütü tarafından tanınan bir tanı değildir.</a:t>
            </a:r>
            <a:endParaRPr sz="2200">
              <a:solidFill>
                <a:srgbClr val="FFFFFF"/>
              </a:solidFill>
              <a:latin typeface="Playfair Display"/>
              <a:ea typeface="Playfair Display"/>
              <a:cs typeface="Playfair Display"/>
              <a:sym typeface="Playfair Display"/>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4"/>
        <p:cNvGrpSpPr/>
        <p:nvPr/>
      </p:nvGrpSpPr>
      <p:grpSpPr>
        <a:xfrm>
          <a:off x="0" y="0"/>
          <a:ext cx="0" cy="0"/>
          <a:chOff x="0" y="0"/>
          <a:chExt cx="0" cy="0"/>
        </a:xfrm>
      </p:grpSpPr>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188"/>
        <p:cNvGrpSpPr/>
        <p:nvPr/>
      </p:nvGrpSpPr>
      <p:grpSpPr>
        <a:xfrm>
          <a:off x="0" y="0"/>
          <a:ext cx="0" cy="0"/>
          <a:chOff x="0" y="0"/>
          <a:chExt cx="0" cy="0"/>
        </a:xfrm>
      </p:grpSpPr>
      <p:sp>
        <p:nvSpPr>
          <p:cNvPr id="189" name="Google Shape;189;p3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2750"/>
              <a:t>Otizm Spektrum Bozukluğunun Tedavisi ve Eğitimi</a:t>
            </a:r>
            <a:endParaRPr sz="2750"/>
          </a:p>
        </p:txBody>
      </p:sp>
      <p:sp>
        <p:nvSpPr>
          <p:cNvPr id="190" name="Google Shape;190;p35"/>
          <p:cNvSpPr txBox="1">
            <a:spLocks noGrp="1"/>
          </p:cNvSpPr>
          <p:nvPr>
            <p:ph type="body" idx="1"/>
          </p:nvPr>
        </p:nvSpPr>
        <p:spPr>
          <a:xfrm>
            <a:off x="311700" y="1152475"/>
            <a:ext cx="8520600" cy="351680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2200" dirty="0">
                <a:solidFill>
                  <a:srgbClr val="FFFFFF"/>
                </a:solidFill>
                <a:latin typeface="Playfair Display"/>
                <a:ea typeface="Playfair Display"/>
                <a:cs typeface="Playfair Display"/>
                <a:sym typeface="Playfair Display"/>
              </a:rPr>
              <a:t>Günümüzde henüz otizm spektrum bozukluğunun bir tedavisi </a:t>
            </a:r>
            <a:r>
              <a:rPr lang="tr" sz="2200" dirty="0" smtClean="0">
                <a:solidFill>
                  <a:srgbClr val="FFFFFF"/>
                </a:solidFill>
                <a:latin typeface="Playfair Display"/>
                <a:ea typeface="Playfair Display"/>
                <a:cs typeface="Playfair Display"/>
                <a:sym typeface="Playfair Display"/>
              </a:rPr>
              <a:t>yoktur.Fakat </a:t>
            </a:r>
            <a:r>
              <a:rPr lang="tr" sz="2200" dirty="0">
                <a:solidFill>
                  <a:srgbClr val="FFFFFF"/>
                </a:solidFill>
                <a:latin typeface="Playfair Display"/>
                <a:ea typeface="Playfair Display"/>
                <a:cs typeface="Playfair Display"/>
                <a:sym typeface="Playfair Display"/>
              </a:rPr>
              <a:t>özel eğitimle bu tanıya sahip </a:t>
            </a:r>
            <a:r>
              <a:rPr lang="tr" sz="2200" dirty="0" smtClean="0">
                <a:solidFill>
                  <a:srgbClr val="FFFFFF"/>
                </a:solidFill>
                <a:latin typeface="Playfair Display"/>
                <a:ea typeface="Playfair Display"/>
                <a:cs typeface="Playfair Display"/>
                <a:sym typeface="Playfair Display"/>
              </a:rPr>
              <a:t>bireyde </a:t>
            </a:r>
            <a:r>
              <a:rPr lang="tr" sz="2200" dirty="0">
                <a:solidFill>
                  <a:srgbClr val="FFFFFF"/>
                </a:solidFill>
                <a:latin typeface="Playfair Display"/>
                <a:ea typeface="Playfair Display"/>
                <a:cs typeface="Playfair Display"/>
                <a:sym typeface="Playfair Display"/>
              </a:rPr>
              <a:t>önemli ölçüde gelişimler sağlamaktadır.</a:t>
            </a:r>
            <a:endParaRPr sz="2200">
              <a:solidFill>
                <a:srgbClr val="FFFFFF"/>
              </a:solidFill>
              <a:latin typeface="Playfair Display"/>
              <a:ea typeface="Playfair Display"/>
              <a:cs typeface="Playfair Display"/>
              <a:sym typeface="Playfair Display"/>
            </a:endParaRPr>
          </a:p>
          <a:p>
            <a:pPr marL="0" lvl="0" indent="0" algn="l" rtl="0">
              <a:spcBef>
                <a:spcPts val="0"/>
              </a:spcBef>
              <a:spcAft>
                <a:spcPts val="0"/>
              </a:spcAft>
              <a:buNone/>
            </a:pPr>
            <a:endParaRPr sz="2200">
              <a:solidFill>
                <a:srgbClr val="FFFFFF"/>
              </a:solidFill>
              <a:latin typeface="Playfair Display"/>
              <a:ea typeface="Playfair Display"/>
              <a:cs typeface="Playfair Display"/>
              <a:sym typeface="Playfair Display"/>
            </a:endParaRPr>
          </a:p>
          <a:p>
            <a:pPr marL="0" lvl="0" indent="0" algn="l" rtl="0">
              <a:spcBef>
                <a:spcPts val="0"/>
              </a:spcBef>
              <a:spcAft>
                <a:spcPts val="0"/>
              </a:spcAft>
              <a:buNone/>
            </a:pPr>
            <a:r>
              <a:rPr lang="tr" sz="2200" dirty="0">
                <a:solidFill>
                  <a:srgbClr val="FFFFFF"/>
                </a:solidFill>
                <a:latin typeface="Playfair Display"/>
                <a:ea typeface="Playfair Display"/>
                <a:cs typeface="Playfair Display"/>
                <a:sym typeface="Playfair Display"/>
              </a:rPr>
              <a:t> Özel eğitimle, otizmli bireyler kayda değer ilerleme sağlayabilirler. Aileler hastaneden aldığı sağlık kurulu raporlarıyla birlikte bulundukları il veya ilçedeki RAM’lara başvurup gereken destek eğitim hizmeti ve özel eğitim yönlendirmelerini alıp eğitimlerine başlayabilirler.</a:t>
            </a:r>
            <a:endParaRPr sz="2200">
              <a:solidFill>
                <a:srgbClr val="FFFFFF"/>
              </a:solidFill>
              <a:latin typeface="Playfair Display"/>
              <a:ea typeface="Playfair Display"/>
              <a:cs typeface="Playfair Display"/>
              <a:sym typeface="Playfair Display"/>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Otizm Spektrum Bozukluğu</a:t>
            </a:r>
            <a:endParaRPr/>
          </a:p>
        </p:txBody>
      </p:sp>
      <p:sp>
        <p:nvSpPr>
          <p:cNvPr id="73" name="Google Shape;73;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2600">
                <a:solidFill>
                  <a:srgbClr val="FFFFFF"/>
                </a:solidFill>
                <a:latin typeface="Playfair Display"/>
                <a:ea typeface="Playfair Display"/>
                <a:cs typeface="Playfair Display"/>
                <a:sym typeface="Playfair Display"/>
              </a:rPr>
              <a:t>Ebeveynler, çocuklarının hayatının ilk üç yılında sıklıkla işaretler fark ederler. Otizm spektrum bozukluğunun dünya çapında yaygınlığı %1'in biraz altındadır, ancak yüksek gelirli ülkelerde tahminler daha yüksektir.</a:t>
            </a:r>
            <a:r>
              <a:rPr lang="tr" sz="1500" i="1">
                <a:solidFill>
                  <a:srgbClr val="FFFFFF"/>
                </a:solidFill>
                <a:latin typeface="Playfair Display"/>
                <a:ea typeface="Playfair Display"/>
                <a:cs typeface="Playfair Display"/>
                <a:sym typeface="Playfair Display"/>
              </a:rPr>
              <a:t>(Lord, C., Brugha, TS, Charman, T. 2020)</a:t>
            </a:r>
            <a:endParaRPr sz="1500">
              <a:solidFill>
                <a:srgbClr val="FFFFFF"/>
              </a:solidFill>
              <a:latin typeface="Playfair Display"/>
              <a:ea typeface="Playfair Display"/>
              <a:cs typeface="Playfair Display"/>
              <a:sym typeface="Playfair Display"/>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Otizm Spektrum Bozukluğunun Nedenleri</a:t>
            </a:r>
            <a:endParaRPr/>
          </a:p>
        </p:txBody>
      </p:sp>
      <p:sp>
        <p:nvSpPr>
          <p:cNvPr id="79" name="Google Shape;79;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2600">
                <a:solidFill>
                  <a:srgbClr val="000000"/>
                </a:solidFill>
                <a:latin typeface="Arial"/>
                <a:ea typeface="Arial"/>
                <a:cs typeface="Arial"/>
                <a:sym typeface="Arial"/>
              </a:rPr>
              <a:t> </a:t>
            </a:r>
            <a:r>
              <a:rPr lang="tr" sz="2600">
                <a:solidFill>
                  <a:srgbClr val="FFFFFF"/>
                </a:solidFill>
                <a:latin typeface="Playfair Display"/>
                <a:ea typeface="Playfair Display"/>
                <a:cs typeface="Playfair Display"/>
                <a:sym typeface="Playfair Display"/>
              </a:rPr>
              <a:t>Otizm spektrum bozukluğunun, beynin ve merkezi sinir sisteminin yapısındaki organik farklılık ya da bozukluktan kaynaklandığı düşünülsede neden ve nasıl oluştuğu tam olarak bilinmiyor. </a:t>
            </a:r>
            <a:endParaRPr sz="2600">
              <a:solidFill>
                <a:srgbClr val="FFFFFF"/>
              </a:solidFill>
              <a:latin typeface="Playfair Display"/>
              <a:ea typeface="Playfair Display"/>
              <a:cs typeface="Playfair Display"/>
              <a:sym typeface="Playfair Display"/>
            </a:endParaRPr>
          </a:p>
          <a:p>
            <a:pPr marL="0" lvl="0" indent="0" algn="l" rtl="0">
              <a:spcBef>
                <a:spcPts val="0"/>
              </a:spcBef>
              <a:spcAft>
                <a:spcPts val="1600"/>
              </a:spcAft>
              <a:buNone/>
            </a:pPr>
            <a:endParaRPr sz="2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83"/>
        <p:cNvGrpSpPr/>
        <p:nvPr/>
      </p:nvGrpSpPr>
      <p:grpSpPr>
        <a:xfrm>
          <a:off x="0" y="0"/>
          <a:ext cx="0" cy="0"/>
          <a:chOff x="0" y="0"/>
          <a:chExt cx="0" cy="0"/>
        </a:xfrm>
      </p:grpSpPr>
      <p:sp>
        <p:nvSpPr>
          <p:cNvPr id="84" name="Google Shape;84;p17"/>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Otizm Spektrum Bozukluğunun Sebepleri</a:t>
            </a:r>
            <a:endParaRPr/>
          </a:p>
        </p:txBody>
      </p:sp>
      <p:sp>
        <p:nvSpPr>
          <p:cNvPr id="85" name="Google Shape;85;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100">
                <a:solidFill>
                  <a:srgbClr val="000000"/>
                </a:solidFill>
                <a:latin typeface="Arial"/>
                <a:ea typeface="Arial"/>
                <a:cs typeface="Arial"/>
                <a:sym typeface="Arial"/>
              </a:rPr>
              <a:t> </a:t>
            </a:r>
            <a:r>
              <a:rPr lang="tr" sz="2600">
                <a:solidFill>
                  <a:srgbClr val="FFFFFF"/>
                </a:solidFill>
                <a:latin typeface="Playfair Display"/>
                <a:ea typeface="Playfair Display"/>
                <a:cs typeface="Playfair Display"/>
                <a:sym typeface="Playfair Display"/>
              </a:rPr>
              <a:t>Otizm spektrum bozukluğu, büyük bir oranda genetik faktörlere dayanır. Çevresel faktörler de oluşmasında etkilidir.</a:t>
            </a:r>
            <a:endParaRPr sz="2600">
              <a:solidFill>
                <a:srgbClr val="FFFFFF"/>
              </a:solidFill>
              <a:latin typeface="Playfair Display"/>
              <a:ea typeface="Playfair Display"/>
              <a:cs typeface="Playfair Display"/>
              <a:sym typeface="Playfair Display"/>
            </a:endParaRPr>
          </a:p>
          <a:p>
            <a:pPr marL="0" lvl="0" indent="0" algn="l" rtl="0">
              <a:spcBef>
                <a:spcPts val="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Otizm Spektrum Bozukluğunun Belirtileri</a:t>
            </a: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2600">
                <a:solidFill>
                  <a:srgbClr val="FFFFFF"/>
                </a:solidFill>
                <a:latin typeface="Playfair Display"/>
                <a:ea typeface="Playfair Display"/>
                <a:cs typeface="Playfair Display"/>
                <a:sym typeface="Playfair Display"/>
              </a:rPr>
              <a:t>Yaşamın ilk yıllarında belirtiler ortaya çıkmaya başlar. En yaygın üç belirti vardır bunlar: sosyal etkileşimde bozulmalar, iletişimde bozulmalar ve tekrarlayan davranış. Atipik yeme gibi diğer yönler de yaygındır ancak teşhis için gerekli değildir.</a:t>
            </a:r>
            <a:endParaRPr sz="2600">
              <a:solidFill>
                <a:srgbClr val="FFFFFF"/>
              </a:solidFill>
              <a:latin typeface="Playfair Display"/>
              <a:ea typeface="Playfair Display"/>
              <a:cs typeface="Playfair Display"/>
              <a:sym typeface="Playfair Display"/>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9"/>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 name="Google Shape;97;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98" name="Google Shape;98;p19"/>
          <p:cNvPicPr preferRelativeResize="0"/>
          <p:nvPr/>
        </p:nvPicPr>
        <p:blipFill>
          <a:blip r:embed="rId3">
            <a:alphaModFix/>
          </a:blip>
          <a:stretch>
            <a:fillRect/>
          </a:stretch>
        </p:blipFill>
        <p:spPr>
          <a:xfrm>
            <a:off x="0" y="0"/>
            <a:ext cx="9144000" cy="501727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102"/>
        <p:cNvGrpSpPr/>
        <p:nvPr/>
      </p:nvGrpSpPr>
      <p:grpSpPr>
        <a:xfrm>
          <a:off x="0" y="0"/>
          <a:ext cx="0" cy="0"/>
          <a:chOff x="0" y="0"/>
          <a:chExt cx="0" cy="0"/>
        </a:xfrm>
      </p:grpSpPr>
      <p:sp>
        <p:nvSpPr>
          <p:cNvPr id="103" name="Google Shape;103;p20"/>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2900"/>
              <a:t>Otizm Spektrum Bozukluğunda Sosyal Etkileşim</a:t>
            </a:r>
            <a:endParaRPr sz="2900"/>
          </a:p>
        </p:txBody>
      </p:sp>
      <p:sp>
        <p:nvSpPr>
          <p:cNvPr id="104" name="Google Shape;104;p20"/>
          <p:cNvSpPr txBox="1">
            <a:spLocks noGrp="1"/>
          </p:cNvSpPr>
          <p:nvPr>
            <p:ph type="body" idx="1"/>
          </p:nvPr>
        </p:nvSpPr>
        <p:spPr>
          <a:xfrm>
            <a:off x="311700" y="1128074"/>
            <a:ext cx="8520600" cy="3586598"/>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2300" dirty="0">
                <a:solidFill>
                  <a:srgbClr val="FFFFFF"/>
                </a:solidFill>
                <a:latin typeface="Playfair Display"/>
                <a:ea typeface="Playfair Display"/>
                <a:cs typeface="Playfair Display"/>
                <a:sym typeface="Playfair Display"/>
              </a:rPr>
              <a:t>Otizm spektrum bozukluğu tanısına sahip olan kişiler sosyal engellere sahiptir ve çoğu insanın doğal kabul ettiği sezgiden yoksundur. Ünlü otizmli birey Temple Grandin bu durumu  anlatmak için  "</a:t>
            </a:r>
            <a:r>
              <a:rPr lang="tr" sz="2300" i="1" dirty="0">
                <a:solidFill>
                  <a:srgbClr val="FFFFFF"/>
                </a:solidFill>
                <a:latin typeface="Playfair Display"/>
                <a:ea typeface="Playfair Display"/>
                <a:cs typeface="Playfair Display"/>
                <a:sym typeface="Playfair Display"/>
              </a:rPr>
              <a:t>Mars'ta bir antropolog gibi</a:t>
            </a:r>
            <a:r>
              <a:rPr lang="tr" sz="2300" dirty="0">
                <a:solidFill>
                  <a:srgbClr val="FFFFFF"/>
                </a:solidFill>
                <a:latin typeface="Playfair Display"/>
                <a:ea typeface="Playfair Display"/>
                <a:cs typeface="Playfair Display"/>
                <a:sym typeface="Playfair Display"/>
              </a:rPr>
              <a:t>" olduğunu </a:t>
            </a:r>
            <a:r>
              <a:rPr lang="tr" sz="2300" dirty="0" smtClean="0">
                <a:solidFill>
                  <a:srgbClr val="FFFFFF"/>
                </a:solidFill>
                <a:latin typeface="Playfair Display"/>
                <a:ea typeface="Playfair Display"/>
                <a:cs typeface="Playfair Display"/>
                <a:sym typeface="Playfair Display"/>
              </a:rPr>
              <a:t>söyler. Otizmli </a:t>
            </a:r>
            <a:r>
              <a:rPr lang="tr" sz="2300" dirty="0">
                <a:solidFill>
                  <a:srgbClr val="FFFFFF"/>
                </a:solidFill>
                <a:latin typeface="Playfair Display"/>
                <a:ea typeface="Playfair Display"/>
                <a:cs typeface="Playfair Display"/>
                <a:sym typeface="Playfair Display"/>
              </a:rPr>
              <a:t>çocuklar sosyal normlardan daha çarpıcı bir şekilde farklıdır ; örneğin, daha az göz teması kurarlar ve dönüt verirler ve kendilerini ifade etmek için bir şeyleri işaret etmek gibi basit hareketleri kullanma daha az görülür.</a:t>
            </a:r>
            <a:r>
              <a:rPr lang="tr" sz="1500" dirty="0">
                <a:solidFill>
                  <a:srgbClr val="FFFFFF"/>
                </a:solidFill>
                <a:latin typeface="Playfair Display"/>
                <a:ea typeface="Playfair Display"/>
                <a:cs typeface="Playfair Display"/>
                <a:sym typeface="Playfair Display"/>
              </a:rPr>
              <a:t>(Fred R. Volkmar, Rhea Paul, Sally J. Rogers, Kevin A. Pelphrey)</a:t>
            </a:r>
            <a:endParaRPr sz="1500">
              <a:solidFill>
                <a:srgbClr val="FFFFFF"/>
              </a:solidFill>
              <a:latin typeface="Playfair Display"/>
              <a:ea typeface="Playfair Display"/>
              <a:cs typeface="Playfair Display"/>
              <a:sym typeface="Playfair Display"/>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108"/>
        <p:cNvGrpSpPr/>
        <p:nvPr/>
      </p:nvGrpSpPr>
      <p:grpSpPr>
        <a:xfrm>
          <a:off x="0" y="0"/>
          <a:ext cx="0" cy="0"/>
          <a:chOff x="0" y="0"/>
          <a:chExt cx="0" cy="0"/>
        </a:xfrm>
      </p:grpSpPr>
      <p:sp>
        <p:nvSpPr>
          <p:cNvPr id="109" name="Google Shape;109;p21"/>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2900"/>
              <a:t>Otizm Spektrum Bozukluğunda Sosyal Etkileşim</a:t>
            </a:r>
            <a:endParaRPr sz="2900"/>
          </a:p>
          <a:p>
            <a:pPr marL="0" lvl="0" indent="0" algn="l" rtl="0">
              <a:spcBef>
                <a:spcPts val="0"/>
              </a:spcBef>
              <a:spcAft>
                <a:spcPts val="0"/>
              </a:spcAft>
              <a:buNone/>
            </a:pPr>
            <a:endParaRPr/>
          </a:p>
        </p:txBody>
      </p:sp>
      <p:sp>
        <p:nvSpPr>
          <p:cNvPr id="110" name="Google Shape;110;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93700" algn="l" rtl="0">
              <a:spcBef>
                <a:spcPts val="0"/>
              </a:spcBef>
              <a:spcAft>
                <a:spcPts val="0"/>
              </a:spcAft>
              <a:buClr>
                <a:srgbClr val="FFFFFF"/>
              </a:buClr>
              <a:buSzPts val="2600"/>
              <a:buFont typeface="Playfair Display"/>
              <a:buChar char="●"/>
            </a:pPr>
            <a:r>
              <a:rPr lang="tr" sz="2600">
                <a:solidFill>
                  <a:srgbClr val="FFFFFF"/>
                </a:solidFill>
                <a:latin typeface="Playfair Display"/>
                <a:ea typeface="Playfair Display"/>
                <a:cs typeface="Playfair Display"/>
                <a:sym typeface="Playfair Display"/>
              </a:rPr>
              <a:t>Sosyal etkileşim için gerekli sözel olmayan davranışlarda yetersizlik.</a:t>
            </a:r>
            <a:endParaRPr sz="2600">
              <a:solidFill>
                <a:srgbClr val="FFFFFF"/>
              </a:solidFill>
              <a:latin typeface="Playfair Display"/>
              <a:ea typeface="Playfair Display"/>
              <a:cs typeface="Playfair Display"/>
              <a:sym typeface="Playfair Display"/>
            </a:endParaRPr>
          </a:p>
          <a:p>
            <a:pPr marL="457200" lvl="0" indent="-393700" algn="l" rtl="0">
              <a:spcBef>
                <a:spcPts val="0"/>
              </a:spcBef>
              <a:spcAft>
                <a:spcPts val="0"/>
              </a:spcAft>
              <a:buClr>
                <a:srgbClr val="FFFFFF"/>
              </a:buClr>
              <a:buSzPts val="2600"/>
              <a:buFont typeface="Playfair Display"/>
              <a:buChar char="●"/>
            </a:pPr>
            <a:r>
              <a:rPr lang="tr" sz="2600">
                <a:solidFill>
                  <a:srgbClr val="FFFFFF"/>
                </a:solidFill>
                <a:latin typeface="Playfair Display"/>
                <a:ea typeface="Playfair Display"/>
                <a:cs typeface="Playfair Display"/>
                <a:sym typeface="Playfair Display"/>
              </a:rPr>
              <a:t>Yaşa uygun akran ilişkileri geliştirememek.</a:t>
            </a:r>
            <a:endParaRPr sz="2600">
              <a:solidFill>
                <a:srgbClr val="FFFFFF"/>
              </a:solidFill>
              <a:latin typeface="Playfair Display"/>
              <a:ea typeface="Playfair Display"/>
              <a:cs typeface="Playfair Display"/>
              <a:sym typeface="Playfair Display"/>
            </a:endParaRPr>
          </a:p>
          <a:p>
            <a:pPr marL="457200" lvl="0" indent="-393700" algn="l" rtl="0">
              <a:spcBef>
                <a:spcPts val="0"/>
              </a:spcBef>
              <a:spcAft>
                <a:spcPts val="0"/>
              </a:spcAft>
              <a:buClr>
                <a:srgbClr val="FFFFFF"/>
              </a:buClr>
              <a:buSzPts val="2600"/>
              <a:buFont typeface="Playfair Display"/>
              <a:buChar char="●"/>
            </a:pPr>
            <a:r>
              <a:rPr lang="tr" sz="2600">
                <a:solidFill>
                  <a:srgbClr val="FFFFFF"/>
                </a:solidFill>
                <a:latin typeface="Playfair Display"/>
                <a:ea typeface="Playfair Display"/>
                <a:cs typeface="Playfair Display"/>
                <a:sym typeface="Playfair Display"/>
              </a:rPr>
              <a:t>Başkalarıyla zevk, başarı ya da ilgi paylaşımında sınırlılık.</a:t>
            </a:r>
            <a:endParaRPr sz="2600">
              <a:solidFill>
                <a:srgbClr val="FFFFFF"/>
              </a:solidFill>
              <a:latin typeface="Playfair Display"/>
              <a:ea typeface="Playfair Display"/>
              <a:cs typeface="Playfair Display"/>
              <a:sym typeface="Playfair Display"/>
            </a:endParaRPr>
          </a:p>
          <a:p>
            <a:pPr marL="457200" lvl="0" indent="-393700" algn="l" rtl="0">
              <a:spcBef>
                <a:spcPts val="0"/>
              </a:spcBef>
              <a:spcAft>
                <a:spcPts val="0"/>
              </a:spcAft>
              <a:buClr>
                <a:srgbClr val="FFFFFF"/>
              </a:buClr>
              <a:buSzPts val="2600"/>
              <a:buFont typeface="Playfair Display"/>
              <a:buChar char="●"/>
            </a:pPr>
            <a:r>
              <a:rPr lang="tr" sz="2600">
                <a:solidFill>
                  <a:srgbClr val="FFFFFF"/>
                </a:solidFill>
                <a:latin typeface="Playfair Display"/>
                <a:ea typeface="Playfair Display"/>
                <a:cs typeface="Playfair Display"/>
                <a:sym typeface="Playfair Display"/>
              </a:rPr>
              <a:t>Sosyal-duygusal davranışlarda sınırlılık.(</a:t>
            </a:r>
            <a:r>
              <a:rPr lang="tr" sz="2600" i="1">
                <a:solidFill>
                  <a:srgbClr val="FFFFFF"/>
                </a:solidFill>
                <a:latin typeface="Playfair Display"/>
                <a:ea typeface="Playfair Display"/>
                <a:cs typeface="Playfair Display"/>
                <a:sym typeface="Playfair Display"/>
              </a:rPr>
              <a:t>Elif T. 2012)</a:t>
            </a:r>
            <a:endParaRPr sz="2600">
              <a:solidFill>
                <a:srgbClr val="FFFFFF"/>
              </a:solidFill>
              <a:latin typeface="Playfair Display"/>
              <a:ea typeface="Playfair Display"/>
              <a:cs typeface="Playfair Display"/>
              <a:sym typeface="Playfair Display"/>
            </a:endParaRPr>
          </a:p>
          <a:p>
            <a:pPr marL="0" lvl="0" indent="0" algn="l" rtl="0">
              <a:spcBef>
                <a:spcPts val="0"/>
              </a:spcBef>
              <a:spcAft>
                <a:spcPts val="1600"/>
              </a:spcAft>
              <a:buNone/>
            </a:pPr>
            <a:endParaRPr sz="2600"/>
          </a:p>
        </p:txBody>
      </p:sp>
    </p:spTree>
  </p:cSld>
  <p:clrMapOvr>
    <a:masterClrMapping/>
  </p:clrMapOvr>
</p:sld>
</file>

<file path=ppt/theme/theme1.xml><?xml version="1.0" encoding="utf-8"?>
<a:theme xmlns:a="http://schemas.openxmlformats.org/drawingml/2006/main"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985</Words>
  <PresentationFormat>Ekran Gösterisi (16:9)</PresentationFormat>
  <Paragraphs>67</Paragraphs>
  <Slides>24</Slides>
  <Notes>23</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24</vt:i4>
      </vt:variant>
    </vt:vector>
  </HeadingPairs>
  <TitlesOfParts>
    <vt:vector size="28" baseType="lpstr">
      <vt:lpstr>Arial</vt:lpstr>
      <vt:lpstr>Playfair Display</vt:lpstr>
      <vt:lpstr>Lato</vt:lpstr>
      <vt:lpstr>Coral</vt:lpstr>
      <vt:lpstr>OTİZM SPEKTRUM BOZUKLUĞU</vt:lpstr>
      <vt:lpstr>Otizm Spektrum Bozukluğu</vt:lpstr>
      <vt:lpstr>Otizm Spektrum Bozukluğu</vt:lpstr>
      <vt:lpstr>Otizm Spektrum Bozukluğunun Nedenleri</vt:lpstr>
      <vt:lpstr>Otizm Spektrum Bozukluğunun Sebepleri</vt:lpstr>
      <vt:lpstr>Otizm Spektrum Bozukluğunun Belirtileri</vt:lpstr>
      <vt:lpstr>Slayt 7</vt:lpstr>
      <vt:lpstr>Otizm Spektrum Bozukluğunda Sosyal Etkileşim</vt:lpstr>
      <vt:lpstr>Otizm Spektrum Bozukluğunda Sosyal Etkileşim </vt:lpstr>
      <vt:lpstr>Otizm Spektrum Bozukluğunda İletişim</vt:lpstr>
      <vt:lpstr>Otizm Spektrum Bozukluğunda İletişim </vt:lpstr>
      <vt:lpstr>Slayt 12</vt:lpstr>
      <vt:lpstr>Otizm Spektrum Bozukluğunda Sınırlı/Yineleyici Davranışlar</vt:lpstr>
      <vt:lpstr>Otizm Spektrum Bozukluğunda Tarama</vt:lpstr>
      <vt:lpstr>Otizm Spektrum Bozukluğunda Tanılama</vt:lpstr>
      <vt:lpstr>Otizm Spektrum Bozukluğunun Alt Kategorileri</vt:lpstr>
      <vt:lpstr>Asperger Sendromu</vt:lpstr>
      <vt:lpstr>Atipik Otizm(Başka Türlü Sınıflandırılamayan Yaygın Gelişimsel Bozukluk)</vt:lpstr>
      <vt:lpstr>Çocukluk Dezentegratif Bozukluğu</vt:lpstr>
      <vt:lpstr>Rett Sendromu</vt:lpstr>
      <vt:lpstr>Yüksek İşlevli Otizm</vt:lpstr>
      <vt:lpstr>Slayt 22</vt:lpstr>
      <vt:lpstr>Otizm Spektrum Bozukluğunun Tedavisi ve Eğitimi</vt:lpstr>
      <vt:lpstr>Slayt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OTİZM SPEKTRUM BOZUKLUĞU</dc:title>
  <cp:lastModifiedBy>cASPER</cp:lastModifiedBy>
  <cp:revision>4</cp:revision>
  <dcterms:modified xsi:type="dcterms:W3CDTF">2021-03-04T06:56:11Z</dcterms:modified>
</cp:coreProperties>
</file>