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6" r:id="rId1"/>
  </p:sldMasterIdLst>
  <p:sldIdLst>
    <p:sldId id="256" r:id="rId2"/>
    <p:sldId id="271" r:id="rId3"/>
    <p:sldId id="257" r:id="rId4"/>
    <p:sldId id="258" r:id="rId5"/>
    <p:sldId id="260" r:id="rId6"/>
    <p:sldId id="259" r:id="rId7"/>
    <p:sldId id="272" r:id="rId8"/>
    <p:sldId id="273" r:id="rId9"/>
    <p:sldId id="274" r:id="rId10"/>
    <p:sldId id="275" r:id="rId11"/>
    <p:sldId id="276" r:id="rId12"/>
    <p:sldId id="277" r:id="rId13"/>
    <p:sldId id="278" r:id="rId14"/>
    <p:sldId id="261" r:id="rId15"/>
    <p:sldId id="262" r:id="rId16"/>
    <p:sldId id="263" r:id="rId17"/>
    <p:sldId id="264" r:id="rId18"/>
    <p:sldId id="265" r:id="rId19"/>
    <p:sldId id="266" r:id="rId20"/>
    <p:sldId id="279" r:id="rId21"/>
    <p:sldId id="267"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0" d="100"/>
          <a:sy n="110" d="100"/>
        </p:scale>
        <p:origin x="-52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280D46B-EED8-42B8-BD2C-E885A40125D0}" type="datetimeFigureOut">
              <a:rPr lang="tr-TR" smtClean="0"/>
              <a:pPr/>
              <a:t>4.3.2021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1539749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280D46B-EED8-42B8-BD2C-E885A40125D0}" type="datetimeFigureOut">
              <a:rPr lang="tr-TR" smtClean="0"/>
              <a:pPr/>
              <a:t>4.3.2021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3975838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1280D46B-EED8-42B8-BD2C-E885A40125D0}" type="datetimeFigureOut">
              <a:rPr lang="tr-TR" smtClean="0"/>
              <a:pPr/>
              <a:t>4.3.2021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1056431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1280D46B-EED8-42B8-BD2C-E885A40125D0}" type="datetimeFigureOut">
              <a:rPr lang="tr-TR" smtClean="0"/>
              <a:pPr/>
              <a:t>4.3.2021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55CC3D-4E0E-4AA5-8594-279EBF1509EF}" type="slidenum">
              <a:rPr lang="tr-TR" smtClean="0"/>
              <a:pPr/>
              <a:t>‹#›</a:t>
            </a:fld>
            <a:endParaRPr lang="tr-T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4216704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280D46B-EED8-42B8-BD2C-E885A40125D0}" type="datetimeFigureOut">
              <a:rPr lang="tr-TR" smtClean="0"/>
              <a:pPr/>
              <a:t>4.3.2021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377974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80D46B-EED8-42B8-BD2C-E885A40125D0}" type="datetimeFigureOut">
              <a:rPr lang="tr-TR" smtClean="0"/>
              <a:pPr/>
              <a:t>4.3.2021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1141456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80D46B-EED8-42B8-BD2C-E885A40125D0}" type="datetimeFigureOut">
              <a:rPr lang="tr-TR" smtClean="0"/>
              <a:pPr/>
              <a:t>4.3.2021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3315181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280D46B-EED8-42B8-BD2C-E885A40125D0}" type="datetimeFigureOut">
              <a:rPr lang="tr-TR" smtClean="0"/>
              <a:pPr/>
              <a:t>4.3.2021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436787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280D46B-EED8-42B8-BD2C-E885A40125D0}" type="datetimeFigureOut">
              <a:rPr lang="tr-TR" smtClean="0"/>
              <a:pPr/>
              <a:t>4.3.2021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363288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280D46B-EED8-42B8-BD2C-E885A40125D0}" type="datetimeFigureOut">
              <a:rPr lang="tr-TR" smtClean="0"/>
              <a:pPr/>
              <a:t>4.3.2021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346939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280D46B-EED8-42B8-BD2C-E885A40125D0}" type="datetimeFigureOut">
              <a:rPr lang="tr-TR" smtClean="0"/>
              <a:pPr/>
              <a:t>4.3.2021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422413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280D46B-EED8-42B8-BD2C-E885A40125D0}" type="datetimeFigureOut">
              <a:rPr lang="tr-TR" smtClean="0"/>
              <a:pPr/>
              <a:t>4.3.2021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134713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280D46B-EED8-42B8-BD2C-E885A40125D0}" type="datetimeFigureOut">
              <a:rPr lang="tr-TR" smtClean="0"/>
              <a:pPr/>
              <a:t>4.3.2021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324613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1280D46B-EED8-42B8-BD2C-E885A40125D0}" type="datetimeFigureOut">
              <a:rPr lang="tr-TR" smtClean="0"/>
              <a:pPr/>
              <a:t>4.3.2021</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316283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280D46B-EED8-42B8-BD2C-E885A40125D0}" type="datetimeFigureOut">
              <a:rPr lang="tr-TR" smtClean="0"/>
              <a:pPr/>
              <a:t>4.3.2021</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173521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1280D46B-EED8-42B8-BD2C-E885A40125D0}" type="datetimeFigureOut">
              <a:rPr lang="tr-TR" smtClean="0"/>
              <a:pPr/>
              <a:t>4.3.2021</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114395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280D46B-EED8-42B8-BD2C-E885A40125D0}" type="datetimeFigureOut">
              <a:rPr lang="tr-TR" smtClean="0"/>
              <a:pPr/>
              <a:t>4.3.2021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84432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280D46B-EED8-42B8-BD2C-E885A40125D0}" type="datetimeFigureOut">
              <a:rPr lang="tr-TR" smtClean="0"/>
              <a:pPr/>
              <a:t>4.3.2021</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055CC3D-4E0E-4AA5-8594-279EBF1509EF}" type="slidenum">
              <a:rPr lang="tr-TR" smtClean="0"/>
              <a:pPr/>
              <a:t>‹#›</a:t>
            </a:fld>
            <a:endParaRPr lang="tr-TR"/>
          </a:p>
        </p:txBody>
      </p:sp>
    </p:spTree>
    <p:extLst>
      <p:ext uri="{BB962C8B-B14F-4D97-AF65-F5344CB8AC3E}">
        <p14:creationId xmlns="" xmlns:p14="http://schemas.microsoft.com/office/powerpoint/2010/main" val="2408685680"/>
      </p:ext>
    </p:extLst>
  </p:cSld>
  <p:clrMap bg1="dk1" tx1="lt1" bg2="dk2" tx2="lt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 id="2147484061" r:id="rId15"/>
    <p:sldLayoutId id="2147484062" r:id="rId16"/>
    <p:sldLayoutId id="214748406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1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C48C532-FEA7-4498-96B1-E0784D4D125C}"/>
              </a:ext>
            </a:extLst>
          </p:cNvPr>
          <p:cNvSpPr>
            <a:spLocks noGrp="1"/>
          </p:cNvSpPr>
          <p:nvPr>
            <p:ph type="ctrTitle"/>
          </p:nvPr>
        </p:nvSpPr>
        <p:spPr>
          <a:xfrm>
            <a:off x="552091" y="2208361"/>
            <a:ext cx="10783017" cy="1268083"/>
          </a:xfrm>
        </p:spPr>
        <p:txBody>
          <a:bodyPr>
            <a:normAutofit fontScale="90000"/>
          </a:bodyPr>
          <a:lstStyle/>
          <a:p>
            <a:r>
              <a:rPr lang="tr-TR" dirty="0"/>
              <a:t/>
            </a:r>
            <a:br>
              <a:rPr lang="tr-TR" dirty="0"/>
            </a:br>
            <a:r>
              <a:rPr lang="tr-TR" dirty="0"/>
              <a:t/>
            </a:r>
            <a:br>
              <a:rPr lang="tr-TR" dirty="0"/>
            </a:br>
            <a:r>
              <a:rPr lang="tr-TR" b="1" dirty="0" smtClean="0"/>
              <a:t>ÖZEL ÖĞRENME GÜÇLÜĞÜ</a:t>
            </a:r>
            <a:endParaRPr lang="tr-TR" dirty="0"/>
          </a:p>
        </p:txBody>
      </p:sp>
      <p:sp>
        <p:nvSpPr>
          <p:cNvPr id="3" name="Alt Başlık 2">
            <a:extLst>
              <a:ext uri="{FF2B5EF4-FFF2-40B4-BE49-F238E27FC236}">
                <a16:creationId xmlns="" xmlns:a16="http://schemas.microsoft.com/office/drawing/2014/main" id="{7E57544E-CCCA-4FB2-BF8E-A15589482949}"/>
              </a:ext>
            </a:extLst>
          </p:cNvPr>
          <p:cNvSpPr>
            <a:spLocks noGrp="1"/>
          </p:cNvSpPr>
          <p:nvPr>
            <p:ph type="subTitle" idx="1"/>
          </p:nvPr>
        </p:nvSpPr>
        <p:spPr>
          <a:xfrm>
            <a:off x="7024927" y="4054415"/>
            <a:ext cx="5167073" cy="940279"/>
          </a:xfrm>
        </p:spPr>
        <p:style>
          <a:lnRef idx="0">
            <a:schemeClr val="accent5"/>
          </a:lnRef>
          <a:fillRef idx="3">
            <a:schemeClr val="accent5"/>
          </a:fillRef>
          <a:effectRef idx="3">
            <a:schemeClr val="accent5"/>
          </a:effectRef>
          <a:fontRef idx="minor">
            <a:schemeClr val="lt1"/>
          </a:fontRef>
        </p:style>
        <p:txBody>
          <a:bodyPr>
            <a:noAutofit/>
          </a:bodyPr>
          <a:lstStyle/>
          <a:p>
            <a:r>
              <a:rPr lang="tr-TR" sz="2400" b="1" dirty="0" smtClean="0">
                <a:solidFill>
                  <a:schemeClr val="tx1"/>
                </a:solidFill>
                <a:latin typeface="Arial" pitchFamily="34" charset="0"/>
                <a:cs typeface="Arial" pitchFamily="34" charset="0"/>
              </a:rPr>
              <a:t>PSİKOLOJİK DANIŞMAN</a:t>
            </a:r>
          </a:p>
          <a:p>
            <a:r>
              <a:rPr lang="tr-TR" sz="2400" b="1" dirty="0" smtClean="0">
                <a:solidFill>
                  <a:schemeClr val="tx1"/>
                </a:solidFill>
                <a:latin typeface="Arial" pitchFamily="34" charset="0"/>
                <a:cs typeface="Arial" pitchFamily="34" charset="0"/>
              </a:rPr>
              <a:t>ABDULLAH ENES DOĞU</a:t>
            </a:r>
          </a:p>
          <a:p>
            <a:r>
              <a:rPr lang="tr-TR" sz="2800" b="1" dirty="0" smtClean="0">
                <a:solidFill>
                  <a:schemeClr val="tx1"/>
                </a:solidFill>
              </a:rPr>
              <a:t>YÜKSEKOVA RAM</a:t>
            </a:r>
            <a:endParaRPr lang="tr-TR" sz="2800" b="1" dirty="0">
              <a:solidFill>
                <a:schemeClr val="tx1"/>
              </a:solidFill>
            </a:endParaRPr>
          </a:p>
        </p:txBody>
      </p:sp>
      <p:pic>
        <p:nvPicPr>
          <p:cNvPr id="1026" name="Picture 2" descr="C:\Users\cASPER\Desktop\meb logo.png"/>
          <p:cNvPicPr>
            <a:picLocks noChangeAspect="1" noChangeArrowheads="1"/>
          </p:cNvPicPr>
          <p:nvPr/>
        </p:nvPicPr>
        <p:blipFill>
          <a:blip r:embed="rId2"/>
          <a:srcRect/>
          <a:stretch>
            <a:fillRect/>
          </a:stretch>
        </p:blipFill>
        <p:spPr bwMode="auto">
          <a:xfrm>
            <a:off x="10048875" y="0"/>
            <a:ext cx="2143125" cy="1777042"/>
          </a:xfrm>
          <a:prstGeom prst="rect">
            <a:avLst/>
          </a:prstGeom>
          <a:noFill/>
        </p:spPr>
      </p:pic>
      <p:pic>
        <p:nvPicPr>
          <p:cNvPr id="1027" name="Picture 3" descr="C:\Users\cASPER\Desktop\logo.jpg"/>
          <p:cNvPicPr>
            <a:picLocks noChangeAspect="1" noChangeArrowheads="1"/>
          </p:cNvPicPr>
          <p:nvPr/>
        </p:nvPicPr>
        <p:blipFill>
          <a:blip r:embed="rId3"/>
          <a:srcRect/>
          <a:stretch>
            <a:fillRect/>
          </a:stretch>
        </p:blipFill>
        <p:spPr bwMode="auto">
          <a:xfrm>
            <a:off x="0" y="0"/>
            <a:ext cx="2143125" cy="1794294"/>
          </a:xfrm>
          <a:prstGeom prst="rect">
            <a:avLst/>
          </a:prstGeom>
          <a:noFill/>
        </p:spPr>
      </p:pic>
    </p:spTree>
    <p:extLst>
      <p:ext uri="{BB962C8B-B14F-4D97-AF65-F5344CB8AC3E}">
        <p14:creationId xmlns="" xmlns:p14="http://schemas.microsoft.com/office/powerpoint/2010/main" val="2680195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9D8E47E-59DD-45FA-BED4-9E7CD8546290}"/>
              </a:ext>
            </a:extLst>
          </p:cNvPr>
          <p:cNvSpPr>
            <a:spLocks noGrp="1"/>
          </p:cNvSpPr>
          <p:nvPr>
            <p:ph idx="1"/>
          </p:nvPr>
        </p:nvSpPr>
        <p:spPr>
          <a:xfrm>
            <a:off x="1103312" y="1138687"/>
            <a:ext cx="8946541" cy="5109713"/>
          </a:xfrm>
        </p:spPr>
        <p:txBody>
          <a:bodyPr/>
          <a:lstStyle/>
          <a:p>
            <a:pPr>
              <a:buNone/>
            </a:pPr>
            <a:endParaRPr lang="tr-TR" dirty="0"/>
          </a:p>
          <a:p>
            <a:r>
              <a:rPr lang="tr-TR" sz="2400" b="1" dirty="0"/>
              <a:t>Zaman kavramlarını öğrenirken sıkıntı yaşarlar. </a:t>
            </a:r>
          </a:p>
          <a:p>
            <a:endParaRPr lang="tr-TR" dirty="0"/>
          </a:p>
        </p:txBody>
      </p:sp>
      <p:pic>
        <p:nvPicPr>
          <p:cNvPr id="4" name="Resim 3">
            <a:extLst>
              <a:ext uri="{FF2B5EF4-FFF2-40B4-BE49-F238E27FC236}">
                <a16:creationId xmlns="" xmlns:a16="http://schemas.microsoft.com/office/drawing/2014/main" id="{5EF2B321-7195-4896-8A5C-206B6EBE638E}"/>
              </a:ext>
            </a:extLst>
          </p:cNvPr>
          <p:cNvPicPr>
            <a:picLocks noChangeAspect="1"/>
          </p:cNvPicPr>
          <p:nvPr/>
        </p:nvPicPr>
        <p:blipFill>
          <a:blip r:embed="rId2"/>
          <a:stretch>
            <a:fillRect/>
          </a:stretch>
        </p:blipFill>
        <p:spPr>
          <a:xfrm>
            <a:off x="1777040" y="2674188"/>
            <a:ext cx="5313873" cy="3036499"/>
          </a:xfrm>
          <a:prstGeom prst="rect">
            <a:avLst/>
          </a:prstGeom>
        </p:spPr>
      </p:pic>
    </p:spTree>
    <p:extLst>
      <p:ext uri="{BB962C8B-B14F-4D97-AF65-F5344CB8AC3E}">
        <p14:creationId xmlns="" xmlns:p14="http://schemas.microsoft.com/office/powerpoint/2010/main" val="377642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989DCF5-A17B-407A-AB66-609598AD991B}"/>
              </a:ext>
            </a:extLst>
          </p:cNvPr>
          <p:cNvSpPr>
            <a:spLocks noGrp="1"/>
          </p:cNvSpPr>
          <p:nvPr>
            <p:ph idx="1"/>
          </p:nvPr>
        </p:nvSpPr>
        <p:spPr>
          <a:xfrm>
            <a:off x="1103312" y="741872"/>
            <a:ext cx="9550311" cy="5506527"/>
          </a:xfrm>
        </p:spPr>
        <p:txBody>
          <a:bodyPr/>
          <a:lstStyle/>
          <a:p>
            <a:endParaRPr lang="tr-TR" dirty="0"/>
          </a:p>
          <a:p>
            <a:endParaRPr lang="tr-TR" dirty="0"/>
          </a:p>
          <a:p>
            <a:r>
              <a:rPr lang="tr-TR" sz="2400" b="1" dirty="0"/>
              <a:t>Ritmik saymalarda ve sıralı olan becerilerde sıkıntı yaşarlar. </a:t>
            </a:r>
          </a:p>
          <a:p>
            <a:endParaRPr lang="tr-TR" dirty="0"/>
          </a:p>
        </p:txBody>
      </p:sp>
      <p:pic>
        <p:nvPicPr>
          <p:cNvPr id="4" name="Resim 3">
            <a:extLst>
              <a:ext uri="{FF2B5EF4-FFF2-40B4-BE49-F238E27FC236}">
                <a16:creationId xmlns="" xmlns:a16="http://schemas.microsoft.com/office/drawing/2014/main" id="{F47E2E56-1E28-4BEE-BD95-4703DD708CEE}"/>
              </a:ext>
            </a:extLst>
          </p:cNvPr>
          <p:cNvPicPr>
            <a:picLocks noChangeAspect="1"/>
          </p:cNvPicPr>
          <p:nvPr/>
        </p:nvPicPr>
        <p:blipFill>
          <a:blip r:embed="rId2"/>
          <a:stretch>
            <a:fillRect/>
          </a:stretch>
        </p:blipFill>
        <p:spPr>
          <a:xfrm>
            <a:off x="1889186" y="2398143"/>
            <a:ext cx="4201064" cy="2889849"/>
          </a:xfrm>
          <a:prstGeom prst="rect">
            <a:avLst/>
          </a:prstGeom>
        </p:spPr>
      </p:pic>
    </p:spTree>
    <p:extLst>
      <p:ext uri="{BB962C8B-B14F-4D97-AF65-F5344CB8AC3E}">
        <p14:creationId xmlns="" xmlns:p14="http://schemas.microsoft.com/office/powerpoint/2010/main" val="76143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D7586E49-21F8-461D-BD3C-570B38139EC0}"/>
              </a:ext>
            </a:extLst>
          </p:cNvPr>
          <p:cNvSpPr>
            <a:spLocks noGrp="1"/>
          </p:cNvSpPr>
          <p:nvPr>
            <p:ph idx="1"/>
          </p:nvPr>
        </p:nvSpPr>
        <p:spPr>
          <a:xfrm>
            <a:off x="1190445" y="1052422"/>
            <a:ext cx="8859408" cy="5221857"/>
          </a:xfrm>
        </p:spPr>
        <p:txBody>
          <a:bodyPr/>
          <a:lstStyle/>
          <a:p>
            <a:pPr>
              <a:buNone/>
            </a:pPr>
            <a:endParaRPr lang="tr-TR" dirty="0"/>
          </a:p>
          <a:p>
            <a:r>
              <a:rPr lang="tr-TR" sz="2500" b="1" dirty="0"/>
              <a:t>Okurken bazı kelimeleri atlarlar. </a:t>
            </a:r>
            <a:endParaRPr lang="tr-TR" sz="2500" dirty="0"/>
          </a:p>
        </p:txBody>
      </p:sp>
      <p:pic>
        <p:nvPicPr>
          <p:cNvPr id="4" name="Resim 3">
            <a:extLst>
              <a:ext uri="{FF2B5EF4-FFF2-40B4-BE49-F238E27FC236}">
                <a16:creationId xmlns="" xmlns:a16="http://schemas.microsoft.com/office/drawing/2014/main" id="{5D2663C4-CC3D-42B9-B782-4AAAB1FB794F}"/>
              </a:ext>
            </a:extLst>
          </p:cNvPr>
          <p:cNvPicPr>
            <a:picLocks noChangeAspect="1"/>
          </p:cNvPicPr>
          <p:nvPr/>
        </p:nvPicPr>
        <p:blipFill>
          <a:blip r:embed="rId2"/>
          <a:stretch>
            <a:fillRect/>
          </a:stretch>
        </p:blipFill>
        <p:spPr>
          <a:xfrm>
            <a:off x="1534151" y="2303253"/>
            <a:ext cx="4788968" cy="2846717"/>
          </a:xfrm>
          <a:prstGeom prst="rect">
            <a:avLst/>
          </a:prstGeom>
        </p:spPr>
      </p:pic>
    </p:spTree>
    <p:extLst>
      <p:ext uri="{BB962C8B-B14F-4D97-AF65-F5344CB8AC3E}">
        <p14:creationId xmlns="" xmlns:p14="http://schemas.microsoft.com/office/powerpoint/2010/main" val="65758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DC4DDFE6-917C-484E-B80A-0395281324C1}"/>
              </a:ext>
            </a:extLst>
          </p:cNvPr>
          <p:cNvSpPr>
            <a:spLocks noGrp="1"/>
          </p:cNvSpPr>
          <p:nvPr>
            <p:ph idx="1"/>
          </p:nvPr>
        </p:nvSpPr>
        <p:spPr>
          <a:xfrm>
            <a:off x="1103312" y="672860"/>
            <a:ext cx="8946541" cy="5575540"/>
          </a:xfrm>
        </p:spPr>
        <p:txBody>
          <a:bodyPr/>
          <a:lstStyle/>
          <a:p>
            <a:endParaRPr lang="tr-TR" dirty="0"/>
          </a:p>
          <a:p>
            <a:endParaRPr lang="tr-TR" dirty="0"/>
          </a:p>
          <a:p>
            <a:r>
              <a:rPr lang="tr-TR" sz="2400" b="1" dirty="0"/>
              <a:t>Çarpım tablosunu ezberlemekte güçlük çekerler</a:t>
            </a:r>
            <a:r>
              <a:rPr lang="tr-TR" b="1" dirty="0"/>
              <a:t>. </a:t>
            </a:r>
            <a:endParaRPr lang="tr-TR" dirty="0"/>
          </a:p>
        </p:txBody>
      </p:sp>
      <p:pic>
        <p:nvPicPr>
          <p:cNvPr id="4" name="Resim 3">
            <a:extLst>
              <a:ext uri="{FF2B5EF4-FFF2-40B4-BE49-F238E27FC236}">
                <a16:creationId xmlns="" xmlns:a16="http://schemas.microsoft.com/office/drawing/2014/main" id="{4E7DCEB2-88A6-4A8F-B294-B0089CB6CAFC}"/>
              </a:ext>
            </a:extLst>
          </p:cNvPr>
          <p:cNvPicPr>
            <a:picLocks noChangeAspect="1"/>
          </p:cNvPicPr>
          <p:nvPr/>
        </p:nvPicPr>
        <p:blipFill>
          <a:blip r:embed="rId2"/>
          <a:stretch>
            <a:fillRect/>
          </a:stretch>
        </p:blipFill>
        <p:spPr>
          <a:xfrm>
            <a:off x="1742623" y="2415397"/>
            <a:ext cx="5434553" cy="3114136"/>
          </a:xfrm>
          <a:prstGeom prst="rect">
            <a:avLst/>
          </a:prstGeom>
        </p:spPr>
      </p:pic>
    </p:spTree>
    <p:extLst>
      <p:ext uri="{BB962C8B-B14F-4D97-AF65-F5344CB8AC3E}">
        <p14:creationId xmlns="" xmlns:p14="http://schemas.microsoft.com/office/powerpoint/2010/main" val="172879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29FE919C-8959-4806-9F95-B74CFE77F789}"/>
              </a:ext>
            </a:extLst>
          </p:cNvPr>
          <p:cNvSpPr>
            <a:spLocks noGrp="1"/>
          </p:cNvSpPr>
          <p:nvPr>
            <p:ph idx="1"/>
          </p:nvPr>
        </p:nvSpPr>
        <p:spPr>
          <a:xfrm>
            <a:off x="715992" y="828136"/>
            <a:ext cx="10601865" cy="5420263"/>
          </a:xfrm>
        </p:spPr>
        <p:txBody>
          <a:bodyPr>
            <a:normAutofit fontScale="85000" lnSpcReduction="20000"/>
          </a:bodyPr>
          <a:lstStyle/>
          <a:p>
            <a:pPr marL="0" indent="0">
              <a:buNone/>
            </a:pPr>
            <a:r>
              <a:rPr lang="tr-TR" sz="2600" b="1" dirty="0"/>
              <a:t>Özel Öğrenme Güçlüğünün Tedavisi</a:t>
            </a:r>
          </a:p>
          <a:p>
            <a:pPr marL="0" indent="0">
              <a:buNone/>
            </a:pPr>
            <a:endParaRPr lang="tr-TR" sz="2400" dirty="0"/>
          </a:p>
          <a:p>
            <a:r>
              <a:rPr lang="tr-TR" sz="2400" dirty="0"/>
              <a:t>Özel öğrenme güçlüğü olan çocukların yaşıtlarından ve sınıf düzeylerinden farklılıklarının nesnel ölçümlerle saptanarak erken tanı ve tedaviye ulaşılması gerekmektedir. Özel öğrenme güçlüğünün tedavisi eğitimdir. Bu eğitim okulda verilen eğitimden farklıdır. Çocuk normal okulda eğitimine devam ederken bireysel ya da grup halinde özel bir eğitime alınır.</a:t>
            </a:r>
          </a:p>
          <a:p>
            <a:r>
              <a:rPr lang="tr-TR" sz="2400" dirty="0"/>
              <a:t>Eğitimleri, görsel-işitsel algılarının geliştirilmesini, dikkat, bellek ve </a:t>
            </a:r>
            <a:r>
              <a:rPr lang="tr-TR" sz="2400" dirty="0" err="1"/>
              <a:t>ardışıklık</a:t>
            </a:r>
            <a:r>
              <a:rPr lang="tr-TR" sz="2400" dirty="0"/>
              <a:t> yeteneklerinin artırılmasını, motor koordinasyon becerilerinin geliştirilmesini içermektedir. Ayrıca dinleme, konuşma, okuma-yazma (dil) becerilerinin, kavram ve düşünme süreçlerinin geliştirilmesinin desteklenmesi de bu süreç eğitimi içerisinde yer almaktadır. Ayrıca fonetik (ses bilgisi) farkındalığın artırılması, dil, konuşma, okuma-yazma becerilerinin geliştirilmesi, kavram ve dil süreçlerinin gelişiminin desteklenmesi bu eğitim içinde yer almalı, algıları destekleyici ya da iyileştirici bu çalışmalar yapılmalıdır.</a:t>
            </a:r>
          </a:p>
          <a:p>
            <a:r>
              <a:rPr lang="tr-TR" sz="2400" dirty="0"/>
              <a:t>Özel öğrenme güçlüğünü tamamen ortadan kaldıracak bir ilaç tedavisi bulunmamaktadır. Ancak bu sorunun yanı sıra aşırı hareketlilik, dikkat eksikliği, depresyon gibi psikiyatrik bozukluklar eşlik ediyorsa ilaç tedavisi düşünülmelidir.</a:t>
            </a:r>
          </a:p>
          <a:p>
            <a:endParaRPr lang="tr-TR" dirty="0"/>
          </a:p>
        </p:txBody>
      </p:sp>
    </p:spTree>
    <p:extLst>
      <p:ext uri="{BB962C8B-B14F-4D97-AF65-F5344CB8AC3E}">
        <p14:creationId xmlns="" xmlns:p14="http://schemas.microsoft.com/office/powerpoint/2010/main" val="1470252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987F417-DA5F-46FD-B8E2-02DBB8AC10C9}"/>
              </a:ext>
            </a:extLst>
          </p:cNvPr>
          <p:cNvSpPr>
            <a:spLocks noGrp="1"/>
          </p:cNvSpPr>
          <p:nvPr>
            <p:ph idx="1"/>
          </p:nvPr>
        </p:nvSpPr>
        <p:spPr>
          <a:xfrm>
            <a:off x="730865" y="508519"/>
            <a:ext cx="8534400" cy="5565710"/>
          </a:xfrm>
        </p:spPr>
        <p:txBody>
          <a:bodyPr>
            <a:normAutofit fontScale="92500" lnSpcReduction="10000"/>
          </a:bodyPr>
          <a:lstStyle/>
          <a:p>
            <a:pPr marL="0" indent="0">
              <a:buNone/>
            </a:pPr>
            <a:r>
              <a:rPr lang="tr-TR" b="1" dirty="0"/>
              <a:t>Özel Öğrenme Güçlüğü Türleri</a:t>
            </a:r>
          </a:p>
          <a:p>
            <a:pPr marL="0" indent="0">
              <a:buNone/>
            </a:pPr>
            <a:endParaRPr lang="tr-TR" b="1" dirty="0"/>
          </a:p>
          <a:p>
            <a:pPr marL="0" indent="0">
              <a:buNone/>
            </a:pPr>
            <a:r>
              <a:rPr lang="tr-TR" b="1" dirty="0"/>
              <a:t>Okuma Güçlüğü (</a:t>
            </a:r>
            <a:r>
              <a:rPr lang="tr-TR" b="1" dirty="0" err="1"/>
              <a:t>Disleksi</a:t>
            </a:r>
            <a:r>
              <a:rPr lang="tr-TR" b="1" dirty="0"/>
              <a:t>)</a:t>
            </a:r>
          </a:p>
          <a:p>
            <a:pPr marL="0" indent="0">
              <a:buNone/>
            </a:pPr>
            <a:endParaRPr lang="tr-TR" dirty="0"/>
          </a:p>
          <a:p>
            <a:pPr lvl="0"/>
            <a:r>
              <a:rPr lang="tr-TR" dirty="0" err="1"/>
              <a:t>Disleksi</a:t>
            </a:r>
            <a:r>
              <a:rPr lang="tr-TR" dirty="0"/>
              <a:t>, zekâsı normal ya da normal üstü olan, herhangi bir duyusal, fiziksel, ruhsal zorluğu olmayan; okuma, yazma, matematik, kendini ifade etme, düşünme, zaman ve mekânda yönelme alanlarından biri veya birkaçında yetersizliğe yol açan bir güçlüktür.</a:t>
            </a:r>
          </a:p>
          <a:p>
            <a:pPr lvl="0"/>
            <a:r>
              <a:rPr lang="tr-TR" dirty="0"/>
              <a:t>Sol eldeki belirgin zayıflığın yanı sıra sağ el yavaşlığı dikkati çeker. Fakat yaş arttıkça ve motor performans görsel olarak desteklendikçe </a:t>
            </a:r>
            <a:r>
              <a:rPr lang="tr-TR" dirty="0" err="1"/>
              <a:t>disleksisi</a:t>
            </a:r>
            <a:r>
              <a:rPr lang="tr-TR" dirty="0"/>
              <a:t> olanlar bazı motor işlerde daha yetkin bulunmuştur</a:t>
            </a:r>
          </a:p>
          <a:p>
            <a:pPr lvl="0"/>
            <a:r>
              <a:rPr lang="tr-TR" dirty="0"/>
              <a:t>Perspektiften yoksundurlar, bisiklet ya da saat resmi çizerken daha büyük sorunlar çıkabilirler.</a:t>
            </a:r>
          </a:p>
          <a:p>
            <a:pPr lvl="0"/>
            <a:r>
              <a:rPr lang="tr-TR" dirty="0"/>
              <a:t>Yukarı-aşağı ve sağ-sol kavramlarını karıştırırlar.</a:t>
            </a:r>
          </a:p>
          <a:p>
            <a:pPr lvl="0"/>
            <a:r>
              <a:rPr lang="tr-TR" dirty="0"/>
              <a:t>Konuşmaya geç başlama, konuşmanın yavaş gelişmesi ve tam bir ifade yetisi kazanamaması, beceriksizlik ve ince motor hareketlerde kusurlar, el </a:t>
            </a:r>
            <a:r>
              <a:rPr lang="tr-TR" dirty="0" err="1"/>
              <a:t>dominansının</a:t>
            </a:r>
            <a:r>
              <a:rPr lang="tr-TR" dirty="0"/>
              <a:t> yerleşmesinde zorluk söz konusu olur.</a:t>
            </a:r>
          </a:p>
          <a:p>
            <a:pPr marL="0" indent="0">
              <a:buNone/>
            </a:pPr>
            <a:endParaRPr lang="tr-TR" dirty="0"/>
          </a:p>
        </p:txBody>
      </p:sp>
    </p:spTree>
    <p:extLst>
      <p:ext uri="{BB962C8B-B14F-4D97-AF65-F5344CB8AC3E}">
        <p14:creationId xmlns="" xmlns:p14="http://schemas.microsoft.com/office/powerpoint/2010/main" val="289110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5F7C9CCC-CCBA-42FA-9EAD-E7A2D4774070}"/>
              </a:ext>
            </a:extLst>
          </p:cNvPr>
          <p:cNvSpPr>
            <a:spLocks noGrp="1"/>
          </p:cNvSpPr>
          <p:nvPr>
            <p:ph idx="1"/>
          </p:nvPr>
        </p:nvSpPr>
        <p:spPr>
          <a:xfrm>
            <a:off x="1103312" y="1207698"/>
            <a:ext cx="9774597" cy="5040701"/>
          </a:xfrm>
        </p:spPr>
        <p:txBody>
          <a:bodyPr/>
          <a:lstStyle/>
          <a:p>
            <a:pPr lvl="0"/>
            <a:r>
              <a:rPr lang="tr-TR" sz="2200" dirty="0"/>
              <a:t>Dizi bellekte gecikme (alfabeyi, ayları, haftanın günlerini sayma gibi) ve görsel bellekte sıralama sorunları vardır.</a:t>
            </a:r>
          </a:p>
          <a:p>
            <a:pPr lvl="0"/>
            <a:r>
              <a:rPr lang="tr-TR" sz="2200" dirty="0"/>
              <a:t>Yüksek zekâ, sorunların erken tanınması, olumlu kişilik, yoğun eğitim ve öğretim, çevrenin teşvik edici olması önemlidir. Evde birden fazla dilin kullanılması dezavantaj olabilir. Sık okul değiştirme de önemli bir olumsuz etkendir.</a:t>
            </a:r>
          </a:p>
          <a:p>
            <a:pPr lvl="0"/>
            <a:r>
              <a:rPr lang="tr-TR" sz="2200" dirty="0"/>
              <a:t>Yaşla birlikte okuma sorunları düzelir; fakat daima yaşıtlarının gerisinde kalırlar.</a:t>
            </a:r>
          </a:p>
          <a:p>
            <a:pPr lvl="0"/>
            <a:r>
              <a:rPr lang="tr-TR" sz="2200" dirty="0"/>
              <a:t>Akademik açıdan pek çoğu oldukça başarısızdır ama ilerleyen süreçte özel eğitimle birlikte, doğru okuduğunu anlama yetisi oldukça düzelir.</a:t>
            </a:r>
          </a:p>
          <a:p>
            <a:endParaRPr lang="tr-TR" dirty="0"/>
          </a:p>
        </p:txBody>
      </p:sp>
    </p:spTree>
    <p:extLst>
      <p:ext uri="{BB962C8B-B14F-4D97-AF65-F5344CB8AC3E}">
        <p14:creationId xmlns="" xmlns:p14="http://schemas.microsoft.com/office/powerpoint/2010/main" val="200169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57D52933-7930-453F-B56A-2F7EA989A3F8}"/>
              </a:ext>
            </a:extLst>
          </p:cNvPr>
          <p:cNvSpPr>
            <a:spLocks noGrp="1"/>
          </p:cNvSpPr>
          <p:nvPr>
            <p:ph idx="1"/>
          </p:nvPr>
        </p:nvSpPr>
        <p:spPr>
          <a:xfrm>
            <a:off x="1103312" y="595223"/>
            <a:ext cx="10136907" cy="5710687"/>
          </a:xfrm>
        </p:spPr>
        <p:txBody>
          <a:bodyPr>
            <a:noAutofit/>
          </a:bodyPr>
          <a:lstStyle/>
          <a:p>
            <a:pPr marL="0" indent="0">
              <a:buNone/>
            </a:pPr>
            <a:r>
              <a:rPr lang="tr-TR" sz="2200" b="1" dirty="0"/>
              <a:t>Aritmetik Güçlüğü (</a:t>
            </a:r>
            <a:r>
              <a:rPr lang="tr-TR" sz="2200" b="1" dirty="0" err="1"/>
              <a:t>Diskalkuli</a:t>
            </a:r>
            <a:r>
              <a:rPr lang="tr-TR" sz="2200" b="1" dirty="0"/>
              <a:t>)</a:t>
            </a:r>
          </a:p>
          <a:p>
            <a:endParaRPr lang="tr-TR" sz="2200" dirty="0"/>
          </a:p>
          <a:p>
            <a:pPr lvl="0"/>
            <a:r>
              <a:rPr lang="tr-TR" sz="2200" dirty="0" err="1"/>
              <a:t>Diskalkuli</a:t>
            </a:r>
            <a:r>
              <a:rPr lang="tr-TR" sz="2200" dirty="0"/>
              <a:t>, </a:t>
            </a:r>
            <a:r>
              <a:rPr lang="tr-TR" sz="2200" dirty="0" err="1"/>
              <a:t>edinsel</a:t>
            </a:r>
            <a:r>
              <a:rPr lang="tr-TR" sz="2200" dirty="0"/>
              <a:t> ya da gelişimsel </a:t>
            </a:r>
            <a:r>
              <a:rPr lang="tr-TR" sz="2200" dirty="0" err="1"/>
              <a:t>serebral</a:t>
            </a:r>
            <a:r>
              <a:rPr lang="tr-TR" sz="2200" dirty="0"/>
              <a:t> bir patolojiye bağlı olarak sayısal ilişkileri kavramada, hesaplamada, sayısal sembolleri görsel ve </a:t>
            </a:r>
            <a:r>
              <a:rPr lang="tr-TR" sz="2200" dirty="0" err="1"/>
              <a:t>mental</a:t>
            </a:r>
            <a:r>
              <a:rPr lang="tr-TR" sz="2200" dirty="0"/>
              <a:t> olarak tanıma, kullanma ve yazmada açığa çıkan eksikliklere verilen isimdir.</a:t>
            </a:r>
          </a:p>
          <a:p>
            <a:pPr lvl="0"/>
            <a:r>
              <a:rPr lang="tr-TR" sz="2200" dirty="0" err="1"/>
              <a:t>Diskalkuli</a:t>
            </a:r>
            <a:r>
              <a:rPr lang="tr-TR" sz="2200" dirty="0"/>
              <a:t> olan çocuklar sayıları bozuk şekilli, sıklıkla yer değiştirmiş, ters dönmüş veya baş aşağı edilmiş şekilde yazarlar.</a:t>
            </a:r>
          </a:p>
          <a:p>
            <a:pPr lvl="0"/>
            <a:r>
              <a:rPr lang="tr-TR" sz="2200" dirty="0"/>
              <a:t>Basit işlemleri yapamazlar, işlem sembolleri başta olmak üzere aritmetik sembolleri tanımazlar.</a:t>
            </a:r>
          </a:p>
          <a:p>
            <a:pPr lvl="0"/>
            <a:r>
              <a:rPr lang="tr-TR" sz="2200" dirty="0"/>
              <a:t>Çok basamaklı sayıları okumada zorluk çekebilirler, çarpma bölme gibi işlemlerde sayıları uygun aralıklarla alt alta getiremezler.</a:t>
            </a:r>
          </a:p>
          <a:p>
            <a:pPr lvl="0"/>
            <a:r>
              <a:rPr lang="tr-TR" sz="2200" dirty="0"/>
              <a:t>Çocuklarda başlıca iki tip aritmetik güçlük izlenebilir. Birincisi hesaplama, ikincisi de akıl yürütme alanındadır.</a:t>
            </a:r>
          </a:p>
          <a:p>
            <a:endParaRPr lang="tr-TR" sz="2200" dirty="0"/>
          </a:p>
        </p:txBody>
      </p:sp>
    </p:spTree>
    <p:extLst>
      <p:ext uri="{BB962C8B-B14F-4D97-AF65-F5344CB8AC3E}">
        <p14:creationId xmlns="" xmlns:p14="http://schemas.microsoft.com/office/powerpoint/2010/main" val="4167706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20FB254A-4A41-48CA-8AE3-773BDC4CA9CD}"/>
              </a:ext>
            </a:extLst>
          </p:cNvPr>
          <p:cNvSpPr>
            <a:spLocks noGrp="1"/>
          </p:cNvSpPr>
          <p:nvPr>
            <p:ph idx="1"/>
          </p:nvPr>
        </p:nvSpPr>
        <p:spPr>
          <a:xfrm>
            <a:off x="1103312" y="1069675"/>
            <a:ext cx="9843609" cy="5178725"/>
          </a:xfrm>
        </p:spPr>
        <p:txBody>
          <a:bodyPr>
            <a:normAutofit/>
          </a:bodyPr>
          <a:lstStyle/>
          <a:p>
            <a:pPr lvl="0"/>
            <a:r>
              <a:rPr lang="tr-TR" sz="2400" dirty="0"/>
              <a:t>Hesaplamada sayıları ters çevirme, sayı sırasını ters çevirme, işlemleri düzensiz sıra ile yürütme ve işlemleri yanlış yapma söz konusudur.</a:t>
            </a:r>
          </a:p>
          <a:p>
            <a:pPr lvl="0"/>
            <a:r>
              <a:rPr lang="tr-TR" sz="2400" dirty="0"/>
              <a:t>Sayıları atlayabilirler ve sağlama yapamazlar.</a:t>
            </a:r>
          </a:p>
          <a:p>
            <a:pPr lvl="0"/>
            <a:r>
              <a:rPr lang="tr-TR" sz="2400" dirty="0"/>
              <a:t>Akıl yürütme alanında okuduğunu anlama sorunu olabilir; sözel problem çözme, komutları anlama ve sorunu akılda tutup bir plana göre adım adım çözmeyebilir.</a:t>
            </a:r>
          </a:p>
          <a:p>
            <a:pPr lvl="0"/>
            <a:r>
              <a:rPr lang="tr-TR" sz="2400" dirty="0"/>
              <a:t>Algısal, görsel veya </a:t>
            </a:r>
            <a:r>
              <a:rPr lang="tr-TR" sz="2400" dirty="0" err="1"/>
              <a:t>mekansal</a:t>
            </a:r>
            <a:r>
              <a:rPr lang="tr-TR" sz="2400" dirty="0"/>
              <a:t> hatırlamada sorunları olabilir buna bağlı olarak geometrik işlemlerde güçlük yaşanabilir. Genel olarak </a:t>
            </a:r>
            <a:r>
              <a:rPr lang="tr-TR" sz="2400" dirty="0" err="1"/>
              <a:t>diskalkuli</a:t>
            </a:r>
            <a:r>
              <a:rPr lang="tr-TR" sz="2400" dirty="0"/>
              <a:t> olan çocukların diğer öğrenme güçlüğü alanlarında sorunları olabilir.</a:t>
            </a:r>
          </a:p>
          <a:p>
            <a:endParaRPr lang="tr-TR" sz="2400" dirty="0"/>
          </a:p>
        </p:txBody>
      </p:sp>
    </p:spTree>
    <p:extLst>
      <p:ext uri="{BB962C8B-B14F-4D97-AF65-F5344CB8AC3E}">
        <p14:creationId xmlns="" xmlns:p14="http://schemas.microsoft.com/office/powerpoint/2010/main" val="3501331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D22DEF18-8BB0-4353-89DF-F6B2E828B75B}"/>
              </a:ext>
            </a:extLst>
          </p:cNvPr>
          <p:cNvSpPr>
            <a:spLocks noGrp="1"/>
          </p:cNvSpPr>
          <p:nvPr>
            <p:ph idx="1"/>
          </p:nvPr>
        </p:nvSpPr>
        <p:spPr>
          <a:xfrm>
            <a:off x="1103312" y="1216326"/>
            <a:ext cx="9636575" cy="5032074"/>
          </a:xfrm>
        </p:spPr>
        <p:txBody>
          <a:bodyPr/>
          <a:lstStyle/>
          <a:p>
            <a:pPr marL="0" indent="0">
              <a:buNone/>
            </a:pPr>
            <a:r>
              <a:rPr lang="tr-TR" sz="2400" b="1" dirty="0"/>
              <a:t>Yazılı Anlatım Güçlüğü (</a:t>
            </a:r>
            <a:r>
              <a:rPr lang="tr-TR" sz="2400" b="1" dirty="0" err="1"/>
              <a:t>Disgrafi</a:t>
            </a:r>
            <a:r>
              <a:rPr lang="tr-TR" sz="2400" b="1" dirty="0"/>
              <a:t>)</a:t>
            </a:r>
          </a:p>
          <a:p>
            <a:pPr marL="0" indent="0">
              <a:buNone/>
            </a:pPr>
            <a:endParaRPr lang="tr-TR" dirty="0"/>
          </a:p>
          <a:p>
            <a:pPr lvl="0"/>
            <a:r>
              <a:rPr lang="tr-TR" sz="2400" dirty="0" err="1"/>
              <a:t>Disgrafi</a:t>
            </a:r>
            <a:r>
              <a:rPr lang="tr-TR" sz="2400" dirty="0"/>
              <a:t>, çocukların yazı dilini ne kadar hızlı edindiklerini ve düşüncelerini ifade etmek için yazı dilini ne kadar iyi </a:t>
            </a:r>
            <a:r>
              <a:rPr lang="tr-TR" sz="2400" dirty="0" smtClean="0"/>
              <a:t>kullanabileceklerini </a:t>
            </a:r>
            <a:r>
              <a:rPr lang="tr-TR" sz="2400" dirty="0"/>
              <a:t>etkileyen özel bir öğrenme güçlüğüdür.</a:t>
            </a:r>
          </a:p>
          <a:p>
            <a:pPr lvl="0"/>
            <a:r>
              <a:rPr lang="tr-TR" sz="2400" dirty="0" err="1"/>
              <a:t>Disgrafi</a:t>
            </a:r>
            <a:r>
              <a:rPr lang="tr-TR" sz="2400" dirty="0"/>
              <a:t> de yazının mekaniği bozulur; sıklıkla yanlış kalem tutma ve yanlış harf oluşturma şeklinde görülebilir.</a:t>
            </a:r>
          </a:p>
          <a:p>
            <a:pPr lvl="0"/>
            <a:r>
              <a:rPr lang="tr-TR" sz="2400" dirty="0"/>
              <a:t>Ayırıcı tanıda kısa dikkat aralığı ve dikkatin dağılması gibi dikkat sorunları, yeterince kendini verememe, okul fobisi ve rol yapma gibi psikiyatrik sorunlar yer alır. Çocuklarda </a:t>
            </a:r>
            <a:r>
              <a:rPr lang="tr-TR" sz="2400" dirty="0" err="1"/>
              <a:t>disgrafinin</a:t>
            </a:r>
            <a:r>
              <a:rPr lang="tr-TR" sz="2400" dirty="0"/>
              <a:t> çeşitli şekilleri vardır.</a:t>
            </a:r>
          </a:p>
          <a:p>
            <a:endParaRPr lang="tr-TR" dirty="0"/>
          </a:p>
        </p:txBody>
      </p:sp>
    </p:spTree>
    <p:extLst>
      <p:ext uri="{BB962C8B-B14F-4D97-AF65-F5344CB8AC3E}">
        <p14:creationId xmlns="" xmlns:p14="http://schemas.microsoft.com/office/powerpoint/2010/main" val="232165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687B7A7F-B078-49C6-9F2F-F068D4392564}"/>
              </a:ext>
            </a:extLst>
          </p:cNvPr>
          <p:cNvSpPr>
            <a:spLocks noGrp="1"/>
          </p:cNvSpPr>
          <p:nvPr>
            <p:ph idx="1"/>
          </p:nvPr>
        </p:nvSpPr>
        <p:spPr>
          <a:xfrm>
            <a:off x="698740" y="1440610"/>
            <a:ext cx="10282686" cy="4807789"/>
          </a:xfrm>
        </p:spPr>
        <p:txBody>
          <a:bodyPr>
            <a:normAutofit/>
          </a:bodyPr>
          <a:lstStyle/>
          <a:p>
            <a:pPr marL="0" indent="0">
              <a:buNone/>
            </a:pPr>
            <a:r>
              <a:rPr lang="tr-TR" sz="2400" dirty="0"/>
              <a:t>Özgül öğrenme güçlüğü (ÖÖG), bireylerin okuma, yazma, dinleme, anlama, kendini ifade etme ya da matematik alanında yaşıtlarına ve zekâsına göre beklenilenin önemli ölçüde altında olmasıdır.</a:t>
            </a:r>
          </a:p>
          <a:p>
            <a:pPr marL="0" indent="0">
              <a:buNone/>
            </a:pPr>
            <a:r>
              <a:rPr lang="tr-TR" sz="2400" dirty="0"/>
              <a:t>Özgül Öğrenme Güçlüğünün birkaç tipi vardır:</a:t>
            </a:r>
          </a:p>
          <a:p>
            <a:pPr lvl="0"/>
            <a:r>
              <a:rPr lang="tr-TR" sz="2400" dirty="0" err="1"/>
              <a:t>Disleksi</a:t>
            </a:r>
            <a:r>
              <a:rPr lang="tr-TR" sz="2400" dirty="0"/>
              <a:t>: Okuma alanında güçlük</a:t>
            </a:r>
          </a:p>
          <a:p>
            <a:pPr lvl="0"/>
            <a:r>
              <a:rPr lang="tr-TR" sz="2400" dirty="0" err="1"/>
              <a:t>Disgrafi</a:t>
            </a:r>
            <a:r>
              <a:rPr lang="tr-TR" sz="2400" dirty="0"/>
              <a:t>: Yazı alanında güçlük</a:t>
            </a:r>
          </a:p>
          <a:p>
            <a:pPr lvl="0"/>
            <a:r>
              <a:rPr lang="tr-TR" sz="2400" dirty="0" err="1"/>
              <a:t>Diskalkuli</a:t>
            </a:r>
            <a:r>
              <a:rPr lang="tr-TR" sz="2400" dirty="0"/>
              <a:t>: Matematik alanında güçlük</a:t>
            </a:r>
          </a:p>
          <a:p>
            <a:pPr marL="0" indent="0">
              <a:buNone/>
            </a:pPr>
            <a:r>
              <a:rPr lang="tr-TR" sz="2400" dirty="0"/>
              <a:t>En sık görülen tipi ise </a:t>
            </a:r>
            <a:r>
              <a:rPr lang="tr-TR" sz="2400" dirty="0" err="1"/>
              <a:t>Disleksidir</a:t>
            </a:r>
            <a:r>
              <a:rPr lang="tr-TR" sz="2400" dirty="0"/>
              <a:t>.</a:t>
            </a:r>
          </a:p>
          <a:p>
            <a:endParaRPr lang="tr-TR" sz="2400" dirty="0"/>
          </a:p>
        </p:txBody>
      </p:sp>
    </p:spTree>
    <p:extLst>
      <p:ext uri="{BB962C8B-B14F-4D97-AF65-F5344CB8AC3E}">
        <p14:creationId xmlns="" xmlns:p14="http://schemas.microsoft.com/office/powerpoint/2010/main" val="353106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 xmlns:a16="http://schemas.microsoft.com/office/drawing/2014/main" id="{948D6EE3-8E6F-4380-8AF4-67A07BCB9023}"/>
              </a:ext>
            </a:extLst>
          </p:cNvPr>
          <p:cNvPicPr>
            <a:picLocks noGrp="1" noChangeAspect="1"/>
          </p:cNvPicPr>
          <p:nvPr>
            <p:ph idx="1"/>
          </p:nvPr>
        </p:nvPicPr>
        <p:blipFill>
          <a:blip r:embed="rId2"/>
          <a:stretch>
            <a:fillRect/>
          </a:stretch>
        </p:blipFill>
        <p:spPr>
          <a:xfrm>
            <a:off x="931654" y="1250830"/>
            <a:ext cx="8911086" cy="4563373"/>
          </a:xfrm>
          <a:prstGeom prst="rect">
            <a:avLst/>
          </a:prstGeom>
        </p:spPr>
      </p:pic>
    </p:spTree>
    <p:extLst>
      <p:ext uri="{BB962C8B-B14F-4D97-AF65-F5344CB8AC3E}">
        <p14:creationId xmlns="" xmlns:p14="http://schemas.microsoft.com/office/powerpoint/2010/main" val="3710003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D2DBED08-EB70-4D79-AF96-DAB7C39179B5}"/>
              </a:ext>
            </a:extLst>
          </p:cNvPr>
          <p:cNvSpPr>
            <a:spLocks noGrp="1"/>
          </p:cNvSpPr>
          <p:nvPr>
            <p:ph idx="1"/>
          </p:nvPr>
        </p:nvSpPr>
        <p:spPr>
          <a:xfrm>
            <a:off x="595224" y="974785"/>
            <a:ext cx="10955546" cy="5273615"/>
          </a:xfrm>
        </p:spPr>
        <p:txBody>
          <a:bodyPr>
            <a:normAutofit lnSpcReduction="10000"/>
          </a:bodyPr>
          <a:lstStyle/>
          <a:p>
            <a:pPr marL="0" indent="0">
              <a:buNone/>
            </a:pPr>
            <a:r>
              <a:rPr lang="tr-TR" sz="2800" b="1" dirty="0"/>
              <a:t>Ailelere Öneriler</a:t>
            </a:r>
          </a:p>
          <a:p>
            <a:pPr marL="0" indent="0">
              <a:buNone/>
            </a:pPr>
            <a:endParaRPr lang="tr-TR" dirty="0"/>
          </a:p>
          <a:p>
            <a:pPr lvl="0"/>
            <a:r>
              <a:rPr lang="tr-TR" dirty="0"/>
              <a:t>Öncelikle çocuğunuzu olduğu gibi, kimseyle </a:t>
            </a:r>
            <a:r>
              <a:rPr lang="tr-TR" dirty="0" smtClean="0"/>
              <a:t>kıyaslamadan </a:t>
            </a:r>
            <a:r>
              <a:rPr lang="tr-TR" dirty="0"/>
              <a:t>ve durumunu inkar etmeden kabul </a:t>
            </a:r>
            <a:r>
              <a:rPr lang="tr-TR" dirty="0" smtClean="0"/>
              <a:t>edin.</a:t>
            </a:r>
            <a:endParaRPr lang="tr-TR" dirty="0"/>
          </a:p>
          <a:p>
            <a:pPr lvl="0"/>
            <a:r>
              <a:rPr lang="tr-TR" dirty="0"/>
              <a:t>Çocuğunuzun gelişimini </a:t>
            </a:r>
            <a:r>
              <a:rPr lang="tr-TR" dirty="0" smtClean="0"/>
              <a:t>yakından </a:t>
            </a:r>
            <a:r>
              <a:rPr lang="tr-TR" dirty="0"/>
              <a:t>takip edin, farklılıkları uzmanlara danışın.</a:t>
            </a:r>
          </a:p>
          <a:p>
            <a:pPr lvl="0"/>
            <a:r>
              <a:rPr lang="tr-TR" dirty="0"/>
              <a:t>Her bireyin kendine ait yapabildikleri, ilgi ve yetenekleri olduğu unutulmadan; çocuğunuzun yapamadıkları üzerinden değil </a:t>
            </a:r>
            <a:r>
              <a:rPr lang="tr-TR" dirty="0" smtClean="0"/>
              <a:t>yapabildikleri </a:t>
            </a:r>
            <a:r>
              <a:rPr lang="tr-TR" dirty="0"/>
              <a:t>üzerinden hareket edin</a:t>
            </a:r>
          </a:p>
          <a:p>
            <a:pPr lvl="0"/>
            <a:r>
              <a:rPr lang="tr-TR" dirty="0"/>
              <a:t>Ev ödevinin yapılmasında ona yardım etmek gerekmekte, unutulmamalıdır ki çocuğunuzun durumu diğer çocuklarla mukayese edildiğinde, daha çok zamana ihtiyacı olacağı ve </a:t>
            </a:r>
            <a:r>
              <a:rPr lang="tr-TR" dirty="0" smtClean="0"/>
              <a:t>yorulacağı </a:t>
            </a:r>
            <a:r>
              <a:rPr lang="tr-TR" dirty="0"/>
              <a:t>aşikardır.</a:t>
            </a:r>
          </a:p>
          <a:p>
            <a:pPr lvl="0"/>
            <a:r>
              <a:rPr lang="tr-TR" dirty="0"/>
              <a:t>Kendini ifade etmesine, farklılıklarını ortaya koymasına izin verin. İstediği ve yapabildikleri şeyleri yapmaları için destekleyin.</a:t>
            </a:r>
          </a:p>
          <a:p>
            <a:pPr lvl="0"/>
            <a:r>
              <a:rPr lang="tr-TR" dirty="0"/>
              <a:t> Çocuğunuza arkadaşlarının öğrendiklerini, onun da öğreneceği fikrini aşılayın ve kendilerine güvenlerini arttıracak sosyal </a:t>
            </a:r>
            <a:r>
              <a:rPr lang="tr-TR" dirty="0" smtClean="0"/>
              <a:t>faaliyetlere </a:t>
            </a:r>
            <a:r>
              <a:rPr lang="tr-TR" dirty="0"/>
              <a:t>yönlendirin. Buna siz de inanın.</a:t>
            </a:r>
          </a:p>
          <a:p>
            <a:endParaRPr lang="tr-TR" dirty="0"/>
          </a:p>
        </p:txBody>
      </p:sp>
    </p:spTree>
    <p:extLst>
      <p:ext uri="{BB962C8B-B14F-4D97-AF65-F5344CB8AC3E}">
        <p14:creationId xmlns="" xmlns:p14="http://schemas.microsoft.com/office/powerpoint/2010/main" val="3468685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12655A1D-CB58-4311-82D4-3DC341D34B6F}"/>
              </a:ext>
            </a:extLst>
          </p:cNvPr>
          <p:cNvSpPr>
            <a:spLocks noGrp="1"/>
          </p:cNvSpPr>
          <p:nvPr>
            <p:ph idx="1"/>
          </p:nvPr>
        </p:nvSpPr>
        <p:spPr>
          <a:xfrm>
            <a:off x="569343" y="690113"/>
            <a:ext cx="11128076" cy="5805577"/>
          </a:xfrm>
        </p:spPr>
        <p:txBody>
          <a:bodyPr>
            <a:normAutofit lnSpcReduction="10000"/>
          </a:bodyPr>
          <a:lstStyle/>
          <a:p>
            <a:pPr marL="0" indent="0">
              <a:buNone/>
            </a:pPr>
            <a:r>
              <a:rPr lang="tr-TR" sz="2600" b="1" dirty="0"/>
              <a:t>Öğretmenlere Öneriler</a:t>
            </a:r>
          </a:p>
          <a:p>
            <a:pPr marL="0" indent="0">
              <a:buNone/>
            </a:pPr>
            <a:endParaRPr lang="tr-TR" dirty="0"/>
          </a:p>
          <a:p>
            <a:pPr lvl="0"/>
            <a:r>
              <a:rPr lang="tr-TR" dirty="0"/>
              <a:t>Çocuğun bireysel özelliklerini, kapasitelerini, sınırlılıklarını bilin.</a:t>
            </a:r>
          </a:p>
          <a:p>
            <a:pPr lvl="0"/>
            <a:r>
              <a:rPr lang="tr-TR" dirty="0"/>
              <a:t>Aileyle diyalog hâlinde olun.</a:t>
            </a:r>
          </a:p>
          <a:p>
            <a:pPr lvl="0"/>
            <a:r>
              <a:rPr lang="tr-TR" dirty="0"/>
              <a:t>Kullandığınız komutların basit, kısa ve net olmasına dikkat edin.</a:t>
            </a:r>
          </a:p>
          <a:p>
            <a:pPr lvl="0"/>
            <a:r>
              <a:rPr lang="tr-TR" dirty="0"/>
              <a:t>Öğrendiklerinin bellekte kalıcı olmasını sağlamak amacıyla birden fazla duyuya hitap edin(görsel, işitsel, drama vb.).</a:t>
            </a:r>
          </a:p>
          <a:p>
            <a:pPr lvl="0"/>
            <a:r>
              <a:rPr lang="tr-TR" dirty="0"/>
              <a:t>Ödevler sıkıcı ve monoton olmaktan çıkarılıp canlı ve ilgi çekici bir görevle birleştirilmelidir. </a:t>
            </a:r>
          </a:p>
          <a:p>
            <a:pPr lvl="0"/>
            <a:r>
              <a:rPr lang="tr-TR" dirty="0"/>
              <a:t>Çok fazla ödev </a:t>
            </a:r>
            <a:r>
              <a:rPr lang="tr-TR" dirty="0" smtClean="0"/>
              <a:t>verilmeden</a:t>
            </a:r>
            <a:r>
              <a:rPr lang="tr-TR" dirty="0"/>
              <a:t>, yapabileceği ödevler ile başarı duygusunu tatmasını sağlamak, başarısızlık deneyimlerini azaltacak önlemler almak yararlı olur. Verilen ödevin alındığından emin olmak ve dönüşte kontrolünü yapmak gerekir.</a:t>
            </a:r>
          </a:p>
          <a:p>
            <a:pPr lvl="0"/>
            <a:r>
              <a:rPr lang="tr-TR" dirty="0" err="1"/>
              <a:t>Dislektik</a:t>
            </a:r>
            <a:r>
              <a:rPr lang="tr-TR" dirty="0"/>
              <a:t> çocukların okuma , planlama , yeniden yazma çalışmalarının düzeltilmesi için ekstra zamana ihtiyaç duyması nedeni ile işin tamamlanması için daha fazla zaman ayırmalıdır.</a:t>
            </a:r>
          </a:p>
          <a:p>
            <a:pPr marL="0" indent="0">
              <a:buNone/>
            </a:pPr>
            <a:r>
              <a:rPr lang="tr-TR" dirty="0"/>
              <a:t> </a:t>
            </a:r>
          </a:p>
          <a:p>
            <a:pPr marL="0" indent="0">
              <a:buNone/>
            </a:pPr>
            <a:endParaRPr lang="tr-TR" dirty="0"/>
          </a:p>
        </p:txBody>
      </p:sp>
    </p:spTree>
    <p:extLst>
      <p:ext uri="{BB962C8B-B14F-4D97-AF65-F5344CB8AC3E}">
        <p14:creationId xmlns="" xmlns:p14="http://schemas.microsoft.com/office/powerpoint/2010/main" val="109228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EF1C34B-1CE6-463E-9D74-7D0DF51B5F4C}"/>
              </a:ext>
            </a:extLst>
          </p:cNvPr>
          <p:cNvSpPr>
            <a:spLocks noGrp="1"/>
          </p:cNvSpPr>
          <p:nvPr>
            <p:ph idx="1"/>
          </p:nvPr>
        </p:nvSpPr>
        <p:spPr>
          <a:xfrm>
            <a:off x="1103312" y="1440612"/>
            <a:ext cx="9498552" cy="4807788"/>
          </a:xfrm>
        </p:spPr>
        <p:txBody>
          <a:bodyPr/>
          <a:lstStyle/>
          <a:p>
            <a:r>
              <a:rPr lang="tr-TR" sz="2400" dirty="0">
                <a:solidFill>
                  <a:schemeClr val="tx1"/>
                </a:solidFill>
              </a:rPr>
              <a:t>Özel öğrenme bozukluğu, bir zeka sorunu değildir ve doğru tanı konulması için duyusal organlarda organik bir bozukluğun kesinlikle olmaması gerekir. </a:t>
            </a:r>
          </a:p>
          <a:p>
            <a:r>
              <a:rPr lang="tr-TR" sz="2400" dirty="0">
                <a:solidFill>
                  <a:schemeClr val="tx1"/>
                </a:solidFill>
              </a:rPr>
              <a:t>Her özel öğrenme güçlüğü gösteren çocuğun özellikleri birbirinden farklıdır. Bu çocukların yeterli zeka düzeyinde olduklarını, konuşma, bedensel gelişim özellikleri veya ifade etme becerileri konusunda hiçbir farklılık olmadığını, öğreniyor göründüklerini ancak hiçbir şeyi kavrayamadıklarını ifade edebiliriz.</a:t>
            </a:r>
          </a:p>
          <a:p>
            <a:endParaRPr lang="tr-TR" dirty="0"/>
          </a:p>
        </p:txBody>
      </p:sp>
    </p:spTree>
    <p:extLst>
      <p:ext uri="{BB962C8B-B14F-4D97-AF65-F5344CB8AC3E}">
        <p14:creationId xmlns="" xmlns:p14="http://schemas.microsoft.com/office/powerpoint/2010/main" val="347397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1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E9D11AE-C5C6-499C-A9DB-D79BFE95A983}"/>
              </a:ext>
            </a:extLst>
          </p:cNvPr>
          <p:cNvSpPr>
            <a:spLocks noGrp="1"/>
          </p:cNvSpPr>
          <p:nvPr>
            <p:ph idx="1"/>
          </p:nvPr>
        </p:nvSpPr>
        <p:spPr>
          <a:xfrm>
            <a:off x="690113" y="1152983"/>
            <a:ext cx="9877245" cy="4687980"/>
          </a:xfrm>
        </p:spPr>
        <p:txBody>
          <a:bodyPr>
            <a:normAutofit fontScale="92500" lnSpcReduction="10000"/>
          </a:bodyPr>
          <a:lstStyle/>
          <a:p>
            <a:pPr marL="0" indent="0">
              <a:buNone/>
            </a:pPr>
            <a:r>
              <a:rPr lang="tr-TR" sz="2900" dirty="0"/>
              <a:t>Özel Öğrenme Güçlüğünün Belirtileri</a:t>
            </a:r>
          </a:p>
          <a:p>
            <a:pPr marL="0" indent="0">
              <a:buNone/>
            </a:pPr>
            <a:endParaRPr lang="tr-TR" sz="2900" dirty="0"/>
          </a:p>
          <a:p>
            <a:pPr lvl="0"/>
            <a:r>
              <a:rPr lang="tr-TR" sz="2400" dirty="0"/>
              <a:t>Okumayı öğrenmede gecikme, okuma hızının düşüklüğü, yanlış okuma ve okuduğunu anlayamama söz konusudur.</a:t>
            </a:r>
          </a:p>
          <a:p>
            <a:pPr lvl="0"/>
            <a:r>
              <a:rPr lang="tr-TR" sz="2400" dirty="0"/>
              <a:t>Okurken satır atlama, yerini kaybetme görülür.</a:t>
            </a:r>
          </a:p>
          <a:p>
            <a:pPr lvl="0"/>
            <a:r>
              <a:rPr lang="tr-TR" sz="2400" dirty="0"/>
              <a:t>Harflerin sırasını karıştırır. (için-çini vb</a:t>
            </a:r>
            <a:r>
              <a:rPr lang="tr-TR" sz="2400" dirty="0" smtClean="0"/>
              <a:t>.)</a:t>
            </a:r>
            <a:endParaRPr lang="tr-TR" sz="2400" dirty="0"/>
          </a:p>
          <a:p>
            <a:pPr lvl="0"/>
            <a:r>
              <a:rPr lang="tr-TR" sz="2400" dirty="0"/>
              <a:t>Yazmayı öğrenmede gecikme, yazı yazmaya karşı isteksizlik ve görsel sembolleri karıştırma vardır. (b-d, ı-i, m-n, 6-9 gibi)</a:t>
            </a:r>
          </a:p>
          <a:p>
            <a:pPr lvl="0"/>
            <a:r>
              <a:rPr lang="tr-TR" sz="2400" dirty="0"/>
              <a:t>Sözcükleri ters çevirir.</a:t>
            </a:r>
          </a:p>
          <a:p>
            <a:pPr lvl="0"/>
            <a:r>
              <a:rPr lang="tr-TR" sz="2400" dirty="0"/>
              <a:t>Sözlü-yazılı ifadelerde güçlükler vardır. Dikkat ve konsantrasyon güçlükleri sıklıkla gözlemlenir.</a:t>
            </a:r>
          </a:p>
          <a:p>
            <a:pPr marL="0" indent="0">
              <a:buNone/>
            </a:pPr>
            <a:endParaRPr lang="tr-TR" dirty="0"/>
          </a:p>
        </p:txBody>
      </p:sp>
    </p:spTree>
    <p:extLst>
      <p:ext uri="{BB962C8B-B14F-4D97-AF65-F5344CB8AC3E}">
        <p14:creationId xmlns="" xmlns:p14="http://schemas.microsoft.com/office/powerpoint/2010/main" val="426582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0EB591AA-C56D-4482-BAFC-46B6E4BB5E18}"/>
              </a:ext>
            </a:extLst>
          </p:cNvPr>
          <p:cNvSpPr>
            <a:spLocks noGrp="1"/>
          </p:cNvSpPr>
          <p:nvPr>
            <p:ph idx="1"/>
          </p:nvPr>
        </p:nvSpPr>
        <p:spPr>
          <a:xfrm>
            <a:off x="603850" y="1199072"/>
            <a:ext cx="9963508" cy="5049327"/>
          </a:xfrm>
        </p:spPr>
        <p:txBody>
          <a:bodyPr>
            <a:normAutofit/>
          </a:bodyPr>
          <a:lstStyle/>
          <a:p>
            <a:pPr lvl="0"/>
            <a:r>
              <a:rPr lang="tr-TR" sz="2400" dirty="0"/>
              <a:t>Gün, ay, yıl gibi zaman kavramlarını karıştırabilir.</a:t>
            </a:r>
          </a:p>
          <a:p>
            <a:pPr lvl="0"/>
            <a:r>
              <a:rPr lang="tr-TR" sz="2400" dirty="0"/>
              <a:t>Gördüğü şeyi yanlış algılamada, uzaklığı ve derinliği algılamada mekanı algılamada, sağı-solu ve yönleri ayırt etmede sorunlar dikkati çeker.</a:t>
            </a:r>
          </a:p>
          <a:p>
            <a:pPr lvl="0"/>
            <a:r>
              <a:rPr lang="tr-TR" sz="2400" dirty="0"/>
              <a:t>Sıraya koymada ve organize etmede sorunları olabilir.</a:t>
            </a:r>
          </a:p>
          <a:p>
            <a:pPr lvl="0"/>
            <a:r>
              <a:rPr lang="tr-TR" sz="2400" dirty="0"/>
              <a:t>Öyküleri duyduğu gibi anlatamaz. Başını, ortasını, sonunu karıştırır</a:t>
            </a:r>
          </a:p>
          <a:p>
            <a:pPr lvl="0"/>
            <a:r>
              <a:rPr lang="tr-TR" sz="2400" dirty="0"/>
              <a:t>Saati, çarpım tablosunu öğrenmede güçlükleri olur.</a:t>
            </a:r>
          </a:p>
          <a:p>
            <a:pPr lvl="0"/>
            <a:r>
              <a:rPr lang="tr-TR" sz="2400" dirty="0"/>
              <a:t>Arkadaş ilişkilerinde uyum sorunları yaşayabilir.</a:t>
            </a:r>
          </a:p>
          <a:p>
            <a:pPr lvl="0"/>
            <a:r>
              <a:rPr lang="tr-TR" sz="2400" dirty="0"/>
              <a:t>Bazen de akademik başarısızlıklarını örtmek için farklı davranışlar göstererek, şamatacı, dersi kaynatmaya çalışan, dikkati </a:t>
            </a:r>
            <a:r>
              <a:rPr lang="tr-TR" sz="2400" dirty="0" smtClean="0"/>
              <a:t>çeken </a:t>
            </a:r>
            <a:r>
              <a:rPr lang="tr-TR" sz="2400" dirty="0"/>
              <a:t>çocuklar olabilirler.</a:t>
            </a:r>
          </a:p>
          <a:p>
            <a:pPr marL="0" indent="0">
              <a:buNone/>
            </a:pPr>
            <a:endParaRPr lang="tr-TR" sz="2400" dirty="0"/>
          </a:p>
        </p:txBody>
      </p:sp>
    </p:spTree>
    <p:extLst>
      <p:ext uri="{BB962C8B-B14F-4D97-AF65-F5344CB8AC3E}">
        <p14:creationId xmlns="" xmlns:p14="http://schemas.microsoft.com/office/powerpoint/2010/main" val="100490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21D3FCC6-C3E8-4050-9613-C1A5DAD18554}"/>
              </a:ext>
            </a:extLst>
          </p:cNvPr>
          <p:cNvSpPr>
            <a:spLocks noGrp="1"/>
          </p:cNvSpPr>
          <p:nvPr>
            <p:ph idx="1"/>
          </p:nvPr>
        </p:nvSpPr>
        <p:spPr>
          <a:xfrm>
            <a:off x="870398" y="992038"/>
            <a:ext cx="10093775" cy="5299494"/>
          </a:xfrm>
        </p:spPr>
        <p:txBody>
          <a:bodyPr>
            <a:normAutofit/>
          </a:bodyPr>
          <a:lstStyle/>
          <a:p>
            <a:pPr marL="0" indent="0">
              <a:buNone/>
            </a:pPr>
            <a:r>
              <a:rPr lang="tr-TR" sz="2400" b="1" dirty="0"/>
              <a:t>Ayrıca Özel Öğrenme </a:t>
            </a:r>
            <a:r>
              <a:rPr lang="tr-TR" sz="2400" b="1" dirty="0" err="1"/>
              <a:t>Güçlüğü’ne</a:t>
            </a:r>
            <a:r>
              <a:rPr lang="tr-TR" sz="2400" b="1" dirty="0"/>
              <a:t> Bağlı Olarak</a:t>
            </a:r>
            <a:endParaRPr lang="tr-TR" sz="2400" dirty="0"/>
          </a:p>
          <a:p>
            <a:pPr lvl="0"/>
            <a:r>
              <a:rPr lang="tr-TR" sz="2400" dirty="0"/>
              <a:t>Düşük benlik saygısı</a:t>
            </a:r>
          </a:p>
          <a:p>
            <a:pPr lvl="0"/>
            <a:r>
              <a:rPr lang="tr-TR" sz="2400" dirty="0"/>
              <a:t>Sosyal becerilerde eksiklik</a:t>
            </a:r>
          </a:p>
          <a:p>
            <a:pPr lvl="0"/>
            <a:r>
              <a:rPr lang="tr-TR" sz="2400" dirty="0"/>
              <a:t>Okulu terk etme davranışı</a:t>
            </a:r>
          </a:p>
          <a:p>
            <a:pPr lvl="0"/>
            <a:r>
              <a:rPr lang="tr-TR" sz="2400" dirty="0"/>
              <a:t>Ders çalışmaktan yoğun kaçınma</a:t>
            </a:r>
          </a:p>
          <a:p>
            <a:pPr lvl="0"/>
            <a:r>
              <a:rPr lang="tr-TR" sz="2400" dirty="0"/>
              <a:t>Yetişkinlikte işsizlik ve uyum güçlükleri</a:t>
            </a:r>
          </a:p>
          <a:p>
            <a:pPr lvl="0"/>
            <a:r>
              <a:rPr lang="tr-TR" sz="2400" dirty="0"/>
              <a:t>Konuşma gelişiminde gecikme</a:t>
            </a:r>
          </a:p>
          <a:p>
            <a:pPr lvl="0"/>
            <a:r>
              <a:rPr lang="tr-TR" sz="2400" dirty="0"/>
              <a:t>Genel koordinasyon bozukluğu görülebilir</a:t>
            </a:r>
            <a:r>
              <a:rPr lang="tr-TR" sz="2400" dirty="0" smtClean="0"/>
              <a:t>. Çocuğun </a:t>
            </a:r>
            <a:r>
              <a:rPr lang="tr-TR" sz="2400" dirty="0"/>
              <a:t>yaşadığı başarısızlık ve hayal kırklığı sonucunda, Özel Öğrenme Güçlüğü’ne sıklıkla duygusal, sosyal ve aile içi sorunlar da eşlik eder.</a:t>
            </a:r>
          </a:p>
          <a:p>
            <a:pPr marL="0" indent="0">
              <a:buNone/>
            </a:pPr>
            <a:endParaRPr lang="tr-TR" sz="2400" dirty="0"/>
          </a:p>
        </p:txBody>
      </p:sp>
    </p:spTree>
    <p:extLst>
      <p:ext uri="{BB962C8B-B14F-4D97-AF65-F5344CB8AC3E}">
        <p14:creationId xmlns="" xmlns:p14="http://schemas.microsoft.com/office/powerpoint/2010/main" val="326710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0B6D853D-E12B-4EFD-8DC1-F33818D9309B}"/>
              </a:ext>
            </a:extLst>
          </p:cNvPr>
          <p:cNvSpPr>
            <a:spLocks noGrp="1"/>
          </p:cNvSpPr>
          <p:nvPr>
            <p:ph idx="1"/>
          </p:nvPr>
        </p:nvSpPr>
        <p:spPr>
          <a:xfrm>
            <a:off x="1104293" y="940279"/>
            <a:ext cx="8946541" cy="5308121"/>
          </a:xfrm>
        </p:spPr>
        <p:txBody>
          <a:bodyPr/>
          <a:lstStyle/>
          <a:p>
            <a:endParaRPr lang="tr-TR" dirty="0"/>
          </a:p>
          <a:p>
            <a:endParaRPr lang="tr-TR" dirty="0"/>
          </a:p>
          <a:p>
            <a:r>
              <a:rPr lang="tr-TR" sz="2400" b="1" dirty="0"/>
              <a:t>ÖÖG tanısı almış çocuklar çoğu şeyi ters algılayabilirler.</a:t>
            </a:r>
          </a:p>
          <a:p>
            <a:endParaRPr lang="tr-TR" b="1" dirty="0"/>
          </a:p>
          <a:p>
            <a:pPr marL="0" indent="0">
              <a:buNone/>
            </a:pPr>
            <a:endParaRPr lang="tr-TR" dirty="0"/>
          </a:p>
        </p:txBody>
      </p:sp>
      <p:pic>
        <p:nvPicPr>
          <p:cNvPr id="4" name="Resim 3">
            <a:extLst>
              <a:ext uri="{FF2B5EF4-FFF2-40B4-BE49-F238E27FC236}">
                <a16:creationId xmlns="" xmlns:a16="http://schemas.microsoft.com/office/drawing/2014/main" id="{8CE005A9-6C19-4750-B250-796B3B02E147}"/>
              </a:ext>
            </a:extLst>
          </p:cNvPr>
          <p:cNvPicPr>
            <a:picLocks noChangeAspect="1"/>
          </p:cNvPicPr>
          <p:nvPr/>
        </p:nvPicPr>
        <p:blipFill>
          <a:blip r:embed="rId2"/>
          <a:stretch>
            <a:fillRect/>
          </a:stretch>
        </p:blipFill>
        <p:spPr>
          <a:xfrm>
            <a:off x="1871933" y="2631055"/>
            <a:ext cx="4710022" cy="2976113"/>
          </a:xfrm>
          <a:prstGeom prst="rect">
            <a:avLst/>
          </a:prstGeom>
        </p:spPr>
      </p:pic>
    </p:spTree>
    <p:extLst>
      <p:ext uri="{BB962C8B-B14F-4D97-AF65-F5344CB8AC3E}">
        <p14:creationId xmlns="" xmlns:p14="http://schemas.microsoft.com/office/powerpoint/2010/main" val="659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016F2C2F-7B68-4A66-AFB8-A23801B665DF}"/>
              </a:ext>
            </a:extLst>
          </p:cNvPr>
          <p:cNvSpPr>
            <a:spLocks noGrp="1"/>
          </p:cNvSpPr>
          <p:nvPr>
            <p:ph idx="1"/>
          </p:nvPr>
        </p:nvSpPr>
        <p:spPr>
          <a:xfrm>
            <a:off x="1103312" y="767752"/>
            <a:ext cx="8946541" cy="5480648"/>
          </a:xfrm>
        </p:spPr>
        <p:txBody>
          <a:bodyPr/>
          <a:lstStyle/>
          <a:p>
            <a:endParaRPr lang="tr-TR" dirty="0"/>
          </a:p>
          <a:p>
            <a:endParaRPr lang="tr-TR" dirty="0"/>
          </a:p>
          <a:p>
            <a:r>
              <a:rPr lang="tr-TR" sz="2400" b="1" dirty="0"/>
              <a:t>Saati okumakta ve çizmekte zorlanırlar. </a:t>
            </a:r>
          </a:p>
          <a:p>
            <a:endParaRPr lang="tr-TR" sz="2400" dirty="0"/>
          </a:p>
        </p:txBody>
      </p:sp>
      <p:pic>
        <p:nvPicPr>
          <p:cNvPr id="4" name="Resim 3">
            <a:extLst>
              <a:ext uri="{FF2B5EF4-FFF2-40B4-BE49-F238E27FC236}">
                <a16:creationId xmlns="" xmlns:a16="http://schemas.microsoft.com/office/drawing/2014/main" id="{B58F55B4-611A-4DCA-9415-71BFCD024B2F}"/>
              </a:ext>
            </a:extLst>
          </p:cNvPr>
          <p:cNvPicPr>
            <a:picLocks noChangeAspect="1"/>
          </p:cNvPicPr>
          <p:nvPr/>
        </p:nvPicPr>
        <p:blipFill>
          <a:blip r:embed="rId2"/>
          <a:stretch>
            <a:fillRect/>
          </a:stretch>
        </p:blipFill>
        <p:spPr>
          <a:xfrm>
            <a:off x="1684491" y="2743200"/>
            <a:ext cx="5268400" cy="2932981"/>
          </a:xfrm>
          <a:prstGeom prst="rect">
            <a:avLst/>
          </a:prstGeom>
        </p:spPr>
      </p:pic>
    </p:spTree>
    <p:extLst>
      <p:ext uri="{BB962C8B-B14F-4D97-AF65-F5344CB8AC3E}">
        <p14:creationId xmlns="" xmlns:p14="http://schemas.microsoft.com/office/powerpoint/2010/main" val="4265396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2ACE3D9C-F397-4A60-83E3-C63F809393B9}"/>
              </a:ext>
            </a:extLst>
          </p:cNvPr>
          <p:cNvSpPr>
            <a:spLocks noGrp="1"/>
          </p:cNvSpPr>
          <p:nvPr>
            <p:ph idx="1"/>
          </p:nvPr>
        </p:nvSpPr>
        <p:spPr>
          <a:xfrm>
            <a:off x="1103312" y="1216325"/>
            <a:ext cx="8946541" cy="5032075"/>
          </a:xfrm>
        </p:spPr>
        <p:txBody>
          <a:bodyPr/>
          <a:lstStyle/>
          <a:p>
            <a:pPr>
              <a:buNone/>
            </a:pPr>
            <a:endParaRPr lang="tr-TR" dirty="0"/>
          </a:p>
          <a:p>
            <a:r>
              <a:rPr lang="tr-TR" sz="2400" b="1" dirty="0"/>
              <a:t>Okurken kelimeleri yanlış hecelerler. </a:t>
            </a:r>
          </a:p>
          <a:p>
            <a:endParaRPr lang="tr-TR" sz="2400" dirty="0"/>
          </a:p>
        </p:txBody>
      </p:sp>
      <p:pic>
        <p:nvPicPr>
          <p:cNvPr id="4" name="Resim 3">
            <a:extLst>
              <a:ext uri="{FF2B5EF4-FFF2-40B4-BE49-F238E27FC236}">
                <a16:creationId xmlns="" xmlns:a16="http://schemas.microsoft.com/office/drawing/2014/main" id="{3433EE1D-2AAF-46EC-9F80-20D44BA04147}"/>
              </a:ext>
            </a:extLst>
          </p:cNvPr>
          <p:cNvPicPr>
            <a:picLocks noChangeAspect="1"/>
          </p:cNvPicPr>
          <p:nvPr/>
        </p:nvPicPr>
        <p:blipFill>
          <a:blip r:embed="rId2"/>
          <a:stretch>
            <a:fillRect/>
          </a:stretch>
        </p:blipFill>
        <p:spPr>
          <a:xfrm>
            <a:off x="1578634" y="2570673"/>
            <a:ext cx="5029200" cy="2924354"/>
          </a:xfrm>
          <a:prstGeom prst="rect">
            <a:avLst/>
          </a:prstGeom>
        </p:spPr>
      </p:pic>
    </p:spTree>
    <p:extLst>
      <p:ext uri="{BB962C8B-B14F-4D97-AF65-F5344CB8AC3E}">
        <p14:creationId xmlns="" xmlns:p14="http://schemas.microsoft.com/office/powerpoint/2010/main" val="26046670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587</TotalTime>
  <Words>1282</Words>
  <Application>Microsoft Office PowerPoint</Application>
  <PresentationFormat>Özel</PresentationFormat>
  <Paragraphs>105</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İyon</vt:lpstr>
      <vt:lpstr>  ÖZEL ÖĞRENME GÜÇLÜĞÜ</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Özel Öğrenme Güçlüğü</dc:title>
  <dc:creator>sa</dc:creator>
  <cp:lastModifiedBy>cASPER</cp:lastModifiedBy>
  <cp:revision>14</cp:revision>
  <dcterms:created xsi:type="dcterms:W3CDTF">2020-12-29T23:26:42Z</dcterms:created>
  <dcterms:modified xsi:type="dcterms:W3CDTF">2021-03-04T06:58:55Z</dcterms:modified>
</cp:coreProperties>
</file>