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6" r:id="rId4"/>
    <p:sldId id="284" r:id="rId5"/>
    <p:sldId id="285" r:id="rId6"/>
    <p:sldId id="260" r:id="rId7"/>
    <p:sldId id="261" r:id="rId8"/>
    <p:sldId id="257" r:id="rId9"/>
    <p:sldId id="262" r:id="rId10"/>
    <p:sldId id="274" r:id="rId11"/>
    <p:sldId id="275" r:id="rId12"/>
    <p:sldId id="277" r:id="rId13"/>
    <p:sldId id="259" r:id="rId14"/>
    <p:sldId id="263" r:id="rId15"/>
    <p:sldId id="264" r:id="rId16"/>
    <p:sldId id="276" r:id="rId17"/>
    <p:sldId id="265" r:id="rId18"/>
    <p:sldId id="266" r:id="rId19"/>
    <p:sldId id="267" r:id="rId20"/>
    <p:sldId id="272" r:id="rId21"/>
    <p:sldId id="273" r:id="rId22"/>
    <p:sldId id="268" r:id="rId23"/>
    <p:sldId id="269" r:id="rId24"/>
    <p:sldId id="281" r:id="rId25"/>
    <p:sldId id="282" r:id="rId26"/>
    <p:sldId id="270" r:id="rId27"/>
    <p:sldId id="279" r:id="rId28"/>
    <p:sldId id="271" r:id="rId2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076"/>
    <a:srgbClr val="CC3300"/>
    <a:srgbClr val="006600"/>
    <a:srgbClr val="003300"/>
    <a:srgbClr val="008000"/>
    <a:srgbClr val="339933"/>
    <a:srgbClr val="CC0000"/>
    <a:srgbClr val="B6029C"/>
    <a:srgbClr val="4F0144"/>
    <a:srgbClr val="450B2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6" d="100"/>
          <a:sy n="106" d="100"/>
        </p:scale>
        <p:origin x="-172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3.3.2021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3.3.2021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3.3.2021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3.3.2021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3.3.2021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3.3.2021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3.3.2021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3.3.2021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3.3.2021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3.3.2021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3.3.2021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3.3.2021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428860" y="476672"/>
            <a:ext cx="4643470" cy="2520280"/>
          </a:xfrm>
        </p:spPr>
        <p:txBody>
          <a:bodyPr>
            <a:normAutofit fontScale="90000"/>
          </a:bodyPr>
          <a:lstStyle/>
          <a:p>
            <a:pPr algn="l"/>
            <a:r>
              <a:rPr lang="tr-TR" b="1" i="1" dirty="0" smtClean="0">
                <a:solidFill>
                  <a:schemeClr val="accent1">
                    <a:lumMod val="50000"/>
                  </a:schemeClr>
                </a:solidFill>
              </a:rPr>
              <a:t>UZAKTAN </a:t>
            </a:r>
            <a:r>
              <a:rPr lang="tr-TR" b="1" i="1" dirty="0">
                <a:solidFill>
                  <a:schemeClr val="accent1">
                    <a:lumMod val="50000"/>
                  </a:schemeClr>
                </a:solidFill>
              </a:rPr>
              <a:t>EĞİTİM </a:t>
            </a:r>
            <a:r>
              <a:rPr lang="tr-TR" b="1" i="1" dirty="0" smtClean="0">
                <a:solidFill>
                  <a:schemeClr val="accent1">
                    <a:lumMod val="50000"/>
                  </a:schemeClr>
                </a:solidFill>
              </a:rPr>
              <a:t>  SÜRECİNDE </a:t>
            </a:r>
            <a:r>
              <a:rPr lang="tr-TR" b="1" i="1" dirty="0">
                <a:solidFill>
                  <a:schemeClr val="accent1">
                    <a:lumMod val="50000"/>
                  </a:schemeClr>
                </a:solidFill>
              </a:rPr>
              <a:t>VELİLERE ÖNERİLER </a:t>
            </a:r>
            <a:r>
              <a:rPr lang="tr-TR" sz="6000" b="1" i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</a:t>
            </a:r>
            <a:endParaRPr lang="tr-TR" sz="6000" b="1" i="1" dirty="0">
              <a:solidFill>
                <a:srgbClr val="FFC000"/>
              </a:solidFill>
            </a:endParaRPr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>
          <a:xfrm>
            <a:off x="1371600" y="2857496"/>
            <a:ext cx="6728792" cy="2857520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90" y="2857496"/>
            <a:ext cx="6768752" cy="2857520"/>
          </a:xfrm>
          <a:prstGeom prst="rect">
            <a:avLst/>
          </a:prstGeom>
        </p:spPr>
      </p:pic>
      <p:pic>
        <p:nvPicPr>
          <p:cNvPr id="1026" name="Picture 2" descr="C:\Users\cASPER\Desktop\meb 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1"/>
            <a:ext cx="1785918" cy="1714488"/>
          </a:xfrm>
          <a:prstGeom prst="rect">
            <a:avLst/>
          </a:prstGeom>
          <a:noFill/>
        </p:spPr>
      </p:pic>
      <p:pic>
        <p:nvPicPr>
          <p:cNvPr id="1027" name="Picture 3" descr="C:\Users\cASPER\Desktop\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928794" cy="1785926"/>
          </a:xfrm>
          <a:prstGeom prst="rect">
            <a:avLst/>
          </a:prstGeom>
          <a:noFill/>
        </p:spPr>
      </p:pic>
      <p:sp>
        <p:nvSpPr>
          <p:cNvPr id="8" name="7 Metin kutusu"/>
          <p:cNvSpPr txBox="1"/>
          <p:nvPr/>
        </p:nvSpPr>
        <p:spPr>
          <a:xfrm>
            <a:off x="2643174" y="5929330"/>
            <a:ext cx="4786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>YÜKSEKOVA REHBERLİK VE ARAŞTIRMA MERKEZİ</a:t>
            </a:r>
          </a:p>
          <a:p>
            <a:r>
              <a:rPr lang="tr-TR" dirty="0" smtClean="0">
                <a:solidFill>
                  <a:srgbClr val="C00000"/>
                </a:solidFill>
              </a:rPr>
              <a:t>                                             PSİKOLOJİK DANIŞMAN </a:t>
            </a:r>
          </a:p>
          <a:p>
            <a:r>
              <a:rPr lang="tr-TR" dirty="0" smtClean="0">
                <a:solidFill>
                  <a:srgbClr val="C00000"/>
                </a:solidFill>
              </a:rPr>
              <a:t>                                                        REFİKA DOĞANAY</a:t>
            </a:r>
            <a:endParaRPr lang="tr-T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857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274041"/>
          </a:xfrm>
        </p:spPr>
        <p:txBody>
          <a:bodyPr>
            <a:normAutofit fontScale="90000"/>
          </a:bodyPr>
          <a:lstStyle/>
          <a:p>
            <a:r>
              <a:rPr lang="tr-TR" sz="32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2.GÜNLÜK RUTİNLERİNİZİ BELİRLEYİN.</a:t>
            </a:r>
            <a:endParaRPr lang="tr-TR" sz="32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İçerik Yer Tutucusu 7"/>
          <p:cNvSpPr>
            <a:spLocks noGrp="1"/>
          </p:cNvSpPr>
          <p:nvPr>
            <p:ph idx="1"/>
          </p:nvPr>
        </p:nvSpPr>
        <p:spPr>
          <a:xfrm>
            <a:off x="1" y="620688"/>
            <a:ext cx="9143999" cy="6237311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 süreçte en önemli 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kaygı nedenlerinden biri de 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günlük rutinlerin bozulmuş olmasıdır.</a:t>
            </a:r>
          </a:p>
          <a:p>
            <a:pPr marL="0" indent="0">
              <a:buNone/>
            </a:pPr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İlkokul çocukları plan hazırlama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 bir  plana uyma konusunda yeterli beceriye sahip değildir. 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 nedenle siz anne-babaların 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desteğine ve rehberliğine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ihtiyaç duyarlar.</a:t>
            </a:r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242826"/>
            <a:ext cx="3329541" cy="2615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007" y="620688"/>
            <a:ext cx="219567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1193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96744"/>
          </a:xfrm>
        </p:spPr>
        <p:txBody>
          <a:bodyPr/>
          <a:lstStyle/>
          <a:p>
            <a:pPr marL="0" indent="0">
              <a:buNone/>
            </a:pPr>
            <a:endParaRPr lang="tr-TR" dirty="0" smtClean="0"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tr-TR" sz="3000" dirty="0" smtClean="0"/>
              <a:t>Günlük rutinlerin belirlenmesinde </a:t>
            </a:r>
          </a:p>
          <a:p>
            <a:pPr marL="0" indent="0">
              <a:buNone/>
            </a:pPr>
            <a:r>
              <a:rPr lang="tr-TR" sz="3000" dirty="0" smtClean="0"/>
              <a:t>ve uygulanmasında onlara</a:t>
            </a:r>
          </a:p>
          <a:p>
            <a:pPr marL="0" indent="0">
              <a:buNone/>
            </a:pPr>
            <a:r>
              <a:rPr lang="tr-TR" sz="3000" dirty="0" smtClean="0"/>
              <a:t>örnek olmalısınız.</a:t>
            </a:r>
          </a:p>
          <a:p>
            <a:pPr marL="0" indent="0">
              <a:buNone/>
            </a:pPr>
            <a:r>
              <a:rPr lang="tr-TR" sz="3000" dirty="0" smtClean="0"/>
              <a:t>Böylece zamanın etkili ve verimli kullanılmasıyla uzaktan eğitimde </a:t>
            </a:r>
          </a:p>
          <a:p>
            <a:pPr marL="0" indent="0">
              <a:buNone/>
            </a:pPr>
            <a:r>
              <a:rPr lang="tr-TR" sz="3000" dirty="0" smtClean="0"/>
              <a:t>daha fazla fayda sağlanabilir.</a:t>
            </a:r>
            <a:endParaRPr lang="tr-TR" sz="3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440" y="0"/>
            <a:ext cx="2209560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427"/>
          <a:stretch/>
        </p:blipFill>
        <p:spPr>
          <a:xfrm>
            <a:off x="0" y="4221088"/>
            <a:ext cx="5580112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3272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597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rgbClr val="760076"/>
                </a:solidFill>
              </a:rPr>
              <a:t>Çocuklarımızın okula gidiyormuş gibi;</a:t>
            </a:r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 </a:t>
            </a:r>
            <a:r>
              <a:rPr lang="tr-TR" dirty="0">
                <a:solidFill>
                  <a:srgbClr val="003300"/>
                </a:solidFill>
              </a:rPr>
              <a:t>H</a:t>
            </a:r>
            <a:r>
              <a:rPr lang="tr-TR" dirty="0" smtClean="0">
                <a:solidFill>
                  <a:srgbClr val="003300"/>
                </a:solidFill>
              </a:rPr>
              <a:t>er gün aynı saatte kalkmaları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rgbClr val="003300"/>
                </a:solidFill>
              </a:rPr>
              <a:t>Sağlıklı bir kahvaltı yapmaları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rgbClr val="003300"/>
                </a:solidFill>
              </a:rPr>
              <a:t>Uygun şekilde giyinmeleri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rgbClr val="003300"/>
                </a:solidFill>
              </a:rPr>
              <a:t>Ders için gerekli hazırlıkları yapmaları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rgbClr val="003300"/>
                </a:solidFill>
              </a:rPr>
              <a:t>Günlük çalışacakları dersleri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tr-TR" dirty="0" smtClean="0"/>
              <a:t>içeren bir program oluşturmak çocuğumuzda bu süreçte oluşan belirsizlik ve kaygı duygularını da azaltacaktır.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181"/>
          <a:stretch/>
        </p:blipFill>
        <p:spPr>
          <a:xfrm>
            <a:off x="6876256" y="1"/>
            <a:ext cx="2267744" cy="2533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9319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453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8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3. UZAKTAN E</a:t>
            </a:r>
            <a:r>
              <a:rPr lang="tr-TR" sz="28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Ğİ</a:t>
            </a:r>
            <a:r>
              <a:rPr lang="tr-TR" sz="28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T</a:t>
            </a:r>
            <a:r>
              <a:rPr lang="tr-TR" sz="2800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İ</a:t>
            </a:r>
            <a:r>
              <a:rPr lang="tr-TR" sz="28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ME UYGUN ORTAM HAZIRLAYIN.</a:t>
            </a:r>
          </a:p>
          <a:p>
            <a:pPr marL="0" indent="0">
              <a:buNone/>
            </a:pPr>
            <a:endParaRPr lang="tr-TR" sz="2800" dirty="0" smtClean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Çocuğunuzun derslere katılabileceği ve</a:t>
            </a:r>
          </a:p>
          <a:p>
            <a:pPr marL="0" indent="0">
              <a:buNone/>
            </a:pPr>
            <a:r>
              <a:rPr lang="tr-TR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çalışabileceği mümkünse bir oda değilse</a:t>
            </a:r>
          </a:p>
          <a:p>
            <a:pPr marL="0" indent="0">
              <a:buNone/>
            </a:pPr>
            <a:r>
              <a:rPr lang="tr-TR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en azından bir çalışma masası ayarlanmalıdır.</a:t>
            </a:r>
          </a:p>
          <a:p>
            <a:endParaRPr lang="tr-TR" sz="3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Ders saatinden önce çalışma masası ve</a:t>
            </a:r>
          </a:p>
          <a:p>
            <a:pPr marL="0" indent="0">
              <a:buNone/>
            </a:pPr>
            <a:r>
              <a:rPr lang="tr-TR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ders için gerekli kitap, defter gibi </a:t>
            </a:r>
          </a:p>
          <a:p>
            <a:pPr marL="0" indent="0">
              <a:buNone/>
            </a:pPr>
            <a:r>
              <a:rPr lang="tr-TR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araç gereçlerin hazırlanmasında </a:t>
            </a:r>
          </a:p>
          <a:p>
            <a:pPr marL="0" indent="0">
              <a:buNone/>
            </a:pPr>
            <a:r>
              <a:rPr lang="tr-TR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ona rehberlik edin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293096"/>
            <a:ext cx="3685998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0938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3798" cy="6858000"/>
          </a:xfrm>
        </p:spPr>
        <p:txBody>
          <a:bodyPr/>
          <a:lstStyle/>
          <a:p>
            <a:pPr marL="457200" lvl="0" indent="-457200" algn="l">
              <a:buFont typeface="Wingdings" panose="05000000000000000000" pitchFamily="2" charset="2"/>
              <a:buChar char="Ø"/>
            </a:pPr>
            <a:r>
              <a:rPr lang="tr-TR" dirty="0">
                <a:solidFill>
                  <a:prstClr val="black">
                    <a:lumMod val="95000"/>
                    <a:lumOff val="5000"/>
                  </a:prstClr>
                </a:solidFill>
              </a:rPr>
              <a:t>Ders için kullandığı </a:t>
            </a:r>
            <a:r>
              <a:rPr lang="tr-TR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cihazın</a:t>
            </a:r>
          </a:p>
          <a:p>
            <a:pPr lvl="0" algn="l"/>
            <a:r>
              <a:rPr lang="tr-TR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tr-TR" dirty="0">
                <a:solidFill>
                  <a:prstClr val="black">
                    <a:lumMod val="95000"/>
                    <a:lumOff val="5000"/>
                  </a:prstClr>
                </a:solidFill>
              </a:rPr>
              <a:t>bildirimleri kapatılmalı</a:t>
            </a:r>
            <a:r>
              <a:rPr lang="tr-TR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,</a:t>
            </a:r>
          </a:p>
          <a:p>
            <a:pPr lvl="0" algn="l"/>
            <a:r>
              <a:rPr lang="tr-TR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tr-TR" dirty="0">
                <a:solidFill>
                  <a:prstClr val="black">
                    <a:lumMod val="95000"/>
                    <a:lumOff val="5000"/>
                  </a:prstClr>
                </a:solidFill>
              </a:rPr>
              <a:t>dikkatinin dağılması </a:t>
            </a:r>
            <a:r>
              <a:rPr lang="tr-TR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engellenmelidir.</a:t>
            </a:r>
          </a:p>
          <a:p>
            <a:pPr marL="457200" lvl="0" indent="-457200" algn="l">
              <a:buFont typeface="Wingdings" panose="05000000000000000000" pitchFamily="2" charset="2"/>
              <a:buChar char="Ø"/>
            </a:pPr>
            <a:endParaRPr lang="tr-TR" dirty="0" smtClean="0">
              <a:solidFill>
                <a:prstClr val="black">
                  <a:lumMod val="95000"/>
                  <a:lumOff val="5000"/>
                </a:prstClr>
              </a:solidFill>
              <a:latin typeface="Bahnschrift SemiCondensed" panose="020B0502040204020203" pitchFamily="34" charset="0"/>
            </a:endParaRPr>
          </a:p>
          <a:p>
            <a:pPr marL="457200" lvl="0" indent="-457200" algn="l">
              <a:buFont typeface="Wingdings" panose="05000000000000000000" pitchFamily="2" charset="2"/>
              <a:buChar char="Ø"/>
            </a:pPr>
            <a:endParaRPr lang="tr-TR" dirty="0" smtClean="0">
              <a:solidFill>
                <a:prstClr val="black">
                  <a:lumMod val="95000"/>
                  <a:lumOff val="5000"/>
                </a:prstClr>
              </a:solidFill>
              <a:latin typeface="Bahnschrift SemiCondensed" panose="020B0502040204020203" pitchFamily="34" charset="0"/>
            </a:endParaRPr>
          </a:p>
          <a:p>
            <a:pPr marL="457200" lvl="0" indent="-457200" algn="l">
              <a:buFont typeface="Wingdings" panose="05000000000000000000" pitchFamily="2" charset="2"/>
              <a:buChar char="Ø"/>
            </a:pPr>
            <a:endParaRPr lang="tr-TR" dirty="0">
              <a:solidFill>
                <a:prstClr val="black">
                  <a:lumMod val="95000"/>
                  <a:lumOff val="5000"/>
                </a:prstClr>
              </a:solidFill>
              <a:latin typeface="Bahnschrift SemiCondensed" panose="020B0502040204020203" pitchFamily="34" charset="0"/>
            </a:endParaRPr>
          </a:p>
          <a:p>
            <a:pPr marL="457200" lvl="0" indent="-457200" algn="l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Bahnschrift SemiCondensed" panose="020B0502040204020203" pitchFamily="34" charset="0"/>
              </a:rPr>
              <a:t>                                         </a:t>
            </a:r>
          </a:p>
          <a:p>
            <a:pPr marL="457200" lvl="0" indent="-457200" algn="l">
              <a:buFont typeface="Wingdings" panose="05000000000000000000" pitchFamily="2" charset="2"/>
              <a:buChar char="Ø"/>
            </a:pPr>
            <a:endParaRPr lang="tr-TR" dirty="0">
              <a:solidFill>
                <a:prstClr val="black">
                  <a:lumMod val="95000"/>
                  <a:lumOff val="5000"/>
                </a:prstClr>
              </a:solidFill>
              <a:latin typeface="Bahnschrift SemiCondensed" panose="020B0502040204020203" pitchFamily="34" charset="0"/>
            </a:endParaRPr>
          </a:p>
          <a:p>
            <a:pPr marL="457200" lvl="0" indent="-457200" algn="l">
              <a:buFont typeface="Wingdings" panose="05000000000000000000" pitchFamily="2" charset="2"/>
              <a:buChar char="Ø"/>
            </a:pPr>
            <a:endParaRPr lang="tr-TR" dirty="0" smtClean="0">
              <a:solidFill>
                <a:prstClr val="black">
                  <a:lumMod val="95000"/>
                  <a:lumOff val="5000"/>
                </a:prstClr>
              </a:solidFill>
              <a:latin typeface="Bahnschrift SemiCondensed" panose="020B0502040204020203" pitchFamily="34" charset="0"/>
            </a:endParaRPr>
          </a:p>
          <a:p>
            <a:pPr marL="457200" lvl="0" indent="-457200" algn="l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Aileler ders esnasında derse uygun davranmalı, çocukla konuşmamalı, yanında başka işlerle uğraşmamalı ve gürültü yapmamalıdır.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710"/>
            <a:ext cx="3104998" cy="2996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4355976" cy="3202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1781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Ders esnasında çocuğa</a:t>
            </a:r>
          </a:p>
          <a:p>
            <a:pPr algn="l"/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yiyecek içecek getirilmemeli,</a:t>
            </a:r>
          </a:p>
          <a:p>
            <a:pPr algn="l"/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tıpkı dersteymiş gibi davranılmalıdır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SemiCondensed" panose="020B0502040204020203" pitchFamily="34" charset="0"/>
              </a:rPr>
              <a:t>.</a:t>
            </a:r>
          </a:p>
          <a:p>
            <a:pPr algn="l"/>
            <a:endParaRPr lang="tr-TR" dirty="0">
              <a:solidFill>
                <a:schemeClr val="tx1">
                  <a:lumMod val="95000"/>
                  <a:lumOff val="5000"/>
                </a:schemeClr>
              </a:solidFill>
              <a:latin typeface="Bahnschrift SemiCondensed" panose="020B0502040204020203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tr-TR" dirty="0" smtClean="0">
              <a:solidFill>
                <a:schemeClr val="tx1">
                  <a:lumMod val="95000"/>
                  <a:lumOff val="5000"/>
                </a:schemeClr>
              </a:solidFill>
              <a:latin typeface="Bahnschrift SemiCondensed" panose="020B0502040204020203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Çocuk dersteyken televizyon izlenmemeli, </a:t>
            </a:r>
          </a:p>
          <a:p>
            <a:pPr algn="l"/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misafir kabul edilmemelidir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SemiCondensed" panose="020B0502040204020203" pitchFamily="34" charset="0"/>
              </a:rPr>
              <a:t>.</a:t>
            </a:r>
            <a:endParaRPr lang="tr-TR" dirty="0">
              <a:solidFill>
                <a:schemeClr val="tx1">
                  <a:lumMod val="95000"/>
                  <a:lumOff val="5000"/>
                </a:schemeClr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3429000"/>
            <a:ext cx="413995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0"/>
            <a:ext cx="3131840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4810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36104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tr-TR" sz="3200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4.ÇOCU</a:t>
            </a:r>
            <a:r>
              <a:rPr lang="tr-TR" sz="3200" b="1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Ğ</a:t>
            </a:r>
            <a:r>
              <a:rPr lang="tr-TR" sz="3200" dirty="0" smtClean="0">
                <a:solidFill>
                  <a:srgbClr val="C00000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UNUZU </a:t>
            </a:r>
            <a:r>
              <a:rPr lang="tr-TR" sz="3200" b="1" dirty="0">
                <a:solidFill>
                  <a:srgbClr val="C00000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İ</a:t>
            </a:r>
            <a:r>
              <a:rPr lang="tr-TR" sz="3200" dirty="0">
                <a:solidFill>
                  <a:srgbClr val="C00000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ZLEY</a:t>
            </a:r>
            <a:r>
              <a:rPr lang="tr-TR" sz="3200" b="1" dirty="0">
                <a:solidFill>
                  <a:srgbClr val="C00000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İ</a:t>
            </a:r>
            <a:r>
              <a:rPr lang="tr-TR" sz="3200" dirty="0">
                <a:solidFill>
                  <a:srgbClr val="C00000"/>
                </a:solidFill>
                <a:latin typeface="Arial Rounded MT Bold" panose="020F0704030504030204" pitchFamily="34" charset="0"/>
                <a:ea typeface="+mn-ea"/>
                <a:cs typeface="+mn-cs"/>
              </a:rPr>
              <a:t>N.</a:t>
            </a:r>
            <a:br>
              <a:rPr lang="tr-TR" sz="3200" dirty="0">
                <a:solidFill>
                  <a:srgbClr val="C00000"/>
                </a:solidFill>
                <a:latin typeface="Arial Rounded MT Bold" panose="020F0704030504030204" pitchFamily="34" charset="0"/>
                <a:ea typeface="+mn-ea"/>
                <a:cs typeface="+mn-cs"/>
              </a:rPr>
            </a:b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lvl="0"/>
            <a:r>
              <a:rPr lang="tr-TR" dirty="0">
                <a:solidFill>
                  <a:prstClr val="black">
                    <a:lumMod val="95000"/>
                    <a:lumOff val="5000"/>
                  </a:prstClr>
                </a:solidFill>
              </a:rPr>
              <a:t>Uzaktan eğitim sürecinde çocuğunuz ne yapıyor?</a:t>
            </a:r>
          </a:p>
          <a:p>
            <a:pPr lvl="0"/>
            <a:r>
              <a:rPr lang="tr-TR" dirty="0">
                <a:solidFill>
                  <a:prstClr val="black">
                    <a:lumMod val="95000"/>
                    <a:lumOff val="5000"/>
                  </a:prstClr>
                </a:solidFill>
              </a:rPr>
              <a:t>Dersleri nasıl dinliyor?</a:t>
            </a:r>
          </a:p>
          <a:p>
            <a:pPr lvl="0"/>
            <a:r>
              <a:rPr lang="tr-TR" dirty="0">
                <a:solidFill>
                  <a:prstClr val="black">
                    <a:lumMod val="95000"/>
                    <a:lumOff val="5000"/>
                  </a:prstClr>
                </a:solidFill>
              </a:rPr>
              <a:t>Sormak istediği şeyler var mı? Varsa sorabiliyor mu?</a:t>
            </a:r>
          </a:p>
          <a:p>
            <a:pPr marL="0" lvl="0" indent="0">
              <a:buNone/>
            </a:pPr>
            <a:r>
              <a:rPr lang="tr-TR" dirty="0">
                <a:solidFill>
                  <a:prstClr val="black">
                    <a:lumMod val="95000"/>
                    <a:lumOff val="5000"/>
                  </a:prstClr>
                </a:solidFill>
              </a:rPr>
              <a:t>	</a:t>
            </a:r>
          </a:p>
          <a:p>
            <a:pPr marL="0" lvl="0" indent="0">
              <a:buNone/>
            </a:pPr>
            <a:r>
              <a:rPr lang="tr-TR" dirty="0">
                <a:solidFill>
                  <a:prstClr val="black">
                    <a:lumMod val="95000"/>
                    <a:lumOff val="5000"/>
                  </a:prstClr>
                </a:solidFill>
              </a:rPr>
              <a:t>	</a:t>
            </a:r>
            <a:r>
              <a:rPr lang="tr-TR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Çocuğumuzu bazen de olsa canlı derste gözlemlemeliyiz ve </a:t>
            </a:r>
            <a:r>
              <a:rPr lang="tr-TR" dirty="0">
                <a:solidFill>
                  <a:prstClr val="black">
                    <a:lumMod val="95000"/>
                    <a:lumOff val="5000"/>
                  </a:prstClr>
                </a:solidFill>
              </a:rPr>
              <a:t>bu konularla ilgili çocuğumuzla </a:t>
            </a:r>
            <a:r>
              <a:rPr lang="tr-TR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konuşmalıyız.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014540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>
                <a:solidFill>
                  <a:srgbClr val="C00000"/>
                </a:solidFill>
                <a:latin typeface="Arial Rounded MT Bold" panose="020F0704030504030204" pitchFamily="34" charset="0"/>
              </a:rPr>
              <a:t>5</a:t>
            </a:r>
            <a:r>
              <a:rPr lang="tr-TR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. YAPICI ELE</a:t>
            </a:r>
            <a:r>
              <a:rPr lang="tr-TR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Ş</a:t>
            </a:r>
            <a:r>
              <a:rPr lang="tr-TR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T</a:t>
            </a:r>
            <a:r>
              <a:rPr lang="tr-TR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İ</a:t>
            </a:r>
            <a:r>
              <a:rPr lang="tr-TR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R</a:t>
            </a:r>
            <a:r>
              <a:rPr lang="tr-TR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İ</a:t>
            </a:r>
            <a:r>
              <a:rPr lang="tr-TR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LERİNİZ</a:t>
            </a:r>
            <a:r>
              <a:rPr lang="tr-TR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İ</a:t>
            </a:r>
            <a:r>
              <a:rPr lang="tr-TR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 ONA </a:t>
            </a:r>
            <a:r>
              <a:rPr lang="tr-TR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İ</a:t>
            </a:r>
            <a:r>
              <a:rPr lang="tr-TR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LET</a:t>
            </a:r>
            <a:r>
              <a:rPr lang="tr-TR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İ</a:t>
            </a:r>
            <a:r>
              <a:rPr lang="tr-TR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N.</a:t>
            </a:r>
          </a:p>
          <a:p>
            <a:pPr marL="0" indent="0">
              <a:buNone/>
            </a:pPr>
            <a:endParaRPr lang="tr-TR" dirty="0" smtClean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Çocuğunuzun derslere ilgi göstermediğini, gerekli önemi vermediğini fark ederseniz onu uyarmaktan ve sağlıklı bir iletişim kurarak eleştirmekten çekinmeyin. Eleştirirken </a:t>
            </a:r>
            <a:r>
              <a:rPr lang="tr-TR" dirty="0" smtClean="0">
                <a:solidFill>
                  <a:srgbClr val="0070C0"/>
                </a:solidFill>
              </a:rPr>
              <a:t>onu suçlamak yerine neyin doğru neyin yanlış olduğunu anlamalarını 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sağlayın.</a:t>
            </a:r>
          </a:p>
          <a:p>
            <a:pPr marL="0" indent="0">
              <a:buNone/>
            </a:pPr>
            <a:endParaRPr lang="tr-TR" dirty="0" smtClean="0">
              <a:solidFill>
                <a:srgbClr val="C00000"/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5974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23462"/>
            <a:ext cx="9036496" cy="68345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>
                <a:solidFill>
                  <a:srgbClr val="C00000"/>
                </a:solidFill>
                <a:latin typeface="Arial Rounded MT Bold" panose="020F0704030504030204" pitchFamily="34" charset="0"/>
              </a:rPr>
              <a:t>6</a:t>
            </a:r>
            <a:r>
              <a:rPr lang="tr-TR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. </a:t>
            </a:r>
            <a:r>
              <a:rPr lang="tr-TR" sz="30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ÇABASI İÇİN ÇOCUĞUNUZU ÖDÜLLENDİRİN</a:t>
            </a:r>
            <a:r>
              <a:rPr lang="tr-TR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.</a:t>
            </a:r>
          </a:p>
          <a:p>
            <a:pPr marL="0" indent="0">
              <a:buNone/>
            </a:pPr>
            <a:endParaRPr lang="tr-TR" dirty="0" smtClean="0">
              <a:solidFill>
                <a:srgbClr val="C0000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tr-TR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Uzaktan eğitim sürecinde öğrenmek</a:t>
            </a:r>
          </a:p>
          <a:p>
            <a:pPr marL="0" indent="0">
              <a:buNone/>
            </a:pPr>
            <a:r>
              <a:rPr lang="tr-TR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için gösterdiği çabayı, </a:t>
            </a:r>
          </a:p>
          <a:p>
            <a:pPr marL="0" indent="0">
              <a:buNone/>
            </a:pPr>
            <a:r>
              <a:rPr lang="tr-TR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derslere katılmadaki özeni ve ilgisini takdir edin., </a:t>
            </a:r>
          </a:p>
          <a:p>
            <a:pPr marL="0" indent="0">
              <a:buNone/>
            </a:pPr>
            <a:r>
              <a:rPr lang="tr-TR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</a:t>
            </a:r>
            <a:r>
              <a:rPr lang="tr-TR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erilen ödevleri siz söylemeden de olsa yapıyorsa onu övün.</a:t>
            </a:r>
          </a:p>
          <a:p>
            <a:pPr marL="0" indent="0">
              <a:buNone/>
            </a:pPr>
            <a:r>
              <a:rPr lang="tr-TR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Onun farkında olduğunuzu bilmek çocuğunuzu mutlu edecektir.</a:t>
            </a:r>
          </a:p>
          <a:p>
            <a:pPr marL="0" indent="0">
              <a:buNone/>
            </a:pPr>
            <a:endParaRPr lang="tr-TR" dirty="0" smtClean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tr-TR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  </a:t>
            </a:r>
            <a:r>
              <a:rPr lang="tr-TR" dirty="0" smtClean="0">
                <a:solidFill>
                  <a:srgbClr val="FF00FF"/>
                </a:solidFill>
                <a:latin typeface="Arial Black" panose="020B0A04020102020204" pitchFamily="34" charset="0"/>
              </a:rPr>
              <a:t>Başardığını bilmek onun en önemli motivasyon kaynağı olacaktır.</a:t>
            </a:r>
            <a:endParaRPr lang="tr-TR" dirty="0" smtClean="0">
              <a:solidFill>
                <a:srgbClr val="FF00FF"/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3461"/>
            <a:ext cx="2987824" cy="2476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038791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5" y="198654"/>
            <a:ext cx="9036357" cy="6624736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>
                <a:solidFill>
                  <a:srgbClr val="C00000"/>
                </a:solidFill>
                <a:latin typeface="Arial Rounded MT Bold" panose="020F0704030504030204" pitchFamily="34" charset="0"/>
              </a:rPr>
              <a:t>7</a:t>
            </a:r>
            <a:r>
              <a:rPr lang="tr-TR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.VELİ ÖĞRETMEN İLİŞKİLERİNİ SÜRDÜRÜN.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Öğretmenlerimizin yaptığı paylaşımları takip ederek, çocuğunuzla ilgili gelişmeleri, öğretmenleri ile paylaşmaktan çekinmeyin.</a:t>
            </a:r>
          </a:p>
          <a:p>
            <a:pPr marL="0" indent="0">
              <a:buNone/>
            </a:pPr>
            <a:endParaRPr lang="tr-T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Öğretmenlerle kuracağınız iletişim 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uzaktan eğitimin etkililiğini artıracaktır.</a:t>
            </a:r>
          </a:p>
          <a:p>
            <a:pPr marL="0" indent="0">
              <a:buNone/>
            </a:pPr>
            <a:endParaRPr lang="tr-TR" dirty="0" smtClean="0">
              <a:solidFill>
                <a:schemeClr val="tx1">
                  <a:lumMod val="95000"/>
                  <a:lumOff val="5000"/>
                </a:schemeClr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78" y="4143380"/>
            <a:ext cx="2244155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241765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tr-TR" sz="3000" dirty="0" err="1"/>
              <a:t>Pandemi</a:t>
            </a:r>
            <a:r>
              <a:rPr lang="tr-TR" sz="3000" dirty="0"/>
              <a:t> sürecindeki belirsizlik </a:t>
            </a:r>
            <a:endParaRPr lang="tr-TR" sz="3000" dirty="0" smtClean="0"/>
          </a:p>
          <a:p>
            <a:pPr marL="0" indent="0">
              <a:buNone/>
            </a:pPr>
            <a:r>
              <a:rPr lang="tr-TR" sz="3000" dirty="0" smtClean="0"/>
              <a:t>nedeniyle </a:t>
            </a:r>
            <a:r>
              <a:rPr lang="tr-TR" sz="3000" dirty="0"/>
              <a:t>insanların uzun süre </a:t>
            </a:r>
            <a:endParaRPr lang="tr-TR" sz="3000" dirty="0" smtClean="0"/>
          </a:p>
          <a:p>
            <a:pPr marL="0" indent="0">
              <a:buNone/>
            </a:pPr>
            <a:r>
              <a:rPr lang="tr-TR" sz="3000" dirty="0" smtClean="0"/>
              <a:t>eve </a:t>
            </a:r>
            <a:r>
              <a:rPr lang="tr-TR" sz="3000" dirty="0"/>
              <a:t>kapanması </a:t>
            </a:r>
            <a:r>
              <a:rPr lang="tr-TR" sz="3000" dirty="0" smtClean="0"/>
              <a:t>ve sosyal </a:t>
            </a:r>
            <a:r>
              <a:rPr lang="tr-TR" sz="3000" dirty="0"/>
              <a:t>izolasyon</a:t>
            </a:r>
            <a:r>
              <a:rPr lang="tr-TR" sz="3000" dirty="0" smtClean="0"/>
              <a:t>,</a:t>
            </a:r>
          </a:p>
          <a:p>
            <a:pPr marL="0" indent="0">
              <a:buNone/>
            </a:pPr>
            <a:r>
              <a:rPr lang="tr-TR" sz="3000" dirty="0" smtClean="0"/>
              <a:t>tek </a:t>
            </a:r>
            <a:r>
              <a:rPr lang="tr-TR" sz="3000" dirty="0"/>
              <a:t>çare olarak </a:t>
            </a:r>
            <a:r>
              <a:rPr lang="tr-TR" sz="3000" dirty="0" smtClean="0"/>
              <a:t>düşünüldü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 smtClean="0"/>
              <a:t>                                   </a:t>
            </a:r>
            <a:endParaRPr lang="tr-TR" sz="3000" dirty="0" smtClean="0"/>
          </a:p>
          <a:p>
            <a:pPr marL="0" indent="0">
              <a:buNone/>
            </a:pPr>
            <a:r>
              <a:rPr lang="tr-TR" sz="3000" dirty="0"/>
              <a:t>                                        </a:t>
            </a:r>
            <a:r>
              <a:rPr lang="tr-TR" sz="3000" dirty="0" smtClean="0"/>
              <a:t>        Ancak </a:t>
            </a:r>
            <a:r>
              <a:rPr lang="tr-TR" sz="3000" dirty="0"/>
              <a:t>ortaya çıkan kısıtlanma </a:t>
            </a:r>
            <a:endParaRPr lang="tr-TR" sz="3000" dirty="0" smtClean="0"/>
          </a:p>
          <a:p>
            <a:pPr marL="0" indent="0">
              <a:buNone/>
            </a:pPr>
            <a:r>
              <a:rPr lang="tr-TR" sz="3000" dirty="0" smtClean="0"/>
              <a:t>                                        duygusu; endişe, çaresizlik ve</a:t>
            </a:r>
          </a:p>
          <a:p>
            <a:pPr marL="0" indent="0">
              <a:buNone/>
            </a:pPr>
            <a:r>
              <a:rPr lang="tr-TR" sz="3000" dirty="0" smtClean="0"/>
              <a:t>                                        karamsarlığı artırdı.</a:t>
            </a:r>
          </a:p>
          <a:p>
            <a:pPr marL="0" indent="0">
              <a:buNone/>
            </a:pPr>
            <a:r>
              <a:rPr lang="tr-TR" sz="3000" dirty="0" smtClean="0">
                <a:latin typeface="Bahnschrift SemiBold" panose="020B0502040204020203" pitchFamily="34" charset="0"/>
              </a:rPr>
              <a:t>                                     </a:t>
            </a:r>
          </a:p>
          <a:p>
            <a:pPr marL="0" indent="0">
              <a:buNone/>
            </a:pPr>
            <a:r>
              <a:rPr lang="tr-TR" sz="3000" dirty="0" smtClean="0"/>
              <a:t>Bu </a:t>
            </a:r>
            <a:r>
              <a:rPr lang="tr-TR" sz="3000" dirty="0"/>
              <a:t>süreçte insanlar yaşam tarzını </a:t>
            </a:r>
            <a:endParaRPr lang="tr-TR" sz="3000" dirty="0" smtClean="0"/>
          </a:p>
          <a:p>
            <a:pPr marL="0" indent="0">
              <a:buNone/>
            </a:pPr>
            <a:r>
              <a:rPr lang="tr-TR" sz="3000" dirty="0" smtClean="0"/>
              <a:t>değiştirmek </a:t>
            </a:r>
            <a:r>
              <a:rPr lang="tr-TR" sz="3000" dirty="0"/>
              <a:t>zorunda </a:t>
            </a:r>
            <a:r>
              <a:rPr lang="tr-TR" sz="3000" dirty="0" smtClean="0"/>
              <a:t>kaldı. Özgürlüklerinin kısıtlanması ve istediklerini yapamamak insanlarda </a:t>
            </a:r>
            <a:r>
              <a:rPr lang="tr-TR" sz="3000" dirty="0" err="1" smtClean="0"/>
              <a:t>engellenmişlik</a:t>
            </a:r>
            <a:r>
              <a:rPr lang="tr-TR" sz="3000" dirty="0" smtClean="0"/>
              <a:t> hissi oluşturdu</a:t>
            </a:r>
            <a:r>
              <a:rPr lang="tr-TR" sz="3000" dirty="0" smtClean="0">
                <a:latin typeface="Bahnschrift SemiBold" panose="020B0502040204020203" pitchFamily="34" charset="0"/>
              </a:rPr>
              <a:t>.</a:t>
            </a:r>
            <a:endParaRPr lang="tr-TR" sz="3000" dirty="0">
              <a:latin typeface="Bahnschrift SemiBold" panose="020B0502040204020203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0"/>
            <a:ext cx="349188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359"/>
          <a:stretch/>
        </p:blipFill>
        <p:spPr>
          <a:xfrm>
            <a:off x="87723" y="2050168"/>
            <a:ext cx="3341269" cy="2530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2534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7504" y="116632"/>
            <a:ext cx="9036496" cy="6741368"/>
          </a:xfrm>
        </p:spPr>
        <p:txBody>
          <a:bodyPr>
            <a:normAutofit fontScale="85000" lnSpcReduction="20000"/>
          </a:bodyPr>
          <a:lstStyle/>
          <a:p>
            <a:r>
              <a:rPr lang="tr-TR" dirty="0">
                <a:solidFill>
                  <a:srgbClr val="C00000"/>
                </a:solidFill>
                <a:latin typeface="Arial Rounded MT Bold" panose="020F0704030504030204" pitchFamily="34" charset="0"/>
              </a:rPr>
              <a:t>8</a:t>
            </a:r>
            <a:r>
              <a:rPr lang="tr-TR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.ÇOCUĞUNUZUN ÖĞRENME BOŞLUKLARINI TAKİP EDİN.</a:t>
            </a:r>
          </a:p>
          <a:p>
            <a:pPr algn="l"/>
            <a:r>
              <a:rPr lang="tr-TR" sz="3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Canlı dersler esnasında aldığı notlarda ya da anlatılan konularda eksiği olduğunu fark ettiğinizde bu eksikler için önlem almanız gerekir. </a:t>
            </a:r>
          </a:p>
          <a:p>
            <a:pPr algn="l"/>
            <a:endParaRPr lang="tr-T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tr-TR" sz="3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EBA web sitesinden</a:t>
            </a:r>
          </a:p>
          <a:p>
            <a:pPr algn="l"/>
            <a:r>
              <a:rPr lang="tr-TR" sz="3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konu tekrarı yapılabilir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l"/>
            <a:endParaRPr lang="tr-T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tr-TR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İhtiyaç duyduğunda öğretmenin </a:t>
            </a:r>
            <a:r>
              <a:rPr lang="tr-TR" sz="3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</a:t>
            </a:r>
          </a:p>
          <a:p>
            <a:pPr algn="l"/>
            <a:r>
              <a:rPr lang="tr-TR" sz="3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gerekli desteği sağlayacağı unutulmamalıdır.</a:t>
            </a:r>
          </a:p>
          <a:p>
            <a:pPr algn="l"/>
            <a:endParaRPr lang="tr-T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tr-TR" sz="3800" dirty="0" smtClean="0">
                <a:solidFill>
                  <a:srgbClr val="006600"/>
                </a:solidFill>
              </a:rPr>
              <a:t>Bir işi başaracağımızı düşündüğümüzde</a:t>
            </a:r>
          </a:p>
          <a:p>
            <a:pPr algn="l"/>
            <a:r>
              <a:rPr lang="tr-TR" sz="3800" dirty="0" smtClean="0">
                <a:solidFill>
                  <a:srgbClr val="006600"/>
                </a:solidFill>
              </a:rPr>
              <a:t>o işi daha istekli yaparız. Başaracağımıza inanmak bizi o işe motive eder. İlgiyi canlı tutmak bu yüzden önemlidir.</a:t>
            </a:r>
          </a:p>
          <a:p>
            <a:pPr algn="l"/>
            <a:endParaRPr lang="tr-TR" dirty="0" smtClean="0">
              <a:solidFill>
                <a:schemeClr val="tx1">
                  <a:lumMod val="95000"/>
                  <a:lumOff val="5000"/>
                </a:schemeClr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28800"/>
            <a:ext cx="4081636" cy="2341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61053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332656"/>
            <a:ext cx="9144000" cy="6525344"/>
          </a:xfrm>
        </p:spPr>
        <p:txBody>
          <a:bodyPr>
            <a:normAutofit fontScale="92500"/>
          </a:bodyPr>
          <a:lstStyle/>
          <a:p>
            <a:r>
              <a:rPr lang="tr-TR" dirty="0">
                <a:solidFill>
                  <a:srgbClr val="C00000"/>
                </a:solidFill>
                <a:latin typeface="Arial Rounded MT Bold" panose="020F0704030504030204" pitchFamily="34" charset="0"/>
              </a:rPr>
              <a:t>9</a:t>
            </a:r>
            <a:r>
              <a:rPr lang="tr-TR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.SINAVLARA DEĞİL ÖĞRENMEYE ODAKLANIN.</a:t>
            </a:r>
          </a:p>
          <a:p>
            <a:pPr algn="l"/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Ebeveynler ve çocuklar olarak</a:t>
            </a:r>
          </a:p>
          <a:p>
            <a:pPr algn="l"/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sınavların ne zaman ve nasıl </a:t>
            </a:r>
          </a:p>
          <a:p>
            <a:pPr algn="l"/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olacağını merak ediyorsunuz. </a:t>
            </a:r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 süreçte sınavlar ertelendi.</a:t>
            </a:r>
          </a:p>
          <a:p>
            <a:pPr algn="l"/>
            <a:endParaRPr lang="tr-T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Uzaktan eğitimde ‘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sınavlardan çok öğrenmeye odaklanmak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’ doğru bir strateji olacaktır.</a:t>
            </a:r>
          </a:p>
          <a:p>
            <a:pPr algn="l"/>
            <a:endParaRPr lang="tr-T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Eğitimde önemli olan sınav ve notlardan çok öğrenilen bilgidir. Bu anlayışı çocuklarımıza kazandırmak zaten başarıyı getirecektir.</a:t>
            </a:r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140" y="980728"/>
            <a:ext cx="3118859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38403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964488" cy="6597352"/>
          </a:xfrm>
        </p:spPr>
        <p:txBody>
          <a:bodyPr/>
          <a:lstStyle/>
          <a:p>
            <a:r>
              <a:rPr lang="tr-TR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10.ÇOCU</a:t>
            </a:r>
            <a:r>
              <a:rPr lang="tr-TR" b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Ğ</a:t>
            </a:r>
            <a:r>
              <a:rPr lang="tr-TR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UNUZA ZAMAN AYIRIN. </a:t>
            </a:r>
          </a:p>
          <a:p>
            <a:pPr algn="l"/>
            <a:r>
              <a:rPr lang="tr-TR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		ONLARLA KONUŞUN.</a:t>
            </a:r>
          </a:p>
          <a:p>
            <a:pPr algn="l"/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Evde kalınan bu günlerde</a:t>
            </a:r>
          </a:p>
          <a:p>
            <a:pPr algn="l"/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çocuklarımızla daha fazla </a:t>
            </a:r>
          </a:p>
          <a:p>
            <a:pPr algn="l"/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vakit geçirme imkanımız vardır.</a:t>
            </a:r>
          </a:p>
          <a:p>
            <a:pPr algn="l"/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Ailecek eğlenceli ve faydalı etkinlikler yaparak </a:t>
            </a:r>
          </a:p>
          <a:p>
            <a:pPr algn="l"/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duygusal bağımızı da güçlendirebiliriz.</a:t>
            </a:r>
          </a:p>
          <a:p>
            <a:pPr algn="l"/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 etkinlikler zor günlerde hepimizi rahatlatmak için iyi bir fırsat olacaktır.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tr-TR" dirty="0" smtClean="0">
              <a:solidFill>
                <a:schemeClr val="tx1">
                  <a:lumMod val="95000"/>
                  <a:lumOff val="5000"/>
                </a:schemeClr>
              </a:solidFill>
              <a:latin typeface="Bahnschrift SemiCondensed" panose="020B0502040204020203" pitchFamily="34" charset="0"/>
            </a:endParaRPr>
          </a:p>
          <a:p>
            <a:pPr algn="l"/>
            <a:endParaRPr lang="tr-TR" dirty="0">
              <a:solidFill>
                <a:schemeClr val="tx1">
                  <a:lumMod val="95000"/>
                  <a:lumOff val="5000"/>
                </a:schemeClr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12776"/>
            <a:ext cx="3848541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75457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700" dirty="0" smtClean="0"/>
              <a:t>Uzaktan eğitim bizim için olduğu gibi çocuğumuz için de yeni bir sistem. Süreçle ilgili </a:t>
            </a:r>
            <a:r>
              <a:rPr lang="tr-TR" sz="2700" dirty="0" smtClean="0">
                <a:solidFill>
                  <a:srgbClr val="760076"/>
                </a:solidFill>
              </a:rPr>
              <a:t>ne </a:t>
            </a:r>
          </a:p>
          <a:p>
            <a:pPr marL="0" indent="0">
              <a:buNone/>
            </a:pPr>
            <a:r>
              <a:rPr lang="tr-TR" sz="2700" dirty="0" smtClean="0">
                <a:solidFill>
                  <a:srgbClr val="760076"/>
                </a:solidFill>
              </a:rPr>
              <a:t>düşündüğü , ne hissettiği</a:t>
            </a:r>
            <a:r>
              <a:rPr lang="tr-TR" sz="2700" dirty="0" smtClean="0"/>
              <a:t> hakkında</a:t>
            </a:r>
          </a:p>
          <a:p>
            <a:pPr marL="0" indent="0">
              <a:buNone/>
            </a:pPr>
            <a:r>
              <a:rPr lang="tr-TR" sz="2700" dirty="0" smtClean="0"/>
              <a:t> çocuğunuzla konuşun. </a:t>
            </a:r>
          </a:p>
          <a:p>
            <a:pPr marL="0" indent="0">
              <a:buNone/>
            </a:pPr>
            <a:r>
              <a:rPr lang="tr-TR" sz="2700" dirty="0" smtClean="0"/>
              <a:t>Çocuğunuzdan aldığınız geribildirimlerle </a:t>
            </a:r>
          </a:p>
          <a:p>
            <a:pPr marL="0" indent="0">
              <a:buNone/>
            </a:pPr>
            <a:r>
              <a:rPr lang="tr-TR" sz="2700" dirty="0" smtClean="0">
                <a:solidFill>
                  <a:schemeClr val="accent5">
                    <a:lumMod val="50000"/>
                  </a:schemeClr>
                </a:solidFill>
              </a:rPr>
              <a:t>eğitim ortamında düzenleme</a:t>
            </a:r>
            <a:r>
              <a:rPr lang="tr-TR" sz="2700" dirty="0" smtClean="0">
                <a:solidFill>
                  <a:srgbClr val="CC3300"/>
                </a:solidFill>
              </a:rPr>
              <a:t> </a:t>
            </a:r>
            <a:r>
              <a:rPr lang="tr-TR" sz="2700" dirty="0" smtClean="0"/>
              <a:t>yapabilir,</a:t>
            </a:r>
          </a:p>
          <a:p>
            <a:pPr marL="0" indent="0">
              <a:buNone/>
            </a:pPr>
            <a:r>
              <a:rPr lang="tr-TR" sz="2700" dirty="0" smtClean="0">
                <a:solidFill>
                  <a:schemeClr val="accent5">
                    <a:lumMod val="50000"/>
                  </a:schemeClr>
                </a:solidFill>
              </a:rPr>
              <a:t>ihtiyaç duyduğu  konularda yardımcı </a:t>
            </a:r>
            <a:r>
              <a:rPr lang="tr-TR" sz="2700" dirty="0" smtClean="0"/>
              <a:t>olabilirsiniz.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45024"/>
            <a:ext cx="3456384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ikdörtgen 1"/>
          <p:cNvSpPr/>
          <p:nvPr/>
        </p:nvSpPr>
        <p:spPr>
          <a:xfrm>
            <a:off x="3512048" y="4117456"/>
            <a:ext cx="54726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tr-TR" sz="2700" dirty="0">
                <a:solidFill>
                  <a:prstClr val="black">
                    <a:lumMod val="95000"/>
                    <a:lumOff val="5000"/>
                  </a:prstClr>
                </a:solidFill>
              </a:rPr>
              <a:t>Uzaktan eğitim siz velilere de yeni görev ve sorumluluklar yüklemiş olabilir. Fakat </a:t>
            </a:r>
            <a:r>
              <a:rPr lang="tr-TR" sz="2700" i="1" dirty="0">
                <a:solidFill>
                  <a:srgbClr val="FF0000"/>
                </a:solidFill>
              </a:rPr>
              <a:t>unutmayın ki siz hala çocuğunuzun anne babasısınız.</a:t>
            </a:r>
            <a:r>
              <a:rPr lang="tr-TR" sz="2700" dirty="0">
                <a:solidFill>
                  <a:prstClr val="black">
                    <a:lumMod val="95000"/>
                    <a:lumOff val="5000"/>
                  </a:prstClr>
                </a:solidFill>
              </a:rPr>
              <a:t> Öğretmeni veya idarecisi değil</a:t>
            </a:r>
            <a:r>
              <a:rPr lang="tr-TR" sz="3200" dirty="0">
                <a:solidFill>
                  <a:prstClr val="black">
                    <a:lumMod val="95000"/>
                    <a:lumOff val="5000"/>
                  </a:prstClr>
                </a:solidFill>
                <a:latin typeface="Bahnschrift SemiBold" panose="020B0502040204020203" pitchFamily="34" charset="0"/>
              </a:rPr>
              <a:t>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10" y="476672"/>
            <a:ext cx="2699792" cy="2276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192508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11.TEKNOLOJİYE SINIR KOYUN </a:t>
            </a:r>
            <a:r>
              <a:rPr lang="tr-TR" sz="3200" b="1" dirty="0" smtClean="0"/>
              <a:t>!</a:t>
            </a:r>
            <a:endParaRPr lang="tr-TR" sz="32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>
                <a:latin typeface="Bahnschrift SemiBold" panose="020B0502040204020203" pitchFamily="34" charset="0"/>
                <a:ea typeface="Cambria" panose="02040503050406030204" pitchFamily="18" charset="0"/>
              </a:rPr>
              <a:t>Okul zamanına göre teknoloji kullanım </a:t>
            </a:r>
            <a:r>
              <a:rPr lang="tr-TR" dirty="0" smtClean="0">
                <a:latin typeface="Bahnschrift SemiBold" panose="020B0502040204020203" pitchFamily="34" charset="0"/>
                <a:ea typeface="Cambria" panose="02040503050406030204" pitchFamily="18" charset="0"/>
              </a:rPr>
              <a:t>süresinin artması çocuklarda;  </a:t>
            </a:r>
          </a:p>
          <a:p>
            <a:pPr marL="0" indent="0">
              <a:buNone/>
            </a:pPr>
            <a:endParaRPr lang="tr-TR" dirty="0" smtClean="0">
              <a:latin typeface="Bahnschrift SemiBold" panose="020B0502040204020203" pitchFamily="34" charset="0"/>
              <a:ea typeface="Cambria" panose="020405030504060302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 smtClean="0">
                <a:solidFill>
                  <a:srgbClr val="006600"/>
                </a:solidFill>
                <a:latin typeface="Bahnschrift SemiBold" panose="020B0502040204020203" pitchFamily="34" charset="0"/>
                <a:ea typeface="Cambria" panose="02040503050406030204" pitchFamily="18" charset="0"/>
              </a:rPr>
              <a:t> </a:t>
            </a:r>
            <a:r>
              <a:rPr lang="tr-TR" dirty="0" smtClean="0">
                <a:solidFill>
                  <a:srgbClr val="006600"/>
                </a:solidFill>
                <a:ea typeface="Cambria" panose="02040503050406030204" pitchFamily="18" charset="0"/>
              </a:rPr>
              <a:t>bağımlılık,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 smtClean="0">
                <a:solidFill>
                  <a:srgbClr val="006600"/>
                </a:solidFill>
                <a:ea typeface="Cambria" panose="02040503050406030204" pitchFamily="18" charset="0"/>
              </a:rPr>
              <a:t>dikkat</a:t>
            </a:r>
            <a:r>
              <a:rPr lang="tr-TR" dirty="0">
                <a:solidFill>
                  <a:srgbClr val="006600"/>
                </a:solidFill>
                <a:ea typeface="Cambria" panose="02040503050406030204" pitchFamily="18" charset="0"/>
              </a:rPr>
              <a:t>, odaklanma ve </a:t>
            </a:r>
            <a:endParaRPr lang="tr-TR" dirty="0" smtClean="0">
              <a:solidFill>
                <a:srgbClr val="006600"/>
              </a:solidFill>
              <a:ea typeface="Cambria" panose="020405030504060302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 smtClean="0">
                <a:solidFill>
                  <a:srgbClr val="006600"/>
                </a:solidFill>
                <a:ea typeface="Cambria" panose="02040503050406030204" pitchFamily="18" charset="0"/>
              </a:rPr>
              <a:t>sağlık sorunlarına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 smtClean="0">
                <a:solidFill>
                  <a:srgbClr val="006600"/>
                </a:solidFill>
                <a:ea typeface="Cambria" panose="02040503050406030204" pitchFamily="18" charset="0"/>
              </a:rPr>
              <a:t> </a:t>
            </a:r>
            <a:r>
              <a:rPr lang="tr-TR" dirty="0">
                <a:solidFill>
                  <a:srgbClr val="006600"/>
                </a:solidFill>
                <a:ea typeface="Cambria" panose="02040503050406030204" pitchFamily="18" charset="0"/>
              </a:rPr>
              <a:t>motivasyonları ve </a:t>
            </a:r>
            <a:endParaRPr lang="tr-TR" dirty="0" smtClean="0">
              <a:solidFill>
                <a:srgbClr val="006600"/>
              </a:solidFill>
              <a:ea typeface="Cambria" panose="020405030504060302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tr-TR" dirty="0" smtClean="0">
                <a:solidFill>
                  <a:srgbClr val="006600"/>
                </a:solidFill>
                <a:ea typeface="Cambria" panose="02040503050406030204" pitchFamily="18" charset="0"/>
              </a:rPr>
              <a:t>ders </a:t>
            </a:r>
            <a:r>
              <a:rPr lang="tr-TR" dirty="0">
                <a:solidFill>
                  <a:srgbClr val="006600"/>
                </a:solidFill>
                <a:ea typeface="Cambria" panose="02040503050406030204" pitchFamily="18" charset="0"/>
              </a:rPr>
              <a:t>çalışma süreleri </a:t>
            </a:r>
            <a:r>
              <a:rPr lang="tr-TR" dirty="0" smtClean="0">
                <a:solidFill>
                  <a:srgbClr val="006600"/>
                </a:solidFill>
                <a:ea typeface="Cambria" panose="02040503050406030204" pitchFamily="18" charset="0"/>
              </a:rPr>
              <a:t>azalmasına 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mbria" panose="02040503050406030204" pitchFamily="18" charset="0"/>
              </a:rPr>
              <a:t>yol açmaktadır.</a:t>
            </a:r>
            <a:endParaRPr lang="tr-TR" dirty="0" smtClean="0"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tr-TR" dirty="0" smtClean="0"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tr-TR" dirty="0" smtClean="0">
                <a:ea typeface="Cambria" panose="02040503050406030204" pitchFamily="18" charset="0"/>
              </a:rPr>
              <a:t>Bu </a:t>
            </a:r>
            <a:r>
              <a:rPr lang="tr-TR" dirty="0">
                <a:ea typeface="Cambria" panose="02040503050406030204" pitchFamily="18" charset="0"/>
              </a:rPr>
              <a:t>konuda çocuklarınız ile teknoloji kullanımı konusunda bir anlaşma yaparak, sınır koyun.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1556792"/>
            <a:ext cx="448466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0806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tr-TR" sz="3200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12.ÇOCUĞUNUZUN MOTİVASYONUNU SAĞLAYIN</a:t>
            </a:r>
            <a:endParaRPr lang="tr-TR" sz="32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Yüz yüze eğitimde, </a:t>
            </a:r>
            <a:r>
              <a:rPr lang="tr-TR" dirty="0">
                <a:solidFill>
                  <a:srgbClr val="00B0F0"/>
                </a:solidFill>
              </a:rPr>
              <a:t>öğretmenlerin takibi, yazılı sınavlar, deneme sınavları ve ödevler </a:t>
            </a:r>
            <a:r>
              <a:rPr lang="tr-TR" dirty="0"/>
              <a:t>ile öğrencilerin motivasyonunu sağlamak çok daha kolayken, uzaktan eğitim sürecinde motivasyonu sağlamak zorlaşmaktadır.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Öğretmen</a:t>
            </a:r>
            <a:r>
              <a:rPr lang="tr-TR" dirty="0"/>
              <a:t>, sınav, okul yokken öğrenciyi motive etmek daha çok veliye kalmaktadır. </a:t>
            </a:r>
          </a:p>
        </p:txBody>
      </p:sp>
    </p:spTree>
    <p:extLst>
      <p:ext uri="{BB962C8B-B14F-4D97-AF65-F5344CB8AC3E}">
        <p14:creationId xmlns="" xmlns:p14="http://schemas.microsoft.com/office/powerpoint/2010/main" val="1196181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260648"/>
            <a:ext cx="8892480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dirty="0">
                <a:solidFill>
                  <a:srgbClr val="C00000"/>
                </a:solidFill>
                <a:latin typeface="Franklin Gothic Demi" panose="020B0703020102020204" pitchFamily="34" charset="0"/>
              </a:rPr>
              <a:t>ÇOCUĞUMUZUN DERSLERİNE DAHA İYİ MOTİVE OLMASI İÇİN:</a:t>
            </a:r>
            <a:br>
              <a:rPr lang="tr-TR" sz="2800" dirty="0">
                <a:solidFill>
                  <a:srgbClr val="C00000"/>
                </a:solidFill>
                <a:latin typeface="Franklin Gothic Demi" panose="020B0703020102020204" pitchFamily="34" charset="0"/>
              </a:rPr>
            </a:br>
            <a:endParaRPr lang="tr-TR" sz="3000" dirty="0" smtClean="0">
              <a:solidFill>
                <a:schemeClr val="accent6">
                  <a:lumMod val="75000"/>
                </a:schemeClr>
              </a:solidFill>
              <a:latin typeface="Bahnschrift SemiBold" panose="020B0502040204020203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sz="3000" dirty="0" smtClean="0">
                <a:solidFill>
                  <a:schemeClr val="accent6">
                    <a:lumMod val="75000"/>
                  </a:schemeClr>
                </a:solidFill>
              </a:rPr>
              <a:t>Sağlıklı </a:t>
            </a:r>
            <a:r>
              <a:rPr lang="tr-TR" sz="3000" dirty="0">
                <a:solidFill>
                  <a:schemeClr val="accent6">
                    <a:lumMod val="75000"/>
                  </a:schemeClr>
                </a:solidFill>
              </a:rPr>
              <a:t>bir ortam sağlanana kadar uzaktan eğitimin devam edeceği, bu yüzden bu sürece bir an önce uyum sağlamak gerektiği anlatılmalıdır.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sz="3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sz="3000" dirty="0" smtClean="0">
                <a:solidFill>
                  <a:srgbClr val="760076"/>
                </a:solidFill>
              </a:rPr>
              <a:t>Günlük rutinler belli olmalıdır ve çocukların yemek, ders, uyku ve oyun gibi saatleri düzenlenmelidir.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sz="3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sz="3000" dirty="0" smtClean="0">
                <a:solidFill>
                  <a:srgbClr val="0070C0"/>
                </a:solidFill>
              </a:rPr>
              <a:t>Derslere katılabileceği sessiz, düzenli, gerekli eşyaların bulunduğu, dikkatini dağıtmayan bir çalışma ortamı sağlanmalıdır.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6309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65973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accent3">
                    <a:lumMod val="50000"/>
                  </a:schemeClr>
                </a:solidFill>
              </a:rPr>
              <a:t>Çocuğunuzun öğrenme stilini belirleyin. Görsel, işitsel, </a:t>
            </a:r>
            <a:r>
              <a:rPr lang="tr-TR" dirty="0" err="1" smtClean="0">
                <a:solidFill>
                  <a:schemeClr val="accent3">
                    <a:lumMod val="50000"/>
                  </a:schemeClr>
                </a:solidFill>
              </a:rPr>
              <a:t>kinestetik</a:t>
            </a:r>
            <a:r>
              <a:rPr lang="tr-TR" dirty="0" smtClean="0">
                <a:solidFill>
                  <a:schemeClr val="accent3">
                    <a:lumMod val="50000"/>
                  </a:schemeClr>
                </a:solidFill>
              </a:rPr>
              <a:t> oluşuna göre öğrenme ortamı sağlanması öğrenmesinde etkili olacaktır.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rgbClr val="B6029C"/>
                </a:solidFill>
              </a:rPr>
              <a:t>Öğreneceği konular ve derslerle ilgili 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ulaşılabilir hedefler </a:t>
            </a:r>
            <a:r>
              <a:rPr lang="tr-TR" dirty="0" smtClean="0">
                <a:solidFill>
                  <a:srgbClr val="B6029C"/>
                </a:solidFill>
              </a:rPr>
              <a:t>oluşturmasına yardımcı olun ve bu hedeflerin takibini, ne düzeyde ulaşıldığını birlikte değerlendirin. Başardığını görmek motive edici olacaktır.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 smtClean="0">
              <a:solidFill>
                <a:srgbClr val="B6029C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Egzersiz yapmasına ve sağlıklı beslenmesine dikkat edin.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7981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48072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3000" dirty="0" smtClean="0">
                <a:solidFill>
                  <a:srgbClr val="003300"/>
                </a:solidFill>
              </a:rPr>
              <a:t>Beklentilerinizi, çocuğunuzdan istediklerinizi açık bir şekilde ifade edin.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sz="3000" dirty="0" smtClean="0">
              <a:solidFill>
                <a:srgbClr val="0033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sz="3000" dirty="0" smtClean="0">
                <a:solidFill>
                  <a:srgbClr val="CC3300"/>
                </a:solidFill>
              </a:rPr>
              <a:t>Olumlu şeyler yapması için onu teşvik edin ve başarılarında pekiştirin, çabasını överek onu yüreklendirin.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sz="3000" dirty="0" smtClean="0">
              <a:solidFill>
                <a:srgbClr val="CC33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sz="3000" dirty="0" smtClean="0">
                <a:solidFill>
                  <a:schemeClr val="tx2">
                    <a:lumMod val="50000"/>
                  </a:schemeClr>
                </a:solidFill>
              </a:rPr>
              <a:t>Ekran süresini olabildiğince kısa tutmaya çalışın. Ders saatleri dışında ekran karşısında(telefon</a:t>
            </a:r>
            <a:r>
              <a:rPr lang="tr-TR" sz="3000" dirty="0" smtClean="0">
                <a:solidFill>
                  <a:schemeClr val="tx2">
                    <a:lumMod val="50000"/>
                  </a:schemeClr>
                </a:solidFill>
              </a:rPr>
              <a:t>, tablet, </a:t>
            </a:r>
            <a:r>
              <a:rPr lang="tr-TR" sz="3000" dirty="0" err="1" smtClean="0">
                <a:solidFill>
                  <a:schemeClr val="tx2">
                    <a:lumMod val="50000"/>
                  </a:schemeClr>
                </a:solidFill>
              </a:rPr>
              <a:t>tv</a:t>
            </a:r>
            <a:r>
              <a:rPr lang="tr-TR" sz="30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tr-TR" sz="3000" dirty="0" err="1" smtClean="0">
                <a:solidFill>
                  <a:schemeClr val="tx2">
                    <a:lumMod val="50000"/>
                  </a:schemeClr>
                </a:solidFill>
              </a:rPr>
              <a:t>pc</a:t>
            </a:r>
            <a:r>
              <a:rPr lang="tr-TR" sz="3000" dirty="0" smtClean="0">
                <a:solidFill>
                  <a:schemeClr val="tx2">
                    <a:lumMod val="50000"/>
                  </a:schemeClr>
                </a:solidFill>
              </a:rPr>
              <a:t>) geçirilen vakti azaltın. Bu cihazları kullanımını kontrol edin.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sz="30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sz="3000" dirty="0" smtClean="0">
                <a:solidFill>
                  <a:srgbClr val="B6029C"/>
                </a:solidFill>
              </a:rPr>
              <a:t>Dijital oyunlar yerine birlikte masa oyunları, yapboz, bulmaca, zeka oyunları oynayabilir; okuduğunuz kitaplar üzerine konuşabilirsiniz</a:t>
            </a:r>
            <a:r>
              <a:rPr lang="tr-TR" sz="3000" dirty="0" smtClean="0">
                <a:solidFill>
                  <a:srgbClr val="4F0144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sz="30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5872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/>
          <a:lstStyle/>
          <a:p>
            <a:pPr marL="0" indent="0">
              <a:buNone/>
            </a:pPr>
            <a:r>
              <a:rPr lang="tr-TR" sz="3000" dirty="0" smtClean="0">
                <a:solidFill>
                  <a:srgbClr val="C00000"/>
                </a:solidFill>
              </a:rPr>
              <a:t>Önceki yıllarda da benzer salgınlar yaşanmıştır. </a:t>
            </a:r>
          </a:p>
          <a:p>
            <a:pPr marL="0" indent="0">
              <a:buNone/>
            </a:pPr>
            <a:r>
              <a:rPr lang="tr-TR" sz="3000" dirty="0" smtClean="0">
                <a:solidFill>
                  <a:srgbClr val="C00000"/>
                </a:solidFill>
              </a:rPr>
              <a:t>Bu zamanlarda yapmamız gerekenlerle ilgili peygamber efendimiz ve sahabeler de tavsiyelerde bulunmuştur</a:t>
            </a:r>
            <a:r>
              <a:rPr lang="tr-TR" dirty="0" smtClean="0">
                <a:solidFill>
                  <a:srgbClr val="C00000"/>
                </a:solidFill>
              </a:rPr>
              <a:t>.</a:t>
            </a:r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3615"/>
          <a:stretch/>
        </p:blipFill>
        <p:spPr>
          <a:xfrm>
            <a:off x="0" y="1700808"/>
            <a:ext cx="4499992" cy="4968552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510" b="12912"/>
          <a:stretch/>
        </p:blipFill>
        <p:spPr>
          <a:xfrm>
            <a:off x="4499992" y="1700808"/>
            <a:ext cx="4644008" cy="51571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108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	Salgın fiziksel etkilerinin yanında psikolojik olarak da hepimizi etkilemiş durumda. </a:t>
            </a:r>
          </a:p>
          <a:p>
            <a:pPr marL="0" indent="0">
              <a:buNone/>
            </a:pPr>
            <a:r>
              <a:rPr lang="tr-TR" dirty="0" smtClean="0"/>
              <a:t>Yaşanan bu 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sürecin belirsizliği</a:t>
            </a:r>
            <a:r>
              <a:rPr lang="tr-TR" dirty="0" smtClean="0"/>
              <a:t>,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sağlığımızdan duyduğumuz endişe</a:t>
            </a:r>
            <a:r>
              <a:rPr lang="tr-TR" dirty="0" smtClean="0"/>
              <a:t>, </a:t>
            </a:r>
            <a:r>
              <a:rPr lang="tr-TR" dirty="0" smtClean="0">
                <a:solidFill>
                  <a:srgbClr val="CC3300"/>
                </a:solidFill>
              </a:rPr>
              <a:t>kaygılanmamıza</a:t>
            </a:r>
            <a:r>
              <a:rPr lang="tr-TR" dirty="0" smtClean="0"/>
              <a:t> sebep olmaktadır. </a:t>
            </a:r>
          </a:p>
          <a:p>
            <a:pPr marL="0" indent="0">
              <a:buNone/>
            </a:pPr>
            <a:r>
              <a:rPr lang="tr-TR" dirty="0" smtClean="0"/>
              <a:t>Öncelikle duyulan 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bu kaygının normal </a:t>
            </a:r>
            <a:r>
              <a:rPr lang="tr-TR" dirty="0" smtClean="0"/>
              <a:t>olduğunu unutmamalıyız. </a:t>
            </a:r>
          </a:p>
          <a:p>
            <a:pPr marL="0" indent="0">
              <a:buNone/>
            </a:pPr>
            <a:r>
              <a:rPr lang="tr-TR" dirty="0" smtClean="0"/>
              <a:t>Ancak bu </a:t>
            </a:r>
            <a:r>
              <a:rPr lang="tr-TR" dirty="0" smtClean="0">
                <a:solidFill>
                  <a:srgbClr val="CC3300"/>
                </a:solidFill>
              </a:rPr>
              <a:t>kaygıyı yönetebilmek </a:t>
            </a:r>
            <a:r>
              <a:rPr lang="tr-TR" dirty="0" smtClean="0"/>
              <a:t>bizim ve çocuklarımızın psikolojik sağlığı için oldukça önemlidir.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Sizin kaygınız çocuğunuza da </a:t>
            </a:r>
          </a:p>
          <a:p>
            <a:pPr marL="0" indent="0">
              <a:buNone/>
            </a:pPr>
            <a:r>
              <a:rPr lang="tr-TR" dirty="0" smtClean="0"/>
              <a:t>yansıyacaktır.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4941168"/>
            <a:ext cx="4139952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383" y="476671"/>
            <a:ext cx="1972617" cy="1336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0099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                      Araştırmalar gösteriyor ki;</a:t>
            </a:r>
          </a:p>
          <a:p>
            <a:pPr marL="0" indent="0">
              <a:buNone/>
            </a:pPr>
            <a:r>
              <a:rPr lang="tr-TR" dirty="0" smtClean="0"/>
              <a:t>                         Haberlerde ve sosyal medyada sürekli </a:t>
            </a:r>
          </a:p>
          <a:p>
            <a:pPr marL="0" indent="0">
              <a:buNone/>
            </a:pPr>
            <a:r>
              <a:rPr lang="tr-TR" i="1" dirty="0" smtClean="0">
                <a:solidFill>
                  <a:srgbClr val="C00000"/>
                </a:solidFill>
              </a:rPr>
              <a:t>                         salgın sürecini takip eden insanların</a:t>
            </a:r>
          </a:p>
          <a:p>
            <a:pPr marL="0" indent="0">
              <a:buNone/>
            </a:pPr>
            <a:r>
              <a:rPr lang="tr-TR" i="1" dirty="0" smtClean="0">
                <a:solidFill>
                  <a:srgbClr val="C00000"/>
                </a:solidFill>
              </a:rPr>
              <a:t>                         kaygı düzeyleri takip etmeyenlere göre</a:t>
            </a:r>
          </a:p>
          <a:p>
            <a:pPr marL="0" indent="0">
              <a:buNone/>
            </a:pPr>
            <a:r>
              <a:rPr lang="tr-TR" i="1" dirty="0" smtClean="0">
                <a:solidFill>
                  <a:srgbClr val="C00000"/>
                </a:solidFill>
              </a:rPr>
              <a:t>                         daha  yüksektir</a:t>
            </a:r>
            <a:r>
              <a:rPr lang="tr-TR" dirty="0" smtClean="0">
                <a:solidFill>
                  <a:srgbClr val="C00000"/>
                </a:solidFill>
              </a:rPr>
              <a:t>. </a:t>
            </a:r>
            <a:r>
              <a:rPr lang="tr-TR" dirty="0" smtClean="0"/>
              <a:t>               </a:t>
            </a:r>
          </a:p>
          <a:p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Bu süreçte     </a:t>
            </a:r>
            <a:r>
              <a:rPr lang="tr-TR" sz="3000" dirty="0"/>
              <a:t>doğru </a:t>
            </a:r>
            <a:r>
              <a:rPr lang="tr-TR" sz="3000" dirty="0" smtClean="0"/>
              <a:t>kaynaklardan                                   bilgi    alınmalı</a:t>
            </a:r>
            <a:r>
              <a:rPr lang="tr-TR" sz="3000" dirty="0"/>
              <a:t>. </a:t>
            </a:r>
            <a:r>
              <a:rPr lang="tr-TR" sz="3000" dirty="0" smtClean="0"/>
              <a:t>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3000" dirty="0" smtClean="0"/>
              <a:t>Sosyal </a:t>
            </a:r>
            <a:r>
              <a:rPr lang="tr-TR" sz="3000" dirty="0"/>
              <a:t>medyada kaynağı belli olmayan </a:t>
            </a:r>
            <a:r>
              <a:rPr lang="tr-TR" sz="3000" dirty="0" smtClean="0"/>
              <a:t>bilgilere </a:t>
            </a:r>
            <a:r>
              <a:rPr lang="tr-TR" sz="3000" dirty="0"/>
              <a:t>itibar edilmemeli.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3000" dirty="0" err="1"/>
              <a:t>Koronavirüs</a:t>
            </a:r>
            <a:r>
              <a:rPr lang="tr-TR" sz="3000" dirty="0"/>
              <a:t> ile ilgili edindiğimiz bilgileri aile bireyleri ile paylaşırken dikkatli olunmalı. </a:t>
            </a:r>
            <a:r>
              <a:rPr lang="tr-TR" sz="3000" dirty="0">
                <a:solidFill>
                  <a:srgbClr val="C00000"/>
                </a:solidFill>
              </a:rPr>
              <a:t>Özellikle çocuklara </a:t>
            </a:r>
            <a:r>
              <a:rPr lang="tr-TR" sz="3000" dirty="0"/>
              <a:t>kaygı düzeyini artıracak bilgiler verilmemeli.</a:t>
            </a:r>
          </a:p>
          <a:p>
            <a:endParaRPr lang="tr-TR" sz="3000" dirty="0" smtClean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8" y="0"/>
            <a:ext cx="2376264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060848"/>
            <a:ext cx="3347864" cy="2180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26084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0" y="188640"/>
            <a:ext cx="8458200" cy="72008"/>
          </a:xfrm>
        </p:spPr>
        <p:txBody>
          <a:bodyPr>
            <a:noAutofit/>
          </a:bodyPr>
          <a:lstStyle/>
          <a:p>
            <a:pPr algn="l"/>
            <a:r>
              <a:rPr lang="tr-TR" sz="4200" dirty="0" err="1" smtClean="0">
                <a:solidFill>
                  <a:srgbClr val="CC0000"/>
                </a:solidFill>
              </a:rPr>
              <a:t>Pandemi</a:t>
            </a:r>
            <a:r>
              <a:rPr lang="tr-TR" sz="4200" dirty="0" smtClean="0">
                <a:solidFill>
                  <a:srgbClr val="CC0000"/>
                </a:solidFill>
              </a:rPr>
              <a:t> Sürecinde Uzaktan Eğitim</a:t>
            </a:r>
            <a:endParaRPr lang="tr-TR" sz="4200" dirty="0">
              <a:solidFill>
                <a:srgbClr val="CC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0" y="548680"/>
            <a:ext cx="9144000" cy="6309320"/>
          </a:xfrm>
        </p:spPr>
        <p:txBody>
          <a:bodyPr>
            <a:normAutofit/>
          </a:bodyPr>
          <a:lstStyle/>
          <a:p>
            <a:pPr algn="l"/>
            <a:r>
              <a:rPr lang="tr-TR" sz="28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/>
            <a:r>
              <a:rPr lang="tr-TR" sz="3000" dirty="0" smtClean="0">
                <a:solidFill>
                  <a:srgbClr val="222222"/>
                </a:solidFill>
                <a:cs typeface="Times New Roman" panose="02020603050405020304" pitchFamily="18" charset="0"/>
              </a:rPr>
              <a:t>Salgın nedeniyle okulların </a:t>
            </a:r>
            <a:r>
              <a:rPr lang="tr-TR" sz="3000" dirty="0">
                <a:solidFill>
                  <a:srgbClr val="222222"/>
                </a:solidFill>
                <a:cs typeface="Times New Roman" panose="02020603050405020304" pitchFamily="18" charset="0"/>
              </a:rPr>
              <a:t>kapanmasıyla, </a:t>
            </a:r>
            <a:endParaRPr lang="tr-TR" sz="3000" dirty="0" smtClean="0">
              <a:solidFill>
                <a:srgbClr val="222222"/>
              </a:solidFill>
              <a:cs typeface="Times New Roman" panose="02020603050405020304" pitchFamily="18" charset="0"/>
            </a:endParaRPr>
          </a:p>
          <a:p>
            <a:pPr algn="l"/>
            <a:r>
              <a:rPr lang="tr-TR" sz="3000" dirty="0" smtClean="0">
                <a:solidFill>
                  <a:srgbClr val="222222"/>
                </a:solidFill>
                <a:cs typeface="Times New Roman" panose="02020603050405020304" pitchFamily="18" charset="0"/>
              </a:rPr>
              <a:t>öğrenciler </a:t>
            </a:r>
            <a:r>
              <a:rPr lang="tr-TR" sz="3000" dirty="0">
                <a:solidFill>
                  <a:srgbClr val="222222"/>
                </a:solidFill>
                <a:cs typeface="Times New Roman" panose="02020603050405020304" pitchFamily="18" charset="0"/>
              </a:rPr>
              <a:t>için uzaktan eğitim </a:t>
            </a:r>
            <a:r>
              <a:rPr lang="tr-TR" sz="3000" dirty="0" smtClean="0">
                <a:solidFill>
                  <a:srgbClr val="222222"/>
                </a:solidFill>
                <a:cs typeface="Times New Roman" panose="02020603050405020304" pitchFamily="18" charset="0"/>
              </a:rPr>
              <a:t>süreci </a:t>
            </a:r>
            <a:r>
              <a:rPr lang="tr-TR" sz="3000" dirty="0">
                <a:solidFill>
                  <a:srgbClr val="222222"/>
                </a:solidFill>
                <a:cs typeface="Times New Roman" panose="02020603050405020304" pitchFamily="18" charset="0"/>
              </a:rPr>
              <a:t>de </a:t>
            </a:r>
            <a:endParaRPr lang="tr-TR" sz="3000" dirty="0" smtClean="0">
              <a:solidFill>
                <a:srgbClr val="222222"/>
              </a:solidFill>
              <a:cs typeface="Times New Roman" panose="02020603050405020304" pitchFamily="18" charset="0"/>
            </a:endParaRPr>
          </a:p>
          <a:p>
            <a:pPr algn="l"/>
            <a:r>
              <a:rPr lang="tr-TR" sz="3000" dirty="0" smtClean="0">
                <a:solidFill>
                  <a:srgbClr val="222222"/>
                </a:solidFill>
                <a:cs typeface="Times New Roman" panose="02020603050405020304" pitchFamily="18" charset="0"/>
              </a:rPr>
              <a:t>başlamış </a:t>
            </a:r>
            <a:r>
              <a:rPr lang="tr-TR" sz="3000" dirty="0">
                <a:solidFill>
                  <a:srgbClr val="222222"/>
                </a:solidFill>
                <a:cs typeface="Times New Roman" panose="02020603050405020304" pitchFamily="18" charset="0"/>
              </a:rPr>
              <a:t>oldu</a:t>
            </a:r>
            <a:r>
              <a:rPr lang="tr-TR" sz="3000" dirty="0" smtClean="0">
                <a:solidFill>
                  <a:srgbClr val="222222"/>
                </a:solidFill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tr-TR" sz="30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E</a:t>
            </a:r>
            <a:r>
              <a:rPr lang="tr-TR" sz="3000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vde kalan öğrencilerde</a:t>
            </a:r>
            <a:r>
              <a:rPr lang="tr-TR" sz="30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, sadece akademik olarak </a:t>
            </a:r>
            <a:r>
              <a:rPr lang="tr-TR" sz="3000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değil;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tr-TR" sz="3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hareketsiz </a:t>
            </a:r>
            <a:r>
              <a:rPr lang="tr-TR" sz="3000" dirty="0">
                <a:solidFill>
                  <a:srgbClr val="0070C0"/>
                </a:solidFill>
                <a:cs typeface="Times New Roman" panose="02020603050405020304" pitchFamily="18" charset="0"/>
              </a:rPr>
              <a:t>kalma</a:t>
            </a:r>
            <a:r>
              <a:rPr lang="tr-TR" sz="3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tr-TR" sz="3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tr-TR" sz="3000" dirty="0">
                <a:solidFill>
                  <a:srgbClr val="0070C0"/>
                </a:solidFill>
                <a:cs typeface="Times New Roman" panose="02020603050405020304" pitchFamily="18" charset="0"/>
              </a:rPr>
              <a:t>teknoloji kullanımın artması, </a:t>
            </a:r>
            <a:endParaRPr lang="tr-TR" sz="3000" dirty="0" smtClean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tr-TR" sz="3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ders </a:t>
            </a:r>
            <a:r>
              <a:rPr lang="tr-TR" sz="3000" dirty="0">
                <a:solidFill>
                  <a:srgbClr val="0070C0"/>
                </a:solidFill>
                <a:cs typeface="Times New Roman" panose="02020603050405020304" pitchFamily="18" charset="0"/>
              </a:rPr>
              <a:t>çalışma motivasyonlarının düşmesi, </a:t>
            </a:r>
            <a:endParaRPr lang="tr-TR" sz="3000" dirty="0" smtClean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tr-TR" sz="30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arkadaşlarından </a:t>
            </a:r>
            <a:r>
              <a:rPr lang="tr-TR" sz="3000" dirty="0">
                <a:solidFill>
                  <a:srgbClr val="0070C0"/>
                </a:solidFill>
                <a:cs typeface="Times New Roman" panose="02020603050405020304" pitchFamily="18" charset="0"/>
              </a:rPr>
              <a:t>uzak kalmaları </a:t>
            </a:r>
            <a:endParaRPr lang="tr-TR" sz="3000" dirty="0" smtClean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algn="l"/>
            <a:r>
              <a:rPr lang="tr-TR" sz="3000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gibi </a:t>
            </a:r>
            <a:r>
              <a:rPr lang="tr-TR" sz="30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başka sorunlar da </a:t>
            </a:r>
            <a:r>
              <a:rPr lang="tr-TR" sz="3000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ortaya çıkmıştır</a:t>
            </a:r>
            <a:r>
              <a:rPr lang="tr-TR" sz="3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l"/>
            <a:endParaRPr lang="tr-TR" sz="3000" dirty="0" smtClean="0">
              <a:solidFill>
                <a:schemeClr val="tx1">
                  <a:lumMod val="95000"/>
                  <a:lumOff val="5000"/>
                </a:schemeClr>
              </a:solidFill>
              <a:latin typeface="Bahnschrift SemiCondensed" panose="020B0502040204020203" pitchFamily="34" charset="0"/>
              <a:cs typeface="Times New Roman" panose="02020603050405020304" pitchFamily="18" charset="0"/>
            </a:endParaRPr>
          </a:p>
          <a:p>
            <a:pPr algn="l"/>
            <a:endParaRPr lang="tr-TR" sz="3000" dirty="0">
              <a:solidFill>
                <a:schemeClr val="tx1">
                  <a:lumMod val="95000"/>
                  <a:lumOff val="5000"/>
                </a:schemeClr>
              </a:solidFill>
              <a:latin typeface="Bahnschrift SemiCondensed" panose="020B0502040204020203" pitchFamily="34" charset="0"/>
              <a:cs typeface="Times New Roman" panose="02020603050405020304" pitchFamily="18" charset="0"/>
            </a:endParaRPr>
          </a:p>
          <a:p>
            <a:pPr algn="l"/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146" y="476672"/>
            <a:ext cx="3041255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508" y="3087841"/>
            <a:ext cx="2689876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31511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453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000" dirty="0">
                <a:cs typeface="Times New Roman" panose="02020603050405020304" pitchFamily="18" charset="0"/>
              </a:rPr>
              <a:t>Uzaktan eğittim sürecinde velilere daha fazla görev ve sorumluluk düşmektedir. Veliler, çocuklarının akademik, duygusal, sağlık ve sosyal olarak, daha az olumsuz etkilenmesi için bazı konulara dikkat etmeleri gerekmektedir</a:t>
            </a:r>
            <a:r>
              <a:rPr lang="tr-TR" sz="3000" dirty="0" smtClean="0">
                <a:cs typeface="Times New Roman" panose="02020603050405020304" pitchFamily="18" charset="0"/>
              </a:rPr>
              <a:t>..</a:t>
            </a:r>
            <a:endParaRPr lang="tr-TR" sz="3000" dirty="0"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6952"/>
            <a:ext cx="9144000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41857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sz="5300" dirty="0" smtClean="0">
                <a:solidFill>
                  <a:schemeClr val="accent1">
                    <a:lumMod val="75000"/>
                  </a:schemeClr>
                </a:solidFill>
              </a:rPr>
              <a:t>Uzaktan </a:t>
            </a:r>
            <a:r>
              <a:rPr lang="tr-TR" sz="5300" dirty="0">
                <a:solidFill>
                  <a:schemeClr val="accent1">
                    <a:lumMod val="75000"/>
                  </a:schemeClr>
                </a:solidFill>
              </a:rPr>
              <a:t>Eğitim Sürecinde, Veliler Nelere Dikkat Etmeli?</a:t>
            </a:r>
            <a:br>
              <a:rPr lang="tr-TR" sz="5300" dirty="0">
                <a:solidFill>
                  <a:schemeClr val="accent1">
                    <a:lumMod val="75000"/>
                  </a:schemeClr>
                </a:solidFill>
              </a:rPr>
            </a:br>
            <a:endParaRPr lang="tr-TR" sz="53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/>
          <a:lstStyle/>
          <a:p>
            <a:pPr marL="0" indent="0" algn="ctr">
              <a:buNone/>
            </a:pPr>
            <a:r>
              <a:rPr lang="tr-TR" i="1" dirty="0" smtClean="0">
                <a:solidFill>
                  <a:srgbClr val="C00000"/>
                </a:solidFill>
                <a:latin typeface="Arial Rounded MT Bold" panose="020F0704030504030204" pitchFamily="34" charset="0"/>
              </a:rPr>
              <a:t>1.ROL MODEL OLUN !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accent5">
                    <a:lumMod val="75000"/>
                  </a:schemeClr>
                </a:solidFill>
                <a:latin typeface="Bahnschrift SemiCondensed" panose="020B0502040204020203" pitchFamily="34" charset="0"/>
              </a:rPr>
              <a:t>*</a:t>
            </a:r>
            <a:r>
              <a:rPr lang="tr-TR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Çocuklar ebeveynlerinden ilham alırlar, </a:t>
            </a:r>
          </a:p>
          <a:p>
            <a:pPr marL="0" indent="0">
              <a:buNone/>
            </a:pPr>
            <a:r>
              <a:rPr lang="tr-TR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onları örnek alırlar.</a:t>
            </a:r>
          </a:p>
          <a:p>
            <a:pPr marL="0" indent="0">
              <a:buNone/>
            </a:pPr>
            <a:r>
              <a:rPr lang="tr-TR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Bu yüzden uzaktan eğitim sürecinde </a:t>
            </a:r>
          </a:p>
          <a:p>
            <a:pPr marL="0" indent="0">
              <a:buNone/>
            </a:pPr>
            <a:r>
              <a:rPr lang="tr-TR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siz de öğrenmeye, zaman ayırın.</a:t>
            </a:r>
          </a:p>
          <a:p>
            <a:pPr marL="0" indent="0">
              <a:buNone/>
            </a:pPr>
            <a:endParaRPr lang="tr-TR" sz="3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tr-TR" sz="3000" dirty="0" smtClean="0">
                <a:solidFill>
                  <a:schemeClr val="accent5">
                    <a:lumMod val="75000"/>
                  </a:schemeClr>
                </a:solidFill>
              </a:rPr>
              <a:t>*</a:t>
            </a:r>
            <a:r>
              <a:rPr lang="tr-TR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Araştırma yapmak, kitap okumak, </a:t>
            </a:r>
          </a:p>
          <a:p>
            <a:pPr marL="0" indent="0">
              <a:buNone/>
            </a:pPr>
            <a:r>
              <a:rPr lang="tr-TR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öğrendiklerimizi çocuklarımızla da</a:t>
            </a:r>
          </a:p>
          <a:p>
            <a:pPr marL="0" indent="0">
              <a:buNone/>
            </a:pPr>
            <a:r>
              <a:rPr lang="tr-TR" sz="3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paylaşmak faydalı olacaktır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SemiCondensed" panose="020B0502040204020203" pitchFamily="34" charset="0"/>
              </a:rPr>
              <a:t>.</a:t>
            </a:r>
          </a:p>
          <a:p>
            <a:pPr marL="0" indent="0">
              <a:buNone/>
            </a:pPr>
            <a:endParaRPr lang="tr-TR" dirty="0" smtClean="0">
              <a:solidFill>
                <a:schemeClr val="tx1">
                  <a:lumMod val="95000"/>
                  <a:lumOff val="5000"/>
                </a:schemeClr>
              </a:solidFill>
              <a:latin typeface="Bahnschrift SemiCondensed" panose="020B0502040204020203" pitchFamily="34" charset="0"/>
            </a:endParaRPr>
          </a:p>
          <a:p>
            <a:pPr marL="0" indent="0">
              <a:buNone/>
            </a:pPr>
            <a:endParaRPr lang="tr-TR" dirty="0" smtClean="0">
              <a:solidFill>
                <a:schemeClr val="tx1">
                  <a:lumMod val="95000"/>
                  <a:lumOff val="5000"/>
                </a:schemeClr>
              </a:solidFill>
              <a:latin typeface="Bahnschrift SemiCondensed" panose="020B0502040204020203" pitchFamily="34" charset="0"/>
            </a:endParaRPr>
          </a:p>
          <a:p>
            <a:pPr marL="0" indent="0">
              <a:buNone/>
            </a:pPr>
            <a:endParaRPr lang="tr-TR" dirty="0">
              <a:solidFill>
                <a:schemeClr val="tx1">
                  <a:lumMod val="95000"/>
                  <a:lumOff val="5000"/>
                </a:schemeClr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819" y="4437112"/>
            <a:ext cx="3635896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8690"/>
          <a:stretch/>
        </p:blipFill>
        <p:spPr>
          <a:xfrm>
            <a:off x="6516216" y="1984052"/>
            <a:ext cx="2627784" cy="24530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2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444" y="1124744"/>
            <a:ext cx="4742556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endParaRPr lang="tr-TR" dirty="0" smtClean="0">
              <a:solidFill>
                <a:srgbClr val="003300"/>
              </a:solidFill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Eğitime ve öğrenmeye dinimiz de 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çok önem vermiştir</a:t>
            </a:r>
            <a:r>
              <a:rPr lang="tr-TR" dirty="0" smtClean="0">
                <a:solidFill>
                  <a:srgbClr val="003300"/>
                </a:solidFill>
                <a:latin typeface="Bahnschrift SemiBold" panose="020B0502040204020203" pitchFamily="34" charset="0"/>
              </a:rPr>
              <a:t>.</a:t>
            </a:r>
            <a:endParaRPr lang="tr-TR" dirty="0">
              <a:solidFill>
                <a:srgbClr val="003300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407"/>
          <a:stretch/>
        </p:blipFill>
        <p:spPr>
          <a:xfrm>
            <a:off x="-24095" y="2060848"/>
            <a:ext cx="4425539" cy="47971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763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1015</Words>
  <Application>Microsoft Office PowerPoint</Application>
  <PresentationFormat>Ekran Gösterisi (4:3)</PresentationFormat>
  <Paragraphs>203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29" baseType="lpstr">
      <vt:lpstr>Ofis Teması</vt:lpstr>
      <vt:lpstr>UZAKTAN EĞİTİM   SÜRECİNDE VELİLERE ÖNERİLER </vt:lpstr>
      <vt:lpstr>Slayt 2</vt:lpstr>
      <vt:lpstr>Slayt 3</vt:lpstr>
      <vt:lpstr>Slayt 4</vt:lpstr>
      <vt:lpstr>Slayt 5</vt:lpstr>
      <vt:lpstr>Pandemi Sürecinde Uzaktan Eğitim</vt:lpstr>
      <vt:lpstr>Slayt 7</vt:lpstr>
      <vt:lpstr> Uzaktan Eğitim Sürecinde, Veliler Nelere Dikkat Etmeli? </vt:lpstr>
      <vt:lpstr>Slayt 9</vt:lpstr>
      <vt:lpstr>2.GÜNLÜK RUTİNLERİNİZİ BELİRLEYİN.</vt:lpstr>
      <vt:lpstr>Slayt 11</vt:lpstr>
      <vt:lpstr>Slayt 12</vt:lpstr>
      <vt:lpstr>Slayt 13</vt:lpstr>
      <vt:lpstr>Slayt 14</vt:lpstr>
      <vt:lpstr>Slayt 15</vt:lpstr>
      <vt:lpstr>4.ÇOCUĞUNUZU İZLEYİN. 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11.TEKNOLOJİYE SINIR KOYUN !</vt:lpstr>
      <vt:lpstr>12.ÇOCUĞUNUZUN MOTİVASYONUNU SAĞLAYIN</vt:lpstr>
      <vt:lpstr>Slayt 26</vt:lpstr>
      <vt:lpstr>Slayt 27</vt:lpstr>
      <vt:lpstr>Slayt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UZAKTAN EĞİTİM SÜRECİNDE VELİLERE MOTİVASYON TAVSİYELERİ</dc:title>
  <dc:creator>ASUS</dc:creator>
  <cp:lastModifiedBy>cASPER</cp:lastModifiedBy>
  <cp:revision>62</cp:revision>
  <dcterms:created xsi:type="dcterms:W3CDTF">2020-12-28T14:20:19Z</dcterms:created>
  <dcterms:modified xsi:type="dcterms:W3CDTF">2021-03-03T12:25:27Z</dcterms:modified>
</cp:coreProperties>
</file>